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sldIdLst>
    <p:sldId id="310" r:id="rId2"/>
    <p:sldId id="311" r:id="rId3"/>
    <p:sldId id="312" r:id="rId4"/>
    <p:sldId id="313" r:id="rId5"/>
    <p:sldId id="314" r:id="rId6"/>
    <p:sldId id="31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6074D6"/>
    <a:srgbClr val="FF9999"/>
    <a:srgbClr val="DDDDDD"/>
    <a:srgbClr val="5BFFFB"/>
    <a:srgbClr val="F0BEEA"/>
    <a:srgbClr val="E8A0EA"/>
    <a:srgbClr val="5B8AD7"/>
    <a:srgbClr val="859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56" autoAdjust="0"/>
  </p:normalViewPr>
  <p:slideViewPr>
    <p:cSldViewPr>
      <p:cViewPr>
        <p:scale>
          <a:sx n="70" d="100"/>
          <a:sy n="70" d="100"/>
        </p:scale>
        <p:origin x="-2730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EC68C2-3D75-418E-9285-4A1A686EFFCB}" type="datetimeFigureOut">
              <a:rPr lang="ru-RU"/>
              <a:pPr>
                <a:defRPr/>
              </a:pPr>
              <a:t>01.04.2013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2A8AD0-C186-44EE-A8BE-23B87B5AFD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297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2925-7075-45F0-8EE4-F7FB045BAD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3FC5-523F-4600-B2E5-20560FAE76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74E9-4A7C-44C6-93F3-5A8DD988E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96F22-1518-426E-BF0F-364461AE2F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9987C-F37C-4C36-94AF-603E3F49B1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EFEF-4276-464F-841F-D48373E584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61F6-C7A8-4ECA-A528-63C10C0109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4355-86D5-4CD8-89C7-5A22CA4FA8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61D14-A5B0-403E-B8D1-7A562D7BC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89B85-A48B-4FF5-9B2B-C2E3656E0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E389-B7FD-4733-B7E1-8A42B0BAED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B960C0A-2613-417E-A93D-5EB89B3E59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37" r:id="rId4"/>
    <p:sldLayoutId id="2147483743" r:id="rId5"/>
    <p:sldLayoutId id="2147483738" r:id="rId6"/>
    <p:sldLayoutId id="2147483744" r:id="rId7"/>
    <p:sldLayoutId id="2147483745" r:id="rId8"/>
    <p:sldLayoutId id="2147483746" r:id="rId9"/>
    <p:sldLayoutId id="2147483739" r:id="rId10"/>
    <p:sldLayoutId id="2147483747" r:id="rId11"/>
  </p:sldLayoutIdLst>
  <p:transition spd="med" advClick="0" advTm="10000"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-24"/>
            <a:ext cx="7858180" cy="2905125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aramond" pitchFamily="18" charset="0"/>
              </a:rPr>
              <a:t>Направление </a:t>
            </a:r>
            <a:r>
              <a:rPr lang="ru-RU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aramond" pitchFamily="18" charset="0"/>
              </a:rPr>
              <a:t>бакалавриата</a:t>
            </a:r>
            <a:r>
              <a:rPr lang="ru-RU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aramond" pitchFamily="18" charset="0"/>
              </a:rPr>
              <a:t/>
            </a:r>
            <a:br>
              <a:rPr lang="ru-RU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aramond" pitchFamily="18" charset="0"/>
              </a:rPr>
            </a:br>
            <a:r>
              <a:rPr lang="ru-RU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Garamond" pitchFamily="18" charset="0"/>
              </a:rPr>
              <a:t>080100.62 Экономика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Профиль Страхование</a:t>
            </a:r>
            <a:endParaRPr lang="ru-RU" sz="5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026" name="Picture 2" descr="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3857" y="-24"/>
            <a:ext cx="140017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76" y="2851848"/>
            <a:ext cx="8572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>
                <a:tab pos="360000" algn="l"/>
              </a:tabLst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Цель подготовки бакалавров по профилю «Страхование»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957301"/>
            <a:ext cx="828680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>
                <a:tab pos="360000" algn="l"/>
              </a:tabLst>
            </a:pPr>
            <a:r>
              <a:rPr lang="ru-RU" sz="3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подготовка специалистов в области функционирования системы страхования, построения систем страхования крупных компаний, управления рисками всех отраслей хозяйствования.</a:t>
            </a: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357166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360000" algn="l"/>
              </a:tabLst>
            </a:pP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Любая компания сталкивается с риском! </a:t>
            </a:r>
          </a:p>
        </p:txBody>
      </p:sp>
      <p:pic>
        <p:nvPicPr>
          <p:cNvPr id="5" name="Рисунок 4" descr="рис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000" y="1190636"/>
            <a:ext cx="5080000" cy="3810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0034" y="5157629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0000" algn="l"/>
              </a:tabLst>
            </a:pP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Риск присущ рыночной среде, в которой действуют все хозяйствующие субъекты, всех отраслей и организационно-правовых форм.</a:t>
            </a: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isk_c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7476" y="142852"/>
            <a:ext cx="4022242" cy="2939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1934" y="3286124"/>
            <a:ext cx="478634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А вот последствия деятельности в рисковых ситуациях, могут быть как 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положительными</a:t>
            </a:r>
            <a:r>
              <a:rPr lang="ru-RU" sz="32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, </a:t>
            </a: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так и </a:t>
            </a:r>
            <a:r>
              <a:rPr lang="ru-RU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отрицательными!</a:t>
            </a:r>
            <a:endParaRPr lang="ru-RU" sz="3600" dirty="0"/>
          </a:p>
        </p:txBody>
      </p:sp>
      <p:pic>
        <p:nvPicPr>
          <p:cNvPr id="7" name="Рисунок 6" descr="выбо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000372"/>
            <a:ext cx="3714776" cy="369761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4282" y="1214422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Риск – величина не положительная и не отрицательная</a:t>
            </a:r>
            <a:endParaRPr lang="ru-RU" sz="2800" dirty="0"/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ос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6147" y="3857628"/>
            <a:ext cx="4615009" cy="2857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06" y="295120"/>
            <a:ext cx="6072230" cy="5848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cap="all" spc="80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Garamond" pitchFamily="18" charset="0"/>
                <a:ea typeface="+mj-ea"/>
                <a:cs typeface="+mj-cs"/>
              </a:rPr>
              <a:t>Понимание всех видов риска, оценка рисковых сценариев, страхование отдельных видов риска является основой существенного увеличения прибыли хозяйствующего субъекта</a:t>
            </a:r>
            <a:endParaRPr lang="ru-RU" sz="2800" b="1" i="1" cap="all" spc="80" dirty="0">
              <a:solidFill>
                <a:srgbClr val="FF0000"/>
              </a:solidFill>
              <a:effectLst>
                <a:reflection blurRad="12700" stA="48000" endA="300" endPos="55000" dir="5400000" sy="-90000" algn="bl" rotWithShape="0"/>
              </a:effectLst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BBF1B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BF1B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успе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4524385" cy="45243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142853"/>
            <a:ext cx="45005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Высококвалифици-рованный</a:t>
            </a:r>
            <a:r>
              <a:rPr lang="ru-RU" sz="28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 финансист, имеющий </a:t>
            </a:r>
          </a:p>
          <a:p>
            <a:pPr algn="ctr"/>
            <a:r>
              <a:rPr lang="ru-RU" sz="3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parajita" pitchFamily="34" charset="0"/>
              </a:rPr>
              <a:t>специальные знания и профессиональные навыки в области страхования и управления страховой деятельностью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92851" y="4967599"/>
            <a:ext cx="582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David" pitchFamily="34" charset="-79"/>
              </a:rPr>
              <a:t>обречён на успешную карьеру!</a:t>
            </a:r>
            <a:endParaRPr lang="ru-RU" sz="2400" i="1" cap="all" dirty="0">
              <a:solidFill>
                <a:srgbClr val="FF0000"/>
              </a:solidFill>
              <a:latin typeface="Constantia" pitchFamily="18" charset="0"/>
              <a:cs typeface="David" pitchFamily="34" charset="-79"/>
            </a:endParaRPr>
          </a:p>
        </p:txBody>
      </p:sp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Если у Вас есть вопросы - обращайтесь!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Профильная кафедра</a:t>
            </a:r>
            <a:r>
              <a:rPr lang="ru-RU" dirty="0" smtClean="0"/>
              <a:t>: кафедра финансов и кредита</a:t>
            </a:r>
            <a:r>
              <a:rPr lang="en-US" dirty="0" smtClean="0"/>
              <a:t> (</a:t>
            </a:r>
            <a:r>
              <a:rPr lang="ru-RU" dirty="0" smtClean="0"/>
              <a:t>ауд. 42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ru-RU" u="sng" dirty="0" smtClean="0"/>
              <a:t>Ответственный</a:t>
            </a:r>
            <a:r>
              <a:rPr lang="ru-RU" dirty="0" smtClean="0"/>
              <a:t>: </a:t>
            </a:r>
            <a:r>
              <a:rPr lang="ru-RU" dirty="0" smtClean="0"/>
              <a:t>Елена Михайловна Григорьева;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Дни консультаций</a:t>
            </a:r>
            <a:r>
              <a:rPr lang="ru-RU" dirty="0" smtClean="0"/>
              <a:t>: </a:t>
            </a:r>
            <a:r>
              <a:rPr lang="ru-RU" dirty="0" smtClean="0"/>
              <a:t>пт. 15.00-16.00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Телефон</a:t>
            </a:r>
            <a:r>
              <a:rPr lang="ru-RU" dirty="0" smtClean="0"/>
              <a:t>: (495)787-38-03 доб. </a:t>
            </a:r>
            <a:r>
              <a:rPr lang="ru-RU" smtClean="0"/>
              <a:t>2472.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910185"/>
      </p:ext>
    </p:extLst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4934</TotalTime>
  <Words>161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Направление бакалавриата 080100.62 Экономика Профиль Страхование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у Вас есть вопросы - обращайтесь!</vt:lpstr>
    </vt:vector>
  </TitlesOfParts>
  <Company>OSU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бланков документов государственного образца о высшем профессиональном образовании</dc:title>
  <dc:creator>UMO</dc:creator>
  <cp:lastModifiedBy>Пупенко Дарья Павловна</cp:lastModifiedBy>
  <cp:revision>581</cp:revision>
  <dcterms:created xsi:type="dcterms:W3CDTF">2006-03-16T04:22:01Z</dcterms:created>
  <dcterms:modified xsi:type="dcterms:W3CDTF">2013-04-01T04:43:06Z</dcterms:modified>
</cp:coreProperties>
</file>