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12" r:id="rId3"/>
    <p:sldId id="275" r:id="rId4"/>
    <p:sldId id="302" r:id="rId5"/>
    <p:sldId id="315" r:id="rId6"/>
    <p:sldId id="276" r:id="rId7"/>
    <p:sldId id="278" r:id="rId8"/>
    <p:sldId id="286" r:id="rId9"/>
    <p:sldId id="308" r:id="rId10"/>
    <p:sldId id="314" r:id="rId11"/>
    <p:sldId id="309" r:id="rId12"/>
    <p:sldId id="316" r:id="rId13"/>
    <p:sldId id="310" r:id="rId14"/>
    <p:sldId id="317" r:id="rId15"/>
    <p:sldId id="311" r:id="rId16"/>
    <p:sldId id="280" r:id="rId17"/>
    <p:sldId id="318" r:id="rId18"/>
    <p:sldId id="307" r:id="rId19"/>
    <p:sldId id="320" r:id="rId20"/>
    <p:sldId id="319" r:id="rId21"/>
    <p:sldId id="289" r:id="rId22"/>
    <p:sldId id="337" r:id="rId23"/>
    <p:sldId id="328" r:id="rId24"/>
    <p:sldId id="327" r:id="rId25"/>
    <p:sldId id="283" r:id="rId26"/>
    <p:sldId id="329" r:id="rId27"/>
    <p:sldId id="332" r:id="rId28"/>
    <p:sldId id="330" r:id="rId29"/>
    <p:sldId id="331" r:id="rId30"/>
    <p:sldId id="321" r:id="rId31"/>
    <p:sldId id="334" r:id="rId32"/>
    <p:sldId id="322" r:id="rId33"/>
    <p:sldId id="335" r:id="rId34"/>
    <p:sldId id="333" r:id="rId35"/>
    <p:sldId id="323" r:id="rId36"/>
    <p:sldId id="338" r:id="rId37"/>
    <p:sldId id="324" r:id="rId38"/>
    <p:sldId id="339" r:id="rId39"/>
    <p:sldId id="325" r:id="rId40"/>
    <p:sldId id="305" r:id="rId41"/>
    <p:sldId id="313" r:id="rId42"/>
    <p:sldId id="340" r:id="rId43"/>
    <p:sldId id="294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B"/>
    <a:srgbClr val="008F39"/>
    <a:srgbClr val="0D6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23" d="100"/>
          <a:sy n="123" d="100"/>
        </p:scale>
        <p:origin x="-45" y="-324"/>
      </p:cViewPr>
      <p:guideLst>
        <p:guide orient="horz" pos="413"/>
        <p:guide orient="horz" pos="1620"/>
        <p:guide pos="5504"/>
        <p:guide pos="2880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o.rudn.ru/course/smart-tekhnologii-nauka-obrazovanie-biznes/" TargetMode="External"/><Relationship Id="rId2" Type="http://schemas.openxmlformats.org/officeDocument/2006/relationships/hyperlink" Target="https://www.dpo.rudn.ru/course/global-english-language-of-economics-politics-and-business/" TargetMode="External"/><Relationship Id="rId1" Type="http://schemas.openxmlformats.org/officeDocument/2006/relationships/hyperlink" Target="https://www.dpo.rudn.ru/course/organizatsiya-i-razvitie-biznesa-na-territorii-stran-es-rossiyskiy-i-evropeyskiy-opyt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o.rudn.ru/course/organizatsiya-i-razvitie-biznesa-na-territorii-stran-es-rossiyskiy-i-evropeyskiy-opyt/" TargetMode="External"/><Relationship Id="rId2" Type="http://schemas.openxmlformats.org/officeDocument/2006/relationships/hyperlink" Target="https://www.dpo.rudn.ru/course/global-english-language-of-economics-politics-and-business/" TargetMode="External"/><Relationship Id="rId1" Type="http://schemas.openxmlformats.org/officeDocument/2006/relationships/hyperlink" Target="https://www.dpo.rudn.ru/course/smart-tekhnologii-nauka-obrazovanie-bizn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55B01-8A9D-46FD-94A6-66D9D55DC5B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9EEEAD-FC46-4ACC-994A-1965B7BD90F6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SMART ТЕХНОЛОГИИ: НАУКА, ОБРАЗОВАНИЕ, БИЗНЕС (</a:t>
          </a:r>
          <a:r>
            <a:rPr lang="ru-RU" sz="14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русс.яз</a:t>
          </a:r>
          <a:r>
            <a: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.)</a:t>
          </a:r>
          <a:endParaRPr lang="ru-RU" sz="1400" b="1" dirty="0">
            <a:solidFill>
              <a:schemeClr val="bg1"/>
            </a:solidFill>
          </a:endParaRPr>
        </a:p>
      </dgm:t>
    </dgm:pt>
    <dgm:pt modelId="{040FABB9-9F78-488E-8492-8F5266075BDB}" type="parTrans" cxnId="{3607DF75-08C5-48AC-9FD3-DAF345483CCF}">
      <dgm:prSet/>
      <dgm:spPr/>
      <dgm:t>
        <a:bodyPr/>
        <a:lstStyle/>
        <a:p>
          <a:endParaRPr lang="ru-RU"/>
        </a:p>
      </dgm:t>
    </dgm:pt>
    <dgm:pt modelId="{EB599352-8D08-4B6C-9F1F-B6B72F27ECF4}" type="sibTrans" cxnId="{3607DF75-08C5-48AC-9FD3-DAF345483CCF}">
      <dgm:prSet/>
      <dgm:spPr/>
      <dgm:t>
        <a:bodyPr/>
        <a:lstStyle/>
        <a:p>
          <a:endParaRPr lang="ru-RU"/>
        </a:p>
      </dgm:t>
    </dgm:pt>
    <dgm:pt modelId="{03933067-EF18-4DF5-986C-5834F2373A97}">
      <dgm:prSet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GLOBAL ENGLISH: LANGUAGE OF ECONOMICS, POLITICS AND BUSINESS </a:t>
          </a:r>
          <a:r>
            <a:rPr lang="en-US" sz="1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(</a:t>
          </a:r>
          <a:r>
            <a:rPr lang="ru-RU" sz="1400" b="1" i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англ</a:t>
          </a:r>
          <a:r>
            <a:rPr lang="en-US" sz="1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r>
            <a:rPr lang="ru-RU" sz="1400" b="1" i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яз</a:t>
          </a:r>
          <a:r>
            <a:rPr lang="en-US" sz="1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.)</a:t>
          </a:r>
        </a:p>
      </dgm:t>
    </dgm:pt>
    <dgm:pt modelId="{CBB79716-1CA1-45A6-9061-7B66F14AB818}" type="parTrans" cxnId="{5B3BA4CD-1731-4721-8D42-330DB5929409}">
      <dgm:prSet/>
      <dgm:spPr/>
      <dgm:t>
        <a:bodyPr/>
        <a:lstStyle/>
        <a:p>
          <a:endParaRPr lang="ru-RU"/>
        </a:p>
      </dgm:t>
    </dgm:pt>
    <dgm:pt modelId="{19642FF9-3AC6-4DF5-BB43-8369FED7E479}" type="sibTrans" cxnId="{5B3BA4CD-1731-4721-8D42-330DB5929409}">
      <dgm:prSet/>
      <dgm:spPr/>
      <dgm:t>
        <a:bodyPr/>
        <a:lstStyle/>
        <a:p>
          <a:endParaRPr lang="ru-RU"/>
        </a:p>
      </dgm:t>
    </dgm:pt>
    <dgm:pt modelId="{9DE6522C-6406-4380-8238-4751270F3009}">
      <dgm:prSet custT="1"/>
      <dgm:spPr/>
      <dgm:t>
        <a:bodyPr/>
        <a:lstStyle/>
        <a:p>
          <a:r>
            <a: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ОРГАНИЗАЦИЯ И РАЗВИТИЕ БИЗНЕСА НА ТЕРРИТОРИИ СТРАН ЕС: РОССИЙСКИЙ И ЕВРОПЕЙСКИЙ ОПЫТ (русс./</a:t>
          </a:r>
          <a:r>
            <a:rPr lang="ru-RU" sz="14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англ.яз</a:t>
          </a:r>
          <a:r>
            <a: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.)</a:t>
          </a:r>
        </a:p>
      </dgm:t>
    </dgm:pt>
    <dgm:pt modelId="{EB151A22-3FF4-4C79-938B-B2DC90380861}" type="parTrans" cxnId="{599AD77C-58FB-499D-8D4A-95B129276785}">
      <dgm:prSet/>
      <dgm:spPr/>
      <dgm:t>
        <a:bodyPr/>
        <a:lstStyle/>
        <a:p>
          <a:endParaRPr lang="ru-RU"/>
        </a:p>
      </dgm:t>
    </dgm:pt>
    <dgm:pt modelId="{1EEA130B-0D73-4707-B09F-7734F6F9E441}" type="sibTrans" cxnId="{599AD77C-58FB-499D-8D4A-95B129276785}">
      <dgm:prSet/>
      <dgm:spPr/>
      <dgm:t>
        <a:bodyPr/>
        <a:lstStyle/>
        <a:p>
          <a:endParaRPr lang="ru-RU"/>
        </a:p>
      </dgm:t>
    </dgm:pt>
    <dgm:pt modelId="{721A55F3-2BC9-4B94-ABE4-9A481FC21CD4}">
      <dgm:prSet phldrT="[Текст]"/>
      <dgm:spPr/>
      <dgm:t>
        <a:bodyPr/>
        <a:lstStyle/>
        <a:p>
          <a:r>
            <a:rPr lang="ru-RU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https://www.dpo.rudn.ru/course/organizatsiya-i-razvitie-biznesa-na-territorii-stran-es-rossiyskiy-i-evropeyskiy-opyt/</a:t>
          </a:r>
          <a:r>
            <a:rPr lang="ru-RU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AE02C10F-0AEF-4D46-9575-5CF207C68C2E}" type="sibTrans" cxnId="{528E87C5-362A-4078-B877-2B2ED0F8ED63}">
      <dgm:prSet/>
      <dgm:spPr/>
      <dgm:t>
        <a:bodyPr/>
        <a:lstStyle/>
        <a:p>
          <a:endParaRPr lang="ru-RU"/>
        </a:p>
      </dgm:t>
    </dgm:pt>
    <dgm:pt modelId="{36C8436C-40E5-475D-9373-21F31A96EC8C}" type="parTrans" cxnId="{528E87C5-362A-4078-B877-2B2ED0F8ED63}">
      <dgm:prSet/>
      <dgm:spPr/>
      <dgm:t>
        <a:bodyPr/>
        <a:lstStyle/>
        <a:p>
          <a:endParaRPr lang="ru-RU"/>
        </a:p>
      </dgm:t>
    </dgm:pt>
    <dgm:pt modelId="{ACB0F918-5A0D-497B-84F7-74D05F13D545}">
      <dgm:prSet/>
      <dgm:spPr/>
      <dgm:t>
        <a:bodyPr/>
        <a:lstStyle/>
        <a:p>
          <a:r>
            <a:rPr lang="en-US" u="sng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https://www.dpo.rudn.ru/course/global-english-language-of-economics-politics-and-business/</a:t>
          </a:r>
          <a:r>
            <a:rPr lang="en-US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en-US" i="1" dirty="0">
            <a:solidFill>
              <a:srgbClr val="0D62B2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4C571C7-FEE0-4C16-A0BA-8209E836CEEB}" type="parTrans" cxnId="{D93A35B9-AF22-41DE-9425-B7497BDB4067}">
      <dgm:prSet/>
      <dgm:spPr/>
      <dgm:t>
        <a:bodyPr/>
        <a:lstStyle/>
        <a:p>
          <a:endParaRPr lang="ru-RU"/>
        </a:p>
      </dgm:t>
    </dgm:pt>
    <dgm:pt modelId="{46C51555-5971-481E-8D2B-A8C04E889F4E}" type="sibTrans" cxnId="{D93A35B9-AF22-41DE-9425-B7497BDB4067}">
      <dgm:prSet/>
      <dgm:spPr/>
      <dgm:t>
        <a:bodyPr/>
        <a:lstStyle/>
        <a:p>
          <a:endParaRPr lang="ru-RU"/>
        </a:p>
      </dgm:t>
    </dgm:pt>
    <dgm:pt modelId="{4E04D34C-7896-44E0-875A-56EEE57E1464}">
      <dgm:prSet phldrT="[Текст]"/>
      <dgm:spPr/>
      <dgm:t>
        <a:bodyPr/>
        <a:lstStyle/>
        <a:p>
          <a:r>
            <a:rPr lang="ru-RU" u="sng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https://www.dpo.rudn.ru/course/smart-tekhnologii-nauka-obrazovanie-biznes/</a:t>
          </a:r>
          <a:r>
            <a:rPr lang="ru-RU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817ECB49-3CDA-48DE-B3F2-5E941F707F48}" type="parTrans" cxnId="{C216ADF0-8479-479C-AF5D-D193232BF6EC}">
      <dgm:prSet/>
      <dgm:spPr/>
      <dgm:t>
        <a:bodyPr/>
        <a:lstStyle/>
        <a:p>
          <a:endParaRPr lang="ru-RU"/>
        </a:p>
      </dgm:t>
    </dgm:pt>
    <dgm:pt modelId="{78FA7AE2-6CD0-45EF-AA4D-17F6233F54DC}" type="sibTrans" cxnId="{C216ADF0-8479-479C-AF5D-D193232BF6EC}">
      <dgm:prSet/>
      <dgm:spPr/>
      <dgm:t>
        <a:bodyPr/>
        <a:lstStyle/>
        <a:p>
          <a:endParaRPr lang="ru-RU"/>
        </a:p>
      </dgm:t>
    </dgm:pt>
    <dgm:pt modelId="{A14FE0CC-F4B7-4F40-A8B9-0756BB6B7F7F}" type="pres">
      <dgm:prSet presAssocID="{3CB55B01-8A9D-46FD-94A6-66D9D55DC5B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746274B-5934-45C8-8DD8-7510CE82AB2A}" type="pres">
      <dgm:prSet presAssocID="{AA9EEEAD-FC46-4ACC-994A-1965B7BD90F6}" presName="horFlow" presStyleCnt="0"/>
      <dgm:spPr/>
    </dgm:pt>
    <dgm:pt modelId="{51B9E170-515D-49D7-BB88-DC30596B7C8F}" type="pres">
      <dgm:prSet presAssocID="{AA9EEEAD-FC46-4ACC-994A-1965B7BD90F6}" presName="bigChev" presStyleLbl="node1" presStyleIdx="0" presStyleCnt="3" custScaleX="151172" custScaleY="109634"/>
      <dgm:spPr/>
      <dgm:t>
        <a:bodyPr/>
        <a:lstStyle/>
        <a:p>
          <a:endParaRPr lang="ru-RU"/>
        </a:p>
      </dgm:t>
    </dgm:pt>
    <dgm:pt modelId="{3C9C105E-65C6-47C8-87DE-3806B548612A}" type="pres">
      <dgm:prSet presAssocID="{817ECB49-3CDA-48DE-B3F2-5E941F707F48}" presName="parTrans" presStyleCnt="0"/>
      <dgm:spPr/>
    </dgm:pt>
    <dgm:pt modelId="{FD2F3361-DC60-43C9-B57A-53AA7757B73B}" type="pres">
      <dgm:prSet presAssocID="{4E04D34C-7896-44E0-875A-56EEE57E1464}" presName="node" presStyleLbl="alignAccFollowNode1" presStyleIdx="0" presStyleCnt="3" custScaleX="187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AD566-FE91-468C-96CE-E3ACDAC91191}" type="pres">
      <dgm:prSet presAssocID="{AA9EEEAD-FC46-4ACC-994A-1965B7BD90F6}" presName="vSp" presStyleCnt="0"/>
      <dgm:spPr/>
    </dgm:pt>
    <dgm:pt modelId="{1B6626F7-F965-49A5-9A45-0E092DE19935}" type="pres">
      <dgm:prSet presAssocID="{03933067-EF18-4DF5-986C-5834F2373A97}" presName="horFlow" presStyleCnt="0"/>
      <dgm:spPr/>
    </dgm:pt>
    <dgm:pt modelId="{658A9E1A-6E8B-4923-BE12-A99F7C67893B}" type="pres">
      <dgm:prSet presAssocID="{03933067-EF18-4DF5-986C-5834F2373A97}" presName="bigChev" presStyleLbl="node1" presStyleIdx="1" presStyleCnt="3" custScaleX="151172" custScaleY="109634"/>
      <dgm:spPr/>
      <dgm:t>
        <a:bodyPr/>
        <a:lstStyle/>
        <a:p>
          <a:endParaRPr lang="ru-RU"/>
        </a:p>
      </dgm:t>
    </dgm:pt>
    <dgm:pt modelId="{39DD27BC-E87D-4201-90A6-39BA4E4B6785}" type="pres">
      <dgm:prSet presAssocID="{C4C571C7-FEE0-4C16-A0BA-8209E836CEEB}" presName="parTrans" presStyleCnt="0"/>
      <dgm:spPr/>
    </dgm:pt>
    <dgm:pt modelId="{5060AE49-77A0-4010-B174-4D9008F66882}" type="pres">
      <dgm:prSet presAssocID="{ACB0F918-5A0D-497B-84F7-74D05F13D545}" presName="node" presStyleLbl="alignAccFollowNode1" presStyleIdx="1" presStyleCnt="3" custScaleX="187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79187-9E14-44B4-BE4F-8528D2905F33}" type="pres">
      <dgm:prSet presAssocID="{03933067-EF18-4DF5-986C-5834F2373A97}" presName="vSp" presStyleCnt="0"/>
      <dgm:spPr/>
    </dgm:pt>
    <dgm:pt modelId="{5202BDF4-7650-462E-8FE6-2D8AC064FEB3}" type="pres">
      <dgm:prSet presAssocID="{9DE6522C-6406-4380-8238-4751270F3009}" presName="horFlow" presStyleCnt="0"/>
      <dgm:spPr/>
    </dgm:pt>
    <dgm:pt modelId="{1F8B1BA0-8653-478B-B4FA-9EEC20CF94FD}" type="pres">
      <dgm:prSet presAssocID="{9DE6522C-6406-4380-8238-4751270F3009}" presName="bigChev" presStyleLbl="node1" presStyleIdx="2" presStyleCnt="3" custScaleX="151172" custScaleY="109634"/>
      <dgm:spPr/>
      <dgm:t>
        <a:bodyPr/>
        <a:lstStyle/>
        <a:p>
          <a:endParaRPr lang="ru-RU"/>
        </a:p>
      </dgm:t>
    </dgm:pt>
    <dgm:pt modelId="{EDD03282-124E-4DEC-8F82-332729B1D277}" type="pres">
      <dgm:prSet presAssocID="{36C8436C-40E5-475D-9373-21F31A96EC8C}" presName="parTrans" presStyleCnt="0"/>
      <dgm:spPr/>
    </dgm:pt>
    <dgm:pt modelId="{908EEE48-90C6-423C-A360-DEDC71E1E835}" type="pres">
      <dgm:prSet presAssocID="{721A55F3-2BC9-4B94-ABE4-9A481FC21CD4}" presName="node" presStyleLbl="alignAccFollowNode1" presStyleIdx="2" presStyleCnt="3" custScaleX="187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9AB050-91AE-4C4E-95C9-08248A2E0401}" type="presOf" srcId="{AA9EEEAD-FC46-4ACC-994A-1965B7BD90F6}" destId="{51B9E170-515D-49D7-BB88-DC30596B7C8F}" srcOrd="0" destOrd="0" presId="urn:microsoft.com/office/officeart/2005/8/layout/lProcess3"/>
    <dgm:cxn modelId="{528E87C5-362A-4078-B877-2B2ED0F8ED63}" srcId="{9DE6522C-6406-4380-8238-4751270F3009}" destId="{721A55F3-2BC9-4B94-ABE4-9A481FC21CD4}" srcOrd="0" destOrd="0" parTransId="{36C8436C-40E5-475D-9373-21F31A96EC8C}" sibTransId="{AE02C10F-0AEF-4D46-9575-5CF207C68C2E}"/>
    <dgm:cxn modelId="{FC4ECE6D-A18A-4898-B016-3841FF751B71}" type="presOf" srcId="{9DE6522C-6406-4380-8238-4751270F3009}" destId="{1F8B1BA0-8653-478B-B4FA-9EEC20CF94FD}" srcOrd="0" destOrd="0" presId="urn:microsoft.com/office/officeart/2005/8/layout/lProcess3"/>
    <dgm:cxn modelId="{CA98F02A-A73D-4386-BCB2-5777F56D6E43}" type="presOf" srcId="{4E04D34C-7896-44E0-875A-56EEE57E1464}" destId="{FD2F3361-DC60-43C9-B57A-53AA7757B73B}" srcOrd="0" destOrd="0" presId="urn:microsoft.com/office/officeart/2005/8/layout/lProcess3"/>
    <dgm:cxn modelId="{C216ADF0-8479-479C-AF5D-D193232BF6EC}" srcId="{AA9EEEAD-FC46-4ACC-994A-1965B7BD90F6}" destId="{4E04D34C-7896-44E0-875A-56EEE57E1464}" srcOrd="0" destOrd="0" parTransId="{817ECB49-3CDA-48DE-B3F2-5E941F707F48}" sibTransId="{78FA7AE2-6CD0-45EF-AA4D-17F6233F54DC}"/>
    <dgm:cxn modelId="{77DD6852-6A0E-4874-9AAB-C22CD454743C}" type="presOf" srcId="{ACB0F918-5A0D-497B-84F7-74D05F13D545}" destId="{5060AE49-77A0-4010-B174-4D9008F66882}" srcOrd="0" destOrd="0" presId="urn:microsoft.com/office/officeart/2005/8/layout/lProcess3"/>
    <dgm:cxn modelId="{599AD77C-58FB-499D-8D4A-95B129276785}" srcId="{3CB55B01-8A9D-46FD-94A6-66D9D55DC5B3}" destId="{9DE6522C-6406-4380-8238-4751270F3009}" srcOrd="2" destOrd="0" parTransId="{EB151A22-3FF4-4C79-938B-B2DC90380861}" sibTransId="{1EEA130B-0D73-4707-B09F-7734F6F9E441}"/>
    <dgm:cxn modelId="{9AB04990-30EB-4BDA-9360-AA75F01A17DB}" type="presOf" srcId="{3CB55B01-8A9D-46FD-94A6-66D9D55DC5B3}" destId="{A14FE0CC-F4B7-4F40-A8B9-0756BB6B7F7F}" srcOrd="0" destOrd="0" presId="urn:microsoft.com/office/officeart/2005/8/layout/lProcess3"/>
    <dgm:cxn modelId="{5B3BA4CD-1731-4721-8D42-330DB5929409}" srcId="{3CB55B01-8A9D-46FD-94A6-66D9D55DC5B3}" destId="{03933067-EF18-4DF5-986C-5834F2373A97}" srcOrd="1" destOrd="0" parTransId="{CBB79716-1CA1-45A6-9061-7B66F14AB818}" sibTransId="{19642FF9-3AC6-4DF5-BB43-8369FED7E479}"/>
    <dgm:cxn modelId="{31F52E0E-C860-49F0-B9E3-9A84B3E9556A}" type="presOf" srcId="{721A55F3-2BC9-4B94-ABE4-9A481FC21CD4}" destId="{908EEE48-90C6-423C-A360-DEDC71E1E835}" srcOrd="0" destOrd="0" presId="urn:microsoft.com/office/officeart/2005/8/layout/lProcess3"/>
    <dgm:cxn modelId="{D93A35B9-AF22-41DE-9425-B7497BDB4067}" srcId="{03933067-EF18-4DF5-986C-5834F2373A97}" destId="{ACB0F918-5A0D-497B-84F7-74D05F13D545}" srcOrd="0" destOrd="0" parTransId="{C4C571C7-FEE0-4C16-A0BA-8209E836CEEB}" sibTransId="{46C51555-5971-481E-8D2B-A8C04E889F4E}"/>
    <dgm:cxn modelId="{A4BF857A-6A59-42B7-8E5C-FD6E25165E2C}" type="presOf" srcId="{03933067-EF18-4DF5-986C-5834F2373A97}" destId="{658A9E1A-6E8B-4923-BE12-A99F7C67893B}" srcOrd="0" destOrd="0" presId="urn:microsoft.com/office/officeart/2005/8/layout/lProcess3"/>
    <dgm:cxn modelId="{3607DF75-08C5-48AC-9FD3-DAF345483CCF}" srcId="{3CB55B01-8A9D-46FD-94A6-66D9D55DC5B3}" destId="{AA9EEEAD-FC46-4ACC-994A-1965B7BD90F6}" srcOrd="0" destOrd="0" parTransId="{040FABB9-9F78-488E-8492-8F5266075BDB}" sibTransId="{EB599352-8D08-4B6C-9F1F-B6B72F27ECF4}"/>
    <dgm:cxn modelId="{661C73FB-8038-4A41-A0BE-47588935E6F9}" type="presParOf" srcId="{A14FE0CC-F4B7-4F40-A8B9-0756BB6B7F7F}" destId="{2746274B-5934-45C8-8DD8-7510CE82AB2A}" srcOrd="0" destOrd="0" presId="urn:microsoft.com/office/officeart/2005/8/layout/lProcess3"/>
    <dgm:cxn modelId="{E3B33333-E5A7-43FC-87CE-337CF376C301}" type="presParOf" srcId="{2746274B-5934-45C8-8DD8-7510CE82AB2A}" destId="{51B9E170-515D-49D7-BB88-DC30596B7C8F}" srcOrd="0" destOrd="0" presId="urn:microsoft.com/office/officeart/2005/8/layout/lProcess3"/>
    <dgm:cxn modelId="{EB9DD02B-3BDE-4917-A253-B696965FD9BF}" type="presParOf" srcId="{2746274B-5934-45C8-8DD8-7510CE82AB2A}" destId="{3C9C105E-65C6-47C8-87DE-3806B548612A}" srcOrd="1" destOrd="0" presId="urn:microsoft.com/office/officeart/2005/8/layout/lProcess3"/>
    <dgm:cxn modelId="{E67B73BC-32E8-4487-AC1C-EAFDFC4ECAC4}" type="presParOf" srcId="{2746274B-5934-45C8-8DD8-7510CE82AB2A}" destId="{FD2F3361-DC60-43C9-B57A-53AA7757B73B}" srcOrd="2" destOrd="0" presId="urn:microsoft.com/office/officeart/2005/8/layout/lProcess3"/>
    <dgm:cxn modelId="{99F7B74B-D99D-4E9C-9508-625232C2D40B}" type="presParOf" srcId="{A14FE0CC-F4B7-4F40-A8B9-0756BB6B7F7F}" destId="{8C2AD566-FE91-468C-96CE-E3ACDAC91191}" srcOrd="1" destOrd="0" presId="urn:microsoft.com/office/officeart/2005/8/layout/lProcess3"/>
    <dgm:cxn modelId="{E3458645-5560-4838-BFF8-7D3B5DFEB2E1}" type="presParOf" srcId="{A14FE0CC-F4B7-4F40-A8B9-0756BB6B7F7F}" destId="{1B6626F7-F965-49A5-9A45-0E092DE19935}" srcOrd="2" destOrd="0" presId="urn:microsoft.com/office/officeart/2005/8/layout/lProcess3"/>
    <dgm:cxn modelId="{08FC5E18-13C0-4993-8285-12F94C053E32}" type="presParOf" srcId="{1B6626F7-F965-49A5-9A45-0E092DE19935}" destId="{658A9E1A-6E8B-4923-BE12-A99F7C67893B}" srcOrd="0" destOrd="0" presId="urn:microsoft.com/office/officeart/2005/8/layout/lProcess3"/>
    <dgm:cxn modelId="{911E4551-5641-4669-91CD-EF91E83B28E2}" type="presParOf" srcId="{1B6626F7-F965-49A5-9A45-0E092DE19935}" destId="{39DD27BC-E87D-4201-90A6-39BA4E4B6785}" srcOrd="1" destOrd="0" presId="urn:microsoft.com/office/officeart/2005/8/layout/lProcess3"/>
    <dgm:cxn modelId="{8B29B548-2825-413B-953D-025562E647C9}" type="presParOf" srcId="{1B6626F7-F965-49A5-9A45-0E092DE19935}" destId="{5060AE49-77A0-4010-B174-4D9008F66882}" srcOrd="2" destOrd="0" presId="urn:microsoft.com/office/officeart/2005/8/layout/lProcess3"/>
    <dgm:cxn modelId="{9688058B-03F9-4745-8839-D2C9AFE95B62}" type="presParOf" srcId="{A14FE0CC-F4B7-4F40-A8B9-0756BB6B7F7F}" destId="{3F079187-9E14-44B4-BE4F-8528D2905F33}" srcOrd="3" destOrd="0" presId="urn:microsoft.com/office/officeart/2005/8/layout/lProcess3"/>
    <dgm:cxn modelId="{B96D0711-D3F0-4792-A59D-752CB2A6531F}" type="presParOf" srcId="{A14FE0CC-F4B7-4F40-A8B9-0756BB6B7F7F}" destId="{5202BDF4-7650-462E-8FE6-2D8AC064FEB3}" srcOrd="4" destOrd="0" presId="urn:microsoft.com/office/officeart/2005/8/layout/lProcess3"/>
    <dgm:cxn modelId="{02F55842-5949-4B8F-9661-2EA6701163DC}" type="presParOf" srcId="{5202BDF4-7650-462E-8FE6-2D8AC064FEB3}" destId="{1F8B1BA0-8653-478B-B4FA-9EEC20CF94FD}" srcOrd="0" destOrd="0" presId="urn:microsoft.com/office/officeart/2005/8/layout/lProcess3"/>
    <dgm:cxn modelId="{55178B8D-5216-4D16-BAD5-90F54BCFA84A}" type="presParOf" srcId="{5202BDF4-7650-462E-8FE6-2D8AC064FEB3}" destId="{EDD03282-124E-4DEC-8F82-332729B1D277}" srcOrd="1" destOrd="0" presId="urn:microsoft.com/office/officeart/2005/8/layout/lProcess3"/>
    <dgm:cxn modelId="{1231D572-FF2A-4E92-9F6C-A2EB7D3E7E3B}" type="presParOf" srcId="{5202BDF4-7650-462E-8FE6-2D8AC064FEB3}" destId="{908EEE48-90C6-423C-A360-DEDC71E1E83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9E170-515D-49D7-BB88-DC30596B7C8F}">
      <dsp:nvSpPr>
        <dsp:cNvPr id="0" name=""/>
        <dsp:cNvSpPr/>
      </dsp:nvSpPr>
      <dsp:spPr>
        <a:xfrm>
          <a:off x="559344" y="2422"/>
          <a:ext cx="3679788" cy="1067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SMART ТЕХНОЛОГИИ: НАУКА, ОБРАЗОВАНИЕ, БИЗНЕС (</a:t>
          </a:r>
          <a:r>
            <a:rPr lang="ru-RU" sz="14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русс.яз</a:t>
          </a:r>
          <a:r>
            <a:rPr lang="ru-RU" sz="1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.)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1093080" y="2422"/>
        <a:ext cx="2612316" cy="1067472"/>
      </dsp:txXfrm>
    </dsp:sp>
    <dsp:sp modelId="{FD2F3361-DC60-43C9-B57A-53AA7757B73B}">
      <dsp:nvSpPr>
        <dsp:cNvPr id="0" name=""/>
        <dsp:cNvSpPr/>
      </dsp:nvSpPr>
      <dsp:spPr>
        <a:xfrm>
          <a:off x="3922690" y="132085"/>
          <a:ext cx="3785272" cy="80814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u="sng" kern="1200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https://www.dpo.rudn.ru/course/smart-tekhnologii-nauka-obrazovanie-biznes/</a:t>
          </a:r>
          <a:r>
            <a:rPr lang="ru-RU" sz="1200" kern="1200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200" kern="1200" dirty="0"/>
        </a:p>
      </dsp:txBody>
      <dsp:txXfrm>
        <a:off x="4326763" y="132085"/>
        <a:ext cx="2977127" cy="808145"/>
      </dsp:txXfrm>
    </dsp:sp>
    <dsp:sp modelId="{658A9E1A-6E8B-4923-BE12-A99F7C67893B}">
      <dsp:nvSpPr>
        <dsp:cNvPr id="0" name=""/>
        <dsp:cNvSpPr/>
      </dsp:nvSpPr>
      <dsp:spPr>
        <a:xfrm>
          <a:off x="559344" y="1206208"/>
          <a:ext cx="3679788" cy="1067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GLOBAL ENGLISH: LANGUAGE OF ECONOMICS, POLITICS AND BUSINESS </a:t>
          </a:r>
          <a:r>
            <a:rPr lang="en-US" sz="1400" b="1" i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(</a:t>
          </a:r>
          <a:r>
            <a:rPr lang="ru-RU" sz="1400" b="1" i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англ</a:t>
          </a:r>
          <a:r>
            <a:rPr lang="en-US" sz="1400" b="1" i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r>
            <a:rPr lang="ru-RU" sz="1400" b="1" i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яз</a:t>
          </a:r>
          <a:r>
            <a:rPr lang="en-US" sz="1400" b="1" i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.)</a:t>
          </a:r>
        </a:p>
      </dsp:txBody>
      <dsp:txXfrm>
        <a:off x="1093080" y="1206208"/>
        <a:ext cx="2612316" cy="1067472"/>
      </dsp:txXfrm>
    </dsp:sp>
    <dsp:sp modelId="{5060AE49-77A0-4010-B174-4D9008F66882}">
      <dsp:nvSpPr>
        <dsp:cNvPr id="0" name=""/>
        <dsp:cNvSpPr/>
      </dsp:nvSpPr>
      <dsp:spPr>
        <a:xfrm>
          <a:off x="3922690" y="1335872"/>
          <a:ext cx="3785272" cy="80814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https://www.dpo.rudn.ru/course/global-english-language-of-economics-politics-and-business/</a:t>
          </a:r>
          <a:r>
            <a:rPr lang="en-US" sz="1200" kern="1200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en-US" sz="1200" i="1" kern="1200" dirty="0">
            <a:solidFill>
              <a:srgbClr val="0D62B2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326763" y="1335872"/>
        <a:ext cx="2977127" cy="808145"/>
      </dsp:txXfrm>
    </dsp:sp>
    <dsp:sp modelId="{1F8B1BA0-8653-478B-B4FA-9EEC20CF94FD}">
      <dsp:nvSpPr>
        <dsp:cNvPr id="0" name=""/>
        <dsp:cNvSpPr/>
      </dsp:nvSpPr>
      <dsp:spPr>
        <a:xfrm>
          <a:off x="559344" y="2409994"/>
          <a:ext cx="3679788" cy="1067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ОРГАНИЗАЦИЯ И РАЗВИТИЕ БИЗНЕСА НА ТЕРРИТОРИИ СТРАН ЕС: РОССИЙСКИЙ И ЕВРОПЕЙСКИЙ ОПЫТ (русс./</a:t>
          </a:r>
          <a:r>
            <a:rPr lang="ru-RU" sz="14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англ.яз</a:t>
          </a:r>
          <a:r>
            <a:rPr lang="ru-RU" sz="1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.)</a:t>
          </a:r>
        </a:p>
      </dsp:txBody>
      <dsp:txXfrm>
        <a:off x="1093080" y="2409994"/>
        <a:ext cx="2612316" cy="1067472"/>
      </dsp:txXfrm>
    </dsp:sp>
    <dsp:sp modelId="{908EEE48-90C6-423C-A360-DEDC71E1E835}">
      <dsp:nvSpPr>
        <dsp:cNvPr id="0" name=""/>
        <dsp:cNvSpPr/>
      </dsp:nvSpPr>
      <dsp:spPr>
        <a:xfrm>
          <a:off x="3922690" y="2539658"/>
          <a:ext cx="3785272" cy="80814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https://www.dpo.rudn.ru/course/organizatsiya-i-razvitie-biznesa-na-territorii-stran-es-rossiyskiy-i-evropeyskiy-opyt/</a:t>
          </a:r>
          <a:r>
            <a:rPr lang="ru-RU" sz="1200" kern="1200" dirty="0">
              <a:solidFill>
                <a:srgbClr val="0D62B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200" kern="1200" dirty="0"/>
        </a:p>
      </dsp:txBody>
      <dsp:txXfrm>
        <a:off x="4326763" y="2539658"/>
        <a:ext cx="2977127" cy="808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3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6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82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35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2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77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8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7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71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7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58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40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48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86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57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79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96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27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2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67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2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80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89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31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05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556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3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8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0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1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svg"/><Relationship Id="rId3" Type="http://schemas.openxmlformats.org/officeDocument/2006/relationships/hyperlink" Target="https://vk.com/away.php?to=https://www.instagram.com/national_economy?r=nametag&amp;cc_key=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198143112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www.facebook.com/NationalEconomyRUDN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www.instagram.com/national_economy/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orenevskaya-av@rudn.ru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Korenevskaya-av@rudn.ru" TargetMode="External"/><Relationship Id="rId3" Type="http://schemas.openxmlformats.org/officeDocument/2006/relationships/image" Target="../media/image5.png"/><Relationship Id="rId7" Type="http://schemas.openxmlformats.org/officeDocument/2006/relationships/hyperlink" Target="mailto:Chernyaev-mv@rudn.r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Paleev-dl@rudn.ru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60.jpg"/><Relationship Id="rId9" Type="http://schemas.openxmlformats.org/officeDocument/2006/relationships/hyperlink" Target="mailto:Egorycheva-ea@rudn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1"/>
          <a:stretch/>
        </p:blipFill>
        <p:spPr>
          <a:xfrm>
            <a:off x="-23547" y="0"/>
            <a:ext cx="9167548" cy="52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-23547" y="1112651"/>
            <a:ext cx="9226541" cy="4109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1267" y="4043399"/>
            <a:ext cx="6471919" cy="83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5A9B"/>
                </a:solidFill>
                <a:latin typeface="Century Schoolbook" panose="02040604050505020304" pitchFamily="18" charset="0"/>
                <a:cs typeface="Trebuchet MS"/>
              </a:rPr>
              <a:t>ПРОГРАММА БАКАЛАВРИАТА</a:t>
            </a:r>
          </a:p>
          <a:p>
            <a:pPr algn="l"/>
            <a:r>
              <a:rPr lang="ru-RU" sz="2000" b="1" dirty="0">
                <a:solidFill>
                  <a:srgbClr val="005A9B"/>
                </a:solidFill>
                <a:latin typeface="Century Schoolbook" panose="02040604050505020304" pitchFamily="18" charset="0"/>
                <a:cs typeface="Trebuchet MS"/>
              </a:rPr>
              <a:t>«ЭКОНОМИКА ПРЕДПРИЯТИЯ И ПРЕДПРИНИМАТЕЛЬСТВО»</a:t>
            </a:r>
            <a:endParaRPr lang="en-US" sz="2000" b="1" dirty="0">
              <a:solidFill>
                <a:srgbClr val="005A9B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2" y="3265434"/>
            <a:ext cx="3106523" cy="5669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D428A8-06AC-4966-8AC7-350583E5B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170" y="3710940"/>
            <a:ext cx="1375958" cy="13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E5D016C-644C-4D8F-AF4F-7C014672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416559" y="759725"/>
            <a:ext cx="2062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Карзанова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И.В.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</a:t>
            </a:r>
            <a:r>
              <a:rPr lang="en-US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PhD,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 к.э.н.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57154" y="1228098"/>
            <a:ext cx="4381608" cy="1107996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en-US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/>
            </a:r>
            <a:br>
              <a:rPr lang="en-US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</a:b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И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нновационная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экономика, венчурное инвестирование, предпринимательские университеты, макроэкономика, исследования в области инноваций и трансфера технологий. Основной исполнитель грантов Министерства науки и высшего образования РФ.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7E781F5-11A3-4C0A-B576-456EEE020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81" y="799378"/>
            <a:ext cx="1383825" cy="1781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24C2123-1AAE-4FB6-BD15-55720877D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151BB234-AFD4-4EB4-AB29-329B65973F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279DE9F4-8BF2-4BB8-9882-C76D43D1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C31B6E-4986-4120-A917-75D737F0FF1B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A917B57-6762-4115-ADF4-5A38481B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74" y="2807407"/>
            <a:ext cx="1454323" cy="1920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5E49371-402B-4E39-9881-D308DC0248A4}"/>
              </a:ext>
            </a:extLst>
          </p:cNvPr>
          <p:cNvSpPr/>
          <p:nvPr/>
        </p:nvSpPr>
        <p:spPr>
          <a:xfrm>
            <a:off x="3489959" y="2805774"/>
            <a:ext cx="189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Соловьева Ю.В.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к.э.н.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F4B821-92B9-424D-9976-430C8FBDC4FE}"/>
              </a:ext>
            </a:extLst>
          </p:cNvPr>
          <p:cNvSpPr/>
          <p:nvPr/>
        </p:nvSpPr>
        <p:spPr>
          <a:xfrm>
            <a:off x="2650215" y="3298085"/>
            <a:ext cx="3577856" cy="938719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</a:p>
          <a:p>
            <a:pPr algn="ctr"/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Т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рансфер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технологий, экономика знаний, инновационные технологии, промышленная и инновационная политика, энергетика, мировая политика.</a:t>
            </a:r>
          </a:p>
        </p:txBody>
      </p:sp>
    </p:spTree>
    <p:extLst>
      <p:ext uri="{BB962C8B-B14F-4D97-AF65-F5344CB8AC3E}">
        <p14:creationId xmlns:p14="http://schemas.microsoft.com/office/powerpoint/2010/main" val="418202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6B137C-EE03-4261-984E-C69AE03B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2385" y="748184"/>
            <a:ext cx="1727563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Голодова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Ж.Г.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профессор, д.э.н</a:t>
            </a:r>
            <a:r>
              <a:rPr lang="ru-RU" sz="135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</a:t>
            </a:r>
            <a:endParaRPr lang="ru-RU" sz="135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7494" y="1293224"/>
            <a:ext cx="2617346" cy="313932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</a:t>
            </a:r>
          </a:p>
          <a:p>
            <a:pPr algn="ctr"/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Г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осударственное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регулирование и развитие предпринимательских структур, финансово-кредитные системы; функции и роль государства в финансовой системе; финансово-экономические аспекты деятельности организаций; экономический и финансовый анализ деятельности организаций; инвестиционная деятельность организаций; налоговая политика, налоговое планирование и налогообложение субъектов экономики.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10500" y="1795743"/>
            <a:ext cx="2366221" cy="2462213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рогнозы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и перспективы развития национальной экономики, сценарии социально-экономического развития России до 2030 года, экономическая безопасность, конкурентоспособность отечественной продукции,  устойчивость российских предпринимательских структур в условиях нестабильной экономики.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4" y="1318977"/>
            <a:ext cx="1577360" cy="1774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04" y="1795743"/>
            <a:ext cx="1495122" cy="2079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525878" y="1295364"/>
            <a:ext cx="1727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Гавловская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Г.В.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к.э.н.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22C22D2-54A3-4FE2-969C-57F156507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96C5D582-9D65-4FFD-BCC1-1E27BAE45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xmlns="" id="{2ECE86BB-B3D7-4CC2-9F69-56704D28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1F6988-284C-403E-8F89-D53A0B4CCA39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5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6B137C-EE03-4261-984E-C69AE03B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8006" y="789953"/>
            <a:ext cx="1727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Щербакова Т.С.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к.э.н.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76454" y="1267819"/>
            <a:ext cx="3991092" cy="1277273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К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онкурентоспособность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компаний, стратегическое развитие, цифровая трансформация бизнеса, логистика, управление цепями поставок, управление изменениями, управление знаниями, инновационная деятельность.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CD6B5E3-DEF3-40FA-87BB-FB5BAD3F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" y="732707"/>
            <a:ext cx="1433163" cy="2081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22C22D2-54A3-4FE2-969C-57F156507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96C5D582-9D65-4FFD-BCC1-1E27BAE45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xmlns="" id="{2ECE86BB-B3D7-4CC2-9F69-56704D28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CDD209C-ECCB-4947-99E9-1D824FADB25A}"/>
              </a:ext>
            </a:extLst>
          </p:cNvPr>
          <p:cNvSpPr/>
          <p:nvPr/>
        </p:nvSpPr>
        <p:spPr>
          <a:xfrm>
            <a:off x="4177572" y="2810000"/>
            <a:ext cx="2516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Самусева Т.В.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к.э.н.</a:t>
            </a:r>
            <a:endParaRPr lang="en-US" sz="1200" b="1" i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  <a:p>
            <a:pPr algn="ctr"/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2C94BE8-2139-40DB-A0CD-2A68F42E5547}"/>
              </a:ext>
            </a:extLst>
          </p:cNvPr>
          <p:cNvSpPr/>
          <p:nvPr/>
        </p:nvSpPr>
        <p:spPr>
          <a:xfrm>
            <a:off x="3412164" y="3290324"/>
            <a:ext cx="3991092" cy="1277273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en-US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/>
            </a:r>
            <a:br>
              <a:rPr lang="en-US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</a:b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Инвестиции и инвестиционный анализ, бизнес-планирование и ТЭО инвестиционных проектов, оценка бизнеса и управление стоимостью компании, анализ хозяйственной деятельности предприятий, МЭО, международная торговля, внешнеэкономическая деятельность фирмы.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BFE6756-D851-407A-98BB-6C1F378D45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062" r="21517"/>
          <a:stretch/>
        </p:blipFill>
        <p:spPr>
          <a:xfrm>
            <a:off x="1604991" y="3022404"/>
            <a:ext cx="1593538" cy="1785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C6A38A-E331-4364-96D2-B1BC91DB93E5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9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905646B-B066-47BB-9F8B-2F22CFD1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62830" y="759725"/>
            <a:ext cx="1796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Кореневская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А.В.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ст. преподаватель</a:t>
            </a:r>
            <a:endParaRPr lang="ru-RU" sz="1350" b="1" i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42702" y="1759177"/>
            <a:ext cx="2465169" cy="2192908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5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Организация и ведение предпринимательской деятельности, коммерциализация бизнес-идеи, бизнес-планирование, оценка инвестиционной привлекательности бизнес-проектов, внешнеэкономическая деятельность компаний, отраслевые рынки, российско-китайские отношения.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64620" y="1250422"/>
            <a:ext cx="2793322" cy="1785104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ru-RU" sz="10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Экономика предпринимательства, организация и управление предприятиями.</a:t>
            </a:r>
            <a:r>
              <a:rPr lang="en-US" sz="10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  </a:t>
            </a:r>
            <a:r>
              <a:rPr lang="ru-RU" sz="10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Предпринимательские риски.  Антикризисное управление. Банкротство предприятий. Отраслевая экономика. Этика предпринимательской деятельности. Технология SMART в образовании и экономике.</a:t>
            </a:r>
          </a:p>
        </p:txBody>
      </p:sp>
      <p:pic>
        <p:nvPicPr>
          <p:cNvPr id="1026" name="Picture 2" descr="IMG_9908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7" y="1113862"/>
            <a:ext cx="1511792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892977" y="1215033"/>
            <a:ext cx="1796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Егорычева Е.А.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ст. преподаватель</a:t>
            </a:r>
            <a:endParaRPr lang="ru-RU" sz="1350" b="1" i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55208" y="3623044"/>
            <a:ext cx="2216792" cy="116955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0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br>
              <a:rPr lang="ru-RU" sz="1000" b="1" dirty="0">
                <a:solidFill>
                  <a:srgbClr val="008F39"/>
                </a:solidFill>
                <a:latin typeface="Century Schoolbook" panose="02040604050505020304" pitchFamily="18" charset="0"/>
              </a:rPr>
            </a:br>
            <a:r>
              <a:rPr lang="ru-RU" sz="10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</a:t>
            </a:r>
            <a:r>
              <a:rPr lang="ru-RU" sz="10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ромышленная </a:t>
            </a:r>
            <a:r>
              <a:rPr lang="ru-RU" sz="10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политика, особые (свободные) экономические зоны, предпринимательство, международный футбольный бизнес.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2486603-1579-40BC-89CF-60A899D49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073" y="1570212"/>
            <a:ext cx="1565999" cy="208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25F644-C6F2-4AC2-8113-973118D30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97" y="3228367"/>
            <a:ext cx="1722291" cy="1722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9103842-9CE7-4BA8-89D5-8569CD4AC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C298EE8C-6966-4335-874C-117620A834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xmlns="" id="{55A78B8A-076A-48DD-9B90-B1F5DD20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AEFCFD19-F4BA-432D-89AC-B8E6AE0E4454}"/>
              </a:ext>
            </a:extLst>
          </p:cNvPr>
          <p:cNvSpPr/>
          <p:nvPr/>
        </p:nvSpPr>
        <p:spPr>
          <a:xfrm>
            <a:off x="2596000" y="3103315"/>
            <a:ext cx="1796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Воскеричян Р.А.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оцент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, к.э.н.</a:t>
            </a:r>
            <a:endParaRPr lang="ru-RU" sz="1350" b="1" i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CA5E775-56F4-4007-A7FE-051276920C04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30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7571DF-8C17-47BC-99FC-3A965362B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383214" y="1609248"/>
            <a:ext cx="2062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Норбоева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Е.Ц.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ст. преподаватель</a:t>
            </a:r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29387" y="1112596"/>
            <a:ext cx="2660386" cy="3616375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05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Корпоративное управление, корпоративная безопасность, управление холдингами, M&amp;A, защита активов.</a:t>
            </a:r>
          </a:p>
          <a:p>
            <a:pPr algn="just">
              <a:spcAft>
                <a:spcPts val="1200"/>
              </a:spcAft>
            </a:pP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Преподавал в известных зарубежных ВУЗах:</a:t>
            </a:r>
          </a:p>
          <a:p>
            <a:pPr algn="just">
              <a:spcAft>
                <a:spcPts val="1200"/>
              </a:spcAft>
            </a:pP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-	Ближневосточный Технический Университет (Турция, Анкара);</a:t>
            </a:r>
          </a:p>
          <a:p>
            <a:pPr algn="just">
              <a:spcAft>
                <a:spcPts val="1200"/>
              </a:spcAft>
            </a:pP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- 	Университет Страны Басков (Испания, Бильбао).</a:t>
            </a:r>
          </a:p>
          <a:p>
            <a:pPr algn="just">
              <a:spcAft>
                <a:spcPts val="1200"/>
              </a:spcAft>
            </a:pP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Имеет практический опыт работы в государственном секторе в компаниях и учреждениях, подведомственных Министерству промышленности и торговли РФ, Министерству финансов РФ.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9EFE71-14BD-4E07-B6F7-3068156FD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6" t="39426" r="39437"/>
          <a:stretch/>
        </p:blipFill>
        <p:spPr>
          <a:xfrm>
            <a:off x="137283" y="1743426"/>
            <a:ext cx="1471896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A88AFB0-B75A-4D3E-BF2E-34F8F4EFE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72438B1F-FE09-40AD-B112-EA375CFBA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xmlns="" id="{2A4B8708-95D4-4E79-B55F-FA39E27A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9109D9-FCE5-4E7C-839F-F1C3A8C3AB55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D4BC2FB-E3E0-4465-A291-B101DB5971E7}"/>
              </a:ext>
            </a:extLst>
          </p:cNvPr>
          <p:cNvSpPr/>
          <p:nvPr/>
        </p:nvSpPr>
        <p:spPr>
          <a:xfrm>
            <a:off x="6273746" y="2137497"/>
            <a:ext cx="2281733" cy="1438855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05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r>
              <a:rPr lang="ru-RU" sz="105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Особые экономические зоны, туризм, кластеры, инновации,  инновационное развитие регионов, территории опережающего развития, промышленная политика.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8FBC65C-DC3C-4428-A164-DDD3B5ACE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090" y="1840080"/>
            <a:ext cx="1544480" cy="18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A2675920-4772-43C9-9E56-09A825EAF209}"/>
              </a:ext>
            </a:extLst>
          </p:cNvPr>
          <p:cNvSpPr/>
          <p:nvPr/>
        </p:nvSpPr>
        <p:spPr>
          <a:xfrm>
            <a:off x="2028181" y="650803"/>
            <a:ext cx="2062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Зайнуллин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С.Б.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доцент, к.э.н.</a:t>
            </a:r>
            <a:endParaRPr lang="ru-RU" sz="1200" i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2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7571DF-8C17-47BC-99FC-3A965362B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11170" y="1428559"/>
            <a:ext cx="4534924" cy="26314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</a:p>
          <a:p>
            <a:pPr algn="ctr"/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Управление инновациями, создание инноваций, инновационное предпринимательство, международный бизнес, разработка инновационной стратегии предприятий, внедрение технологических инноваций в производство, жизненный цикл инноваций,  инновационное развитие бизнеса, экономика в инновациях, риск-менеджмент, принятие управленческих решений, менеджмент, антикризисное управление предприятием, проектирование и моделирование изделий из гибких материалов, разработка прототипов и экспериментальных образцов, подготовка проектно-конструкторской документации для внедрения в производство и патентования изделий различного назначения.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11168" y="640183"/>
            <a:ext cx="4534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Литвинова А.Г.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д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октор по управлению бизнесом по направлению «Управление инновациями»,</a:t>
            </a:r>
          </a:p>
          <a:p>
            <a:pPr algn="ctr"/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ст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 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преподаватель</a:t>
            </a:r>
          </a:p>
          <a:p>
            <a:pPr algn="ctr"/>
            <a:endParaRPr lang="ru-RU" sz="120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894374-7BD9-4813-9703-9175B670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91" y="1562101"/>
            <a:ext cx="1785189" cy="2256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A88AFB0-B75A-4D3E-BF2E-34F8F4EFE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72438B1F-FE09-40AD-B112-EA375CFBA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xmlns="" id="{2A4B8708-95D4-4E79-B55F-FA39E27A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A22523-6C5F-4440-902E-B8C620B1AEA3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03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694" y="143227"/>
            <a:ext cx="6425193" cy="3788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Базовые дисциплины профиля </a:t>
            </a:r>
            <a:b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</a:br>
            <a:r>
              <a:rPr lang="ru-RU" sz="1800" b="1" dirty="0" smtClean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«Экономика </a:t>
            </a: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предприятия и </a:t>
            </a:r>
            <a:r>
              <a:rPr lang="ru-RU" sz="1800" b="1" dirty="0" smtClean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предпринимательство»</a:t>
            </a:r>
            <a:endParaRPr lang="ru-RU" sz="1600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37" y="1112089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93784" y="1402252"/>
            <a:ext cx="2906923" cy="212365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Математический анализ;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Теория вероятностей и математическая статистика;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Информатика;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Микроэкономика;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Макроэкономика;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Эконометрика;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Статистика;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BE22FC-A748-40D2-82E9-C69AB20A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F2159C2C-8988-42F7-B6A2-2D0B3C8F1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6" name="Рисунок 5" descr="Контрольный список (справа налево)">
            <a:extLst>
              <a:ext uri="{FF2B5EF4-FFF2-40B4-BE49-F238E27FC236}">
                <a16:creationId xmlns:a16="http://schemas.microsoft.com/office/drawing/2014/main" xmlns="" id="{F7169847-5A0D-472B-953F-B7D42BE48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7099" y="1874520"/>
            <a:ext cx="1651390" cy="1651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A9D9800-9121-472E-A52B-91A6D5CAD79F}"/>
              </a:ext>
            </a:extLst>
          </p:cNvPr>
          <p:cNvSpPr txBox="1"/>
          <p:nvPr/>
        </p:nvSpPr>
        <p:spPr>
          <a:xfrm>
            <a:off x="5146263" y="2037380"/>
            <a:ext cx="2906923" cy="230832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Бухгалтерский учёт;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Анализ хозяйственной деятельности;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Мировая экономика;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Менеджмент;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Маркетинг;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Финансы;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Деньги, кредиты, банки;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</a:rPr>
              <a:t>Финансовая математика;</a:t>
            </a:r>
          </a:p>
        </p:txBody>
      </p:sp>
    </p:spTree>
    <p:extLst>
      <p:ext uri="{BB962C8B-B14F-4D97-AF65-F5344CB8AC3E}">
        <p14:creationId xmlns:p14="http://schemas.microsoft.com/office/powerpoint/2010/main" val="222131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159BC16-3FA7-46B0-AA5D-4E4424182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694" y="143227"/>
            <a:ext cx="6425193" cy="3788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Базовые дисциплины профиля </a:t>
            </a:r>
            <a:b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</a:br>
            <a:r>
              <a:rPr lang="ru-RU" sz="1800" b="1" dirty="0" smtClean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«Экономика </a:t>
            </a: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предприятия и </a:t>
            </a:r>
            <a:r>
              <a:rPr lang="ru-RU" sz="1800" b="1" dirty="0" smtClean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предпринимательство»</a:t>
            </a:r>
            <a:endParaRPr lang="ru-RU" sz="1600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37" y="1112089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381251" y="1218984"/>
            <a:ext cx="4319407" cy="33239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Ø"/>
              <a:defRPr>
                <a:solidFill>
                  <a:srgbClr val="0D62B2"/>
                </a:solidFill>
              </a:defRPr>
            </a:lvl1pPr>
          </a:lstStyle>
          <a:p>
            <a:pPr algn="just"/>
            <a:r>
              <a:rPr lang="ru-RU" sz="1600" dirty="0"/>
              <a:t>Экономическая информатика;</a:t>
            </a:r>
          </a:p>
          <a:p>
            <a:pPr algn="just"/>
            <a:r>
              <a:rPr lang="ru-RU" sz="1600" dirty="0"/>
              <a:t>Информационные системы в экономике;</a:t>
            </a:r>
          </a:p>
          <a:p>
            <a:pPr algn="just"/>
            <a:r>
              <a:rPr lang="ru-RU" sz="1600" dirty="0"/>
              <a:t>Экономика предприятия;</a:t>
            </a:r>
          </a:p>
          <a:p>
            <a:pPr algn="just"/>
            <a:r>
              <a:rPr lang="ru-RU" sz="1600" dirty="0"/>
              <a:t>Экономика недвижимости;</a:t>
            </a:r>
          </a:p>
          <a:p>
            <a:pPr algn="just"/>
            <a:r>
              <a:rPr lang="ru-RU" sz="1600" dirty="0"/>
              <a:t>Экономика труда;</a:t>
            </a:r>
          </a:p>
          <a:p>
            <a:pPr algn="just"/>
            <a:r>
              <a:rPr lang="ru-RU" sz="1600" dirty="0"/>
              <a:t>Логистика;</a:t>
            </a:r>
          </a:p>
          <a:p>
            <a:pPr algn="just"/>
            <a:r>
              <a:rPr lang="ru-RU" sz="1600" dirty="0"/>
              <a:t>Налоги и налогообложение;</a:t>
            </a:r>
          </a:p>
          <a:p>
            <a:pPr algn="just"/>
            <a:r>
              <a:rPr lang="ru-RU" sz="1600" dirty="0"/>
              <a:t>Экономика и организация ВЭД;</a:t>
            </a:r>
          </a:p>
          <a:p>
            <a:pPr algn="just"/>
            <a:r>
              <a:rPr lang="ru-RU" sz="1600" dirty="0"/>
              <a:t>Оценка и управление предпринимательскими рисками;</a:t>
            </a:r>
          </a:p>
          <a:p>
            <a:pPr algn="just"/>
            <a:r>
              <a:rPr lang="ru-RU" sz="1600" dirty="0"/>
              <a:t>Антикризисное управление;</a:t>
            </a:r>
          </a:p>
          <a:p>
            <a:pPr algn="just"/>
            <a:r>
              <a:rPr lang="ru-RU" sz="1600" dirty="0"/>
              <a:t>Стратегическое планирование;</a:t>
            </a:r>
          </a:p>
          <a:p>
            <a:pPr algn="just"/>
            <a:r>
              <a:rPr lang="ru-RU" sz="1600" dirty="0"/>
              <a:t>Теория отраслевых рынков.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BE22FC-A748-40D2-82E9-C69AB20A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F2159C2C-8988-42F7-B6A2-2D0B3C8F1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14" name="Рисунок 13" descr="Контрольный список (справа налево)">
            <a:extLst>
              <a:ext uri="{FF2B5EF4-FFF2-40B4-BE49-F238E27FC236}">
                <a16:creationId xmlns:a16="http://schemas.microsoft.com/office/drawing/2014/main" xmlns="" id="{29AA4ED3-68A8-4197-99EA-D70E186AC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7099" y="1874520"/>
            <a:ext cx="1651390" cy="1651390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5612AD39-E17C-4444-934C-5BE7C8405FB9}"/>
              </a:ext>
            </a:extLst>
          </p:cNvPr>
          <p:cNvSpPr txBox="1">
            <a:spLocks/>
          </p:cNvSpPr>
          <p:nvPr/>
        </p:nvSpPr>
        <p:spPr>
          <a:xfrm>
            <a:off x="7882528" y="4406049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91164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47" y="198564"/>
            <a:ext cx="5940323" cy="3788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Дисциплины по выбору студента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556" y="852981"/>
            <a:ext cx="820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3-го курса студент получает возможность самостоятельно выбирать интересующие его дисциплины из перечня, включающего более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предметов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0403" y="1954398"/>
            <a:ext cx="4302809" cy="263149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Ø"/>
              <a:defRPr>
                <a:solidFill>
                  <a:srgbClr val="0D62B2"/>
                </a:solidFill>
              </a:defRPr>
            </a:lvl1pPr>
          </a:lstStyle>
          <a:p>
            <a:r>
              <a:rPr lang="ru-RU" sz="1500" dirty="0"/>
              <a:t>Геоинформационные системы в экономике;</a:t>
            </a:r>
          </a:p>
          <a:p>
            <a:r>
              <a:rPr lang="ru-RU" sz="1500" dirty="0"/>
              <a:t>«Зелёная» экономика;</a:t>
            </a:r>
          </a:p>
          <a:p>
            <a:r>
              <a:rPr lang="ru-RU" sz="1500" dirty="0"/>
              <a:t>Практические основы межкультурной коммуникации и социализации личности;</a:t>
            </a:r>
          </a:p>
          <a:p>
            <a:r>
              <a:rPr lang="ru-RU" sz="1500" dirty="0"/>
              <a:t>Создание инноваций для повышения качества жизни (создание новых товаров и услуг);</a:t>
            </a:r>
          </a:p>
          <a:p>
            <a:r>
              <a:rPr lang="ru-RU" sz="1500" dirty="0"/>
              <a:t>Стартап: правовая помощь в организации бизнеса;</a:t>
            </a:r>
          </a:p>
          <a:p>
            <a:r>
              <a:rPr lang="ru-RU" sz="1500" dirty="0"/>
              <a:t>Основы цифровой экономики;</a:t>
            </a:r>
          </a:p>
          <a:p>
            <a:r>
              <a:rPr lang="ru-RU" sz="1500" dirty="0"/>
              <a:t>Моделирование бизнес-процессов;</a:t>
            </a:r>
          </a:p>
          <a:p>
            <a:r>
              <a:rPr lang="ru-RU" sz="1500" dirty="0"/>
              <a:t>Системы управления базами </a:t>
            </a:r>
            <a:r>
              <a:rPr lang="ru-RU" sz="1500" dirty="0" smtClean="0"/>
              <a:t>данных;</a:t>
            </a:r>
            <a:endParaRPr lang="ru-RU" sz="15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5149F2-794A-4835-B2A0-BA3A92B9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FBB75F4E-8958-4A01-99AA-4678A6413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12" name="Рисунок 11" descr="Контрольный список (справа налево)">
            <a:extLst>
              <a:ext uri="{FF2B5EF4-FFF2-40B4-BE49-F238E27FC236}">
                <a16:creationId xmlns:a16="http://schemas.microsoft.com/office/drawing/2014/main" xmlns="" id="{222D64FC-DB9E-4A1C-A63F-E46056AE4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7099" y="1874520"/>
            <a:ext cx="1651390" cy="16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1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9035C1-D43A-4B0C-85AE-26729E000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47" y="198564"/>
            <a:ext cx="5940323" cy="3788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Дисциплины по выбору студента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136" y="1849969"/>
            <a:ext cx="4375343" cy="289310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Ø"/>
              <a:defRPr>
                <a:solidFill>
                  <a:srgbClr val="0D62B2"/>
                </a:solidFill>
              </a:defRPr>
            </a:lvl1pPr>
          </a:lstStyle>
          <a:p>
            <a:pPr algn="just"/>
            <a:r>
              <a:rPr lang="ru-RU" sz="1400" dirty="0"/>
              <a:t>Правовые информационные системы;</a:t>
            </a:r>
          </a:p>
          <a:p>
            <a:pPr algn="just"/>
            <a:r>
              <a:rPr lang="ru-RU" sz="1400" dirty="0"/>
              <a:t>Документооборот в бухучете;</a:t>
            </a:r>
          </a:p>
          <a:p>
            <a:pPr algn="just"/>
            <a:r>
              <a:rPr lang="ru-RU" sz="1400" dirty="0"/>
              <a:t>Страховой бизнес;</a:t>
            </a:r>
          </a:p>
          <a:p>
            <a:pPr algn="just"/>
            <a:r>
              <a:rPr lang="ru-RU" sz="1400" dirty="0"/>
              <a:t>Основы финансовых операций;</a:t>
            </a:r>
          </a:p>
          <a:p>
            <a:pPr algn="just"/>
            <a:r>
              <a:rPr lang="ru-RU" sz="1400" dirty="0" err="1"/>
              <a:t>Smart</a:t>
            </a:r>
            <a:r>
              <a:rPr lang="ru-RU" sz="1400" dirty="0"/>
              <a:t> экономика;</a:t>
            </a:r>
          </a:p>
          <a:p>
            <a:pPr algn="just"/>
            <a:r>
              <a:rPr lang="ru-RU" sz="1400" dirty="0"/>
              <a:t>Бизнес в Интернете;</a:t>
            </a:r>
          </a:p>
          <a:p>
            <a:pPr algn="just"/>
            <a:r>
              <a:rPr lang="ru-RU" sz="1400" dirty="0"/>
              <a:t>Управление инвестиционными проектами;</a:t>
            </a:r>
          </a:p>
          <a:p>
            <a:pPr algn="just"/>
            <a:r>
              <a:rPr lang="ru-RU" sz="1400" dirty="0"/>
              <a:t>Производственный менеджмент;</a:t>
            </a:r>
          </a:p>
          <a:p>
            <a:pPr algn="just"/>
            <a:r>
              <a:rPr lang="ru-RU" sz="1400" dirty="0"/>
              <a:t>Финансы предприятия (фирмы);</a:t>
            </a:r>
          </a:p>
          <a:p>
            <a:pPr algn="just"/>
            <a:r>
              <a:rPr lang="ru-RU" sz="1400" dirty="0"/>
              <a:t>Экономика качества;</a:t>
            </a:r>
          </a:p>
          <a:p>
            <a:pPr algn="just"/>
            <a:r>
              <a:rPr lang="ru-RU" sz="1400" dirty="0"/>
              <a:t>Регулирование и функционирование ОЭЗ;</a:t>
            </a:r>
          </a:p>
          <a:p>
            <a:pPr algn="just"/>
            <a:r>
              <a:rPr lang="ru-RU" sz="1400" dirty="0"/>
              <a:t>Основы оценки стоимости бизнеса;</a:t>
            </a:r>
          </a:p>
          <a:p>
            <a:pPr algn="just"/>
            <a:r>
              <a:rPr lang="ru-RU" sz="1400" dirty="0"/>
              <a:t>Организационные основы </a:t>
            </a:r>
            <a:r>
              <a:rPr lang="ru-RU" sz="1400" dirty="0" smtClean="0"/>
              <a:t>бизнеса;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5149F2-794A-4835-B2A0-BA3A92B9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FBB75F4E-8958-4A01-99AA-4678A6413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9" name="Рисунок 8" descr="Контрольный список (справа налево)">
            <a:extLst>
              <a:ext uri="{FF2B5EF4-FFF2-40B4-BE49-F238E27FC236}">
                <a16:creationId xmlns:a16="http://schemas.microsoft.com/office/drawing/2014/main" xmlns="" id="{125AF54E-4D6A-453F-9814-8D30F448C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7099" y="1874520"/>
            <a:ext cx="1651390" cy="165139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xmlns="" id="{987171BB-A7B9-4EF1-9E7F-B62EE574B4B2}"/>
              </a:ext>
            </a:extLst>
          </p:cNvPr>
          <p:cNvSpPr txBox="1">
            <a:spLocks/>
          </p:cNvSpPr>
          <p:nvPr/>
        </p:nvSpPr>
        <p:spPr>
          <a:xfrm>
            <a:off x="7882528" y="4406049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D1F053-1FFD-48FF-AC18-ADA328D7D615}"/>
              </a:ext>
            </a:extLst>
          </p:cNvPr>
          <p:cNvSpPr txBox="1"/>
          <p:nvPr/>
        </p:nvSpPr>
        <p:spPr>
          <a:xfrm>
            <a:off x="468556" y="852981"/>
            <a:ext cx="820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3-го курса студент получает возможность самостоятельно выбирать интересующие его дисциплины из перечня, включающего более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предметов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них:</a:t>
            </a:r>
          </a:p>
        </p:txBody>
      </p:sp>
    </p:spTree>
    <p:extLst>
      <p:ext uri="{BB962C8B-B14F-4D97-AF65-F5344CB8AC3E}">
        <p14:creationId xmlns:p14="http://schemas.microsoft.com/office/powerpoint/2010/main" val="108512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276882-9BDF-48D3-AF9E-6E359118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018" y="200658"/>
            <a:ext cx="6055963" cy="58215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Наши интернет-ресурсы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78890" y="43553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12421" y="1242093"/>
            <a:ext cx="51421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D62B2"/>
                </a:solidFill>
              </a:rPr>
              <a:t>1. </a:t>
            </a:r>
            <a:r>
              <a:rPr lang="en-US" dirty="0">
                <a:solidFill>
                  <a:srgbClr val="0D62B2"/>
                </a:solidFill>
              </a:rPr>
              <a:t>Instagram</a:t>
            </a:r>
            <a:endParaRPr lang="ru-RU" dirty="0">
              <a:solidFill>
                <a:srgbClr val="0D62B2"/>
              </a:solidFill>
            </a:endParaRPr>
          </a:p>
          <a:p>
            <a:endParaRPr lang="ru-RU" dirty="0">
              <a:solidFill>
                <a:srgbClr val="0D62B2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D62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https://www.instagram.com/national_economy/</a:t>
            </a:r>
            <a:endParaRPr lang="ru-RU" dirty="0">
              <a:solidFill>
                <a:srgbClr val="0D62B2"/>
              </a:solidFill>
            </a:endParaRPr>
          </a:p>
          <a:p>
            <a:endParaRPr lang="en-US" dirty="0">
              <a:solidFill>
                <a:srgbClr val="0D62B2"/>
              </a:solidFill>
            </a:endParaRPr>
          </a:p>
          <a:p>
            <a:pPr lvl="0"/>
            <a:r>
              <a:rPr lang="en-US" dirty="0">
                <a:solidFill>
                  <a:srgbClr val="0D62B2"/>
                </a:solidFill>
              </a:rPr>
              <a:t>2. Facebook</a:t>
            </a:r>
            <a:endParaRPr lang="ru-RU" dirty="0">
              <a:solidFill>
                <a:srgbClr val="0D62B2"/>
              </a:solidFill>
            </a:endParaRPr>
          </a:p>
          <a:p>
            <a:endParaRPr lang="ru-RU" u="sng" dirty="0">
              <a:solidFill>
                <a:srgbClr val="0D62B2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u="sng" dirty="0">
                <a:solidFill>
                  <a:srgbClr val="0D62B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https://www.facebook.com/NationalEconomyRUDN</a:t>
            </a:r>
            <a:endParaRPr lang="en-US" dirty="0">
              <a:solidFill>
                <a:srgbClr val="0D62B2"/>
              </a:solidFill>
            </a:endParaRPr>
          </a:p>
          <a:p>
            <a:endParaRPr lang="en-US" dirty="0">
              <a:solidFill>
                <a:srgbClr val="0D62B2"/>
              </a:solidFill>
            </a:endParaRPr>
          </a:p>
          <a:p>
            <a:r>
              <a:rPr lang="en-US" dirty="0">
                <a:solidFill>
                  <a:srgbClr val="0D62B2"/>
                </a:solidFill>
              </a:rPr>
              <a:t>3. </a:t>
            </a:r>
            <a:r>
              <a:rPr lang="ru-RU" dirty="0" err="1">
                <a:solidFill>
                  <a:srgbClr val="0D62B2"/>
                </a:solidFill>
              </a:rPr>
              <a:t>ВКонтакте</a:t>
            </a:r>
            <a:endParaRPr lang="ru-RU" dirty="0">
              <a:solidFill>
                <a:srgbClr val="0D62B2"/>
              </a:solidFill>
            </a:endParaRPr>
          </a:p>
          <a:p>
            <a:endParaRPr lang="ru-RU" dirty="0">
              <a:solidFill>
                <a:srgbClr val="0D62B2"/>
              </a:solidFill>
            </a:endParaRPr>
          </a:p>
          <a:p>
            <a:r>
              <a:rPr lang="en-US" u="sng" dirty="0">
                <a:solidFill>
                  <a:srgbClr val="0D62B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https://vk.com/club198143112</a:t>
            </a:r>
            <a:r>
              <a:rPr lang="en-US" dirty="0">
                <a:solidFill>
                  <a:srgbClr val="0D62B2"/>
                </a:solidFill>
              </a:rPr>
              <a:t> </a:t>
            </a:r>
            <a:endParaRPr lang="ru-RU" dirty="0">
              <a:solidFill>
                <a:srgbClr val="0D62B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F831FC-9D07-4D00-B8EC-75A1D390F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09B3A81-00DA-408F-ACD5-7C721B6C5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91" y="1390150"/>
            <a:ext cx="2844595" cy="28445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150CB52-F3A2-4374-9222-F0ADE377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93" y="2355475"/>
            <a:ext cx="912556" cy="9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AC1AEC8-7D62-41DA-8B72-B34EB4A7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55" y="1399831"/>
            <a:ext cx="619432" cy="6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03A590E-A6B1-4762-9FEF-46AE31A6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38" y="3498097"/>
            <a:ext cx="968665" cy="74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F302EA-EBFA-437A-A26D-DACBF465B4D6}"/>
              </a:ext>
            </a:extLst>
          </p:cNvPr>
          <p:cNvSpPr txBox="1"/>
          <p:nvPr/>
        </p:nvSpPr>
        <p:spPr>
          <a:xfrm>
            <a:off x="520334" y="4401534"/>
            <a:ext cx="2593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D62B2"/>
                </a:solidFill>
              </a:rPr>
              <a:t>Сканируйте </a:t>
            </a:r>
            <a:r>
              <a:rPr lang="ru-RU" dirty="0">
                <a:solidFill>
                  <a:srgbClr val="0D62B2"/>
                </a:solidFill>
              </a:rPr>
              <a:t>или </a:t>
            </a:r>
            <a:r>
              <a:rPr lang="ru-RU" dirty="0" smtClean="0">
                <a:solidFill>
                  <a:srgbClr val="0D62B2"/>
                </a:solidFill>
              </a:rPr>
              <a:t>пишите: </a:t>
            </a:r>
            <a:r>
              <a:rPr lang="en-US" dirty="0">
                <a:solidFill>
                  <a:srgbClr val="0D62B2"/>
                </a:solidFill>
              </a:rPr>
              <a:t>@national_economy</a:t>
            </a:r>
            <a:endParaRPr lang="ru-RU" dirty="0">
              <a:solidFill>
                <a:srgbClr val="0D62B2"/>
              </a:solidFill>
            </a:endParaRPr>
          </a:p>
        </p:txBody>
      </p:sp>
      <p:pic>
        <p:nvPicPr>
          <p:cNvPr id="16" name="Рисунок 15" descr="Стрелка: изгиб по часовой стрелке">
            <a:extLst>
              <a:ext uri="{FF2B5EF4-FFF2-40B4-BE49-F238E27FC236}">
                <a16:creationId xmlns:a16="http://schemas.microsoft.com/office/drawing/2014/main" xmlns="" id="{4FF3ACBE-20BF-43D0-8E46-CEBC859631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2288" y="4216992"/>
            <a:ext cx="673475" cy="67347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53FC46A2-C170-4412-B5A3-B9E66D0DEC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3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AB5B98B-EC9E-45EF-89D4-9FFE27FF2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0646" y="1848864"/>
            <a:ext cx="3862707" cy="267765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defRPr sz="1400">
                <a:solidFill>
                  <a:srgbClr val="0D62B2"/>
                </a:solidFill>
              </a:defRPr>
            </a:lvl1pPr>
          </a:lstStyle>
          <a:p>
            <a:r>
              <a:rPr lang="ru-RU" dirty="0"/>
              <a:t>Бизнес-планирование;</a:t>
            </a:r>
          </a:p>
          <a:p>
            <a:r>
              <a:rPr lang="ru-RU" dirty="0"/>
              <a:t>Прогнозирование на предприятии;</a:t>
            </a:r>
          </a:p>
          <a:p>
            <a:r>
              <a:rPr lang="ru-RU" dirty="0"/>
              <a:t>Ценообразование;</a:t>
            </a:r>
          </a:p>
          <a:p>
            <a:r>
              <a:rPr lang="ru-RU" dirty="0"/>
              <a:t>Управление интеллектуальной собственностью;</a:t>
            </a:r>
          </a:p>
          <a:p>
            <a:r>
              <a:rPr lang="ru-RU" dirty="0"/>
              <a:t>Трансферт технологий в инновационной экономике;</a:t>
            </a:r>
          </a:p>
          <a:p>
            <a:r>
              <a:rPr lang="ru-RU" dirty="0"/>
              <a:t>Экономика ТЭК;</a:t>
            </a:r>
          </a:p>
          <a:p>
            <a:r>
              <a:rPr lang="ru-RU" dirty="0"/>
              <a:t>Экономика сферы услуг;</a:t>
            </a:r>
          </a:p>
          <a:p>
            <a:r>
              <a:rPr lang="ru-RU" dirty="0"/>
              <a:t>Спортивное предпринимательство;</a:t>
            </a:r>
          </a:p>
          <a:p>
            <a:r>
              <a:rPr lang="ru-RU" dirty="0"/>
              <a:t>Инновационное предпринимательство;</a:t>
            </a:r>
          </a:p>
          <a:p>
            <a:r>
              <a:rPr lang="ru-RU" dirty="0">
                <a:solidFill>
                  <a:srgbClr val="FF0000"/>
                </a:solidFill>
              </a:rPr>
              <a:t>И многое другое!!!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5149F2-794A-4835-B2A0-BA3A92B9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FBB75F4E-8958-4A01-99AA-4678A6413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xmlns="" id="{C8A2DB61-D8A3-4FC1-9D15-76D57B088431}"/>
              </a:ext>
            </a:extLst>
          </p:cNvPr>
          <p:cNvSpPr txBox="1">
            <a:spLocks/>
          </p:cNvSpPr>
          <p:nvPr/>
        </p:nvSpPr>
        <p:spPr>
          <a:xfrm>
            <a:off x="7882528" y="4421527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AA21E213-3E63-4F3C-971C-3F1F5966DE4C}"/>
              </a:ext>
            </a:extLst>
          </p:cNvPr>
          <p:cNvSpPr txBox="1">
            <a:spLocks/>
          </p:cNvSpPr>
          <p:nvPr/>
        </p:nvSpPr>
        <p:spPr>
          <a:xfrm>
            <a:off x="1571647" y="198564"/>
            <a:ext cx="5940323" cy="378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Дисциплины по выбору студента</a:t>
            </a:r>
            <a:endParaRPr lang="ru-RU" sz="1800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67A404-D1F8-4BB3-8AF6-46353F9A7E09}"/>
              </a:ext>
            </a:extLst>
          </p:cNvPr>
          <p:cNvSpPr txBox="1"/>
          <p:nvPr/>
        </p:nvSpPr>
        <p:spPr>
          <a:xfrm>
            <a:off x="468556" y="852981"/>
            <a:ext cx="820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3-го курса студент получает возможность самостоятельно выбирать интересующие его дисциплины из перечня, включающего более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предметов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них:</a:t>
            </a:r>
          </a:p>
        </p:txBody>
      </p:sp>
      <p:pic>
        <p:nvPicPr>
          <p:cNvPr id="19" name="Рисунок 18" descr="Контрольный список (справа налево)">
            <a:extLst>
              <a:ext uri="{FF2B5EF4-FFF2-40B4-BE49-F238E27FC236}">
                <a16:creationId xmlns:a16="http://schemas.microsoft.com/office/drawing/2014/main" xmlns="" id="{BD4F1B56-2D41-49EA-9FCA-912F379BC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7099" y="1874520"/>
            <a:ext cx="1651390" cy="16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6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047" y="882696"/>
            <a:ext cx="7973905" cy="76966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400" dirty="0">
                <a:solidFill>
                  <a:srgbClr val="008F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  <a:r>
              <a:rPr lang="ru-RU" sz="1400" dirty="0" smtClean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1400" dirty="0" err="1" smtClean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sz="1400" dirty="0" smtClean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проходят практику на предприятиях. Студентам </a:t>
            </a:r>
            <a:r>
              <a:rPr lang="ru-RU" sz="1400" dirty="0">
                <a:solidFill>
                  <a:srgbClr val="008F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предоставляется возможность </a:t>
            </a: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проходить практику как по индивидуальному плану на выбранных ими предприятиях, где впоследствии они планируют работать, так и в компаниях, имеющих договорные отношения с кафедрой </a:t>
            </a:r>
            <a:r>
              <a:rPr lang="ru-RU" sz="1400" dirty="0">
                <a:solidFill>
                  <a:srgbClr val="008F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Национальной экономики</a:t>
            </a: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A8AC49-DA9D-4B71-BB1D-3013A65BB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E6CF21B-D63A-4D25-8D41-8603DC717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3EF808-FC1F-482E-8771-38F0017AF6CD}"/>
              </a:ext>
            </a:extLst>
          </p:cNvPr>
          <p:cNvSpPr txBox="1"/>
          <p:nvPr/>
        </p:nvSpPr>
        <p:spPr>
          <a:xfrm>
            <a:off x="2192655" y="132589"/>
            <a:ext cx="4758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Базы практик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C6A13B-7DCC-4ED6-9290-1F5959F4292B}"/>
              </a:ext>
            </a:extLst>
          </p:cNvPr>
          <p:cNvSpPr txBox="1"/>
          <p:nvPr/>
        </p:nvSpPr>
        <p:spPr>
          <a:xfrm>
            <a:off x="388048" y="1959718"/>
            <a:ext cx="6759512" cy="2616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Кафедральные базы практик представлены следующими предприятиями:</a:t>
            </a:r>
            <a:endParaRPr lang="ru-RU" sz="1400" b="1" i="1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экономического  развития РФ;</a:t>
            </a:r>
            <a:endParaRPr lang="ru-RU" sz="1400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РФ;</a:t>
            </a:r>
            <a:endParaRPr lang="ru-RU" sz="1400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ПАО «Лукойл»;</a:t>
            </a:r>
            <a:endParaRPr lang="ru-RU" sz="1400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ПАО «Газпром»;</a:t>
            </a:r>
            <a:endParaRPr lang="ru-RU" sz="1400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Инновационный центр «Сколково»;</a:t>
            </a:r>
            <a:endParaRPr lang="ru-RU" sz="1400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Нефтесервисная технологическая компания «</a:t>
            </a:r>
            <a:r>
              <a:rPr lang="ru-RU" sz="1400" dirty="0" err="1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Новас</a:t>
            </a: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СК»;</a:t>
            </a:r>
            <a:endParaRPr lang="ru-RU" sz="1400" dirty="0">
              <a:solidFill>
                <a:srgbClr val="005A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«Нефтемаш Арсенал»;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Некоммерческое партнерство «Партнерство содействия деятельности фирм, аккредитованных Российским Обществом Оценщиков»;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5A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другие!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Микроскоп">
            <a:extLst>
              <a:ext uri="{FF2B5EF4-FFF2-40B4-BE49-F238E27FC236}">
                <a16:creationId xmlns:a16="http://schemas.microsoft.com/office/drawing/2014/main" xmlns="" id="{49C7AAA1-2FE6-46E4-A0C2-FCECDD8BF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760664" y="1734202"/>
            <a:ext cx="754380" cy="7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2FE940-EC77-4403-84B5-6D3BD9D3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A8AC49-DA9D-4B71-BB1D-3013A65BB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E6CF21B-D63A-4D25-8D41-8603DC717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3EF808-FC1F-482E-8771-38F0017AF6CD}"/>
              </a:ext>
            </a:extLst>
          </p:cNvPr>
          <p:cNvSpPr txBox="1"/>
          <p:nvPr/>
        </p:nvSpPr>
        <p:spPr>
          <a:xfrm>
            <a:off x="2192655" y="132589"/>
            <a:ext cx="4758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Базы практик – 2020/2021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2C38601E-B2B7-401E-A552-DE4FD7303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011102"/>
              </p:ext>
            </p:extLst>
          </p:nvPr>
        </p:nvGraphicFramePr>
        <p:xfrm>
          <a:off x="2232980" y="1394418"/>
          <a:ext cx="6660961" cy="8412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32740">
                  <a:extLst>
                    <a:ext uri="{9D8B030D-6E8A-4147-A177-3AD203B41FA5}">
                      <a16:colId xmlns:a16="http://schemas.microsoft.com/office/drawing/2014/main" xmlns="" val="2900110235"/>
                    </a:ext>
                  </a:extLst>
                </a:gridCol>
                <a:gridCol w="3515025">
                  <a:extLst>
                    <a:ext uri="{9D8B030D-6E8A-4147-A177-3AD203B41FA5}">
                      <a16:colId xmlns:a16="http://schemas.microsoft.com/office/drawing/2014/main" xmlns="" val="2285035983"/>
                    </a:ext>
                  </a:extLst>
                </a:gridCol>
                <a:gridCol w="1413196">
                  <a:extLst>
                    <a:ext uri="{9D8B030D-6E8A-4147-A177-3AD203B41FA5}">
                      <a16:colId xmlns:a16="http://schemas.microsoft.com/office/drawing/2014/main" xmlns="" val="3185373791"/>
                    </a:ext>
                  </a:extLst>
                </a:gridCol>
              </a:tblGrid>
              <a:tr h="594384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Компания «</a:t>
                      </a: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Novas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Services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(ООО «</a:t>
                      </a: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Новас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СК»)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Нефтегазовый комплекс. Нефтесервисная компания. Резидент фонда Сколково. Оказывает сервисные услуги по повышению эффективности добычи нефти и газа.</a:t>
                      </a:r>
                      <a:endParaRPr lang="ru-RU" sz="1200" b="0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 кафедры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Черняев Максим Васильевич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050753317"/>
                  </a:ext>
                </a:extLst>
              </a:tr>
            </a:tbl>
          </a:graphicData>
        </a:graphic>
      </p:graphicFrame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5DAF3E36-8604-4139-BF10-5365FD9055FC}"/>
              </a:ext>
            </a:extLst>
          </p:cNvPr>
          <p:cNvSpPr txBox="1">
            <a:spLocks/>
          </p:cNvSpPr>
          <p:nvPr/>
        </p:nvSpPr>
        <p:spPr>
          <a:xfrm>
            <a:off x="7892471" y="4421527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8AFF354E-E00B-4F04-89CF-6184E4B50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775250"/>
              </p:ext>
            </p:extLst>
          </p:nvPr>
        </p:nvGraphicFramePr>
        <p:xfrm>
          <a:off x="2342357" y="2724724"/>
          <a:ext cx="6442206" cy="1051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44751">
                  <a:extLst>
                    <a:ext uri="{9D8B030D-6E8A-4147-A177-3AD203B41FA5}">
                      <a16:colId xmlns:a16="http://schemas.microsoft.com/office/drawing/2014/main" xmlns="" val="1885447368"/>
                    </a:ext>
                  </a:extLst>
                </a:gridCol>
                <a:gridCol w="3539389">
                  <a:extLst>
                    <a:ext uri="{9D8B030D-6E8A-4147-A177-3AD203B41FA5}">
                      <a16:colId xmlns:a16="http://schemas.microsoft.com/office/drawing/2014/main" xmlns="" val="2699390468"/>
                    </a:ext>
                  </a:extLst>
                </a:gridCol>
                <a:gridCol w="1158066">
                  <a:extLst>
                    <a:ext uri="{9D8B030D-6E8A-4147-A177-3AD203B41FA5}">
                      <a16:colId xmlns:a16="http://schemas.microsoft.com/office/drawing/2014/main" xmlns="" val="2405395333"/>
                    </a:ext>
                  </a:extLst>
                </a:gridCol>
              </a:tblGrid>
              <a:tr h="95911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OOO «Нефтемаш Арсенал»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Рынок энергетического оборудования. Разработка и производство трубчатых нагревательных печей, глушителей шума, резервуаров, ёмкостей, металлоконструкций для различных отраслей промышленности.</a:t>
                      </a:r>
                      <a:endParaRPr lang="ru-RU" sz="1200" b="0" i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 кафедры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Черняев Максим Васильевич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56029888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D9C0E7F-753F-47D6-8C37-C50B08F91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8" y="1418493"/>
            <a:ext cx="1974325" cy="7204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5D4357F-258E-4D24-815A-0DD8F8753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70" y="2664731"/>
            <a:ext cx="1502998" cy="11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2FE940-EC77-4403-84B5-6D3BD9D3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A8AC49-DA9D-4B71-BB1D-3013A65BB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E6CF21B-D63A-4D25-8D41-8603DC717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3EF808-FC1F-482E-8771-38F0017AF6CD}"/>
              </a:ext>
            </a:extLst>
          </p:cNvPr>
          <p:cNvSpPr txBox="1"/>
          <p:nvPr/>
        </p:nvSpPr>
        <p:spPr>
          <a:xfrm>
            <a:off x="2192655" y="132589"/>
            <a:ext cx="4758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Базы практик – 2020/2021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2C38601E-B2B7-401E-A552-DE4FD7303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18002"/>
              </p:ext>
            </p:extLst>
          </p:nvPr>
        </p:nvGraphicFramePr>
        <p:xfrm>
          <a:off x="2192655" y="1344450"/>
          <a:ext cx="6660961" cy="12618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32740">
                  <a:extLst>
                    <a:ext uri="{9D8B030D-6E8A-4147-A177-3AD203B41FA5}">
                      <a16:colId xmlns:a16="http://schemas.microsoft.com/office/drawing/2014/main" xmlns="" val="2900110235"/>
                    </a:ext>
                  </a:extLst>
                </a:gridCol>
                <a:gridCol w="3515025">
                  <a:extLst>
                    <a:ext uri="{9D8B030D-6E8A-4147-A177-3AD203B41FA5}">
                      <a16:colId xmlns:a16="http://schemas.microsoft.com/office/drawing/2014/main" xmlns="" val="2285035983"/>
                    </a:ext>
                  </a:extLst>
                </a:gridCol>
                <a:gridCol w="1413196">
                  <a:extLst>
                    <a:ext uri="{9D8B030D-6E8A-4147-A177-3AD203B41FA5}">
                      <a16:colId xmlns:a16="http://schemas.microsoft.com/office/drawing/2014/main" xmlns="" val="3185373791"/>
                    </a:ext>
                  </a:extLst>
                </a:gridCol>
              </a:tblGrid>
              <a:tr h="896148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Акционерное общество Финансовая Группа "</a:t>
                      </a: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КьюБиЭф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деятельность. Российская инвестиционная компания. Специализируется на различных инвестиционных решениях, включая доверительное управление, брокерское обслуживание, хеджирование и консультационное управление.</a:t>
                      </a:r>
                      <a:endParaRPr lang="ru-RU" sz="1200" b="0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 кафедры</a:t>
                      </a:r>
                      <a:b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Пизенгольц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Владимир Михайлович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482573701"/>
                  </a:ext>
                </a:extLst>
              </a:tr>
            </a:tbl>
          </a:graphicData>
        </a:graphic>
      </p:graphicFrame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5DAF3E36-8604-4139-BF10-5365FD9055FC}"/>
              </a:ext>
            </a:extLst>
          </p:cNvPr>
          <p:cNvSpPr txBox="1">
            <a:spLocks/>
          </p:cNvSpPr>
          <p:nvPr/>
        </p:nvSpPr>
        <p:spPr>
          <a:xfrm>
            <a:off x="7892471" y="4421527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CDC43F8-BFBC-493F-8183-91C44E82F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72135"/>
              </p:ext>
            </p:extLst>
          </p:nvPr>
        </p:nvGraphicFramePr>
        <p:xfrm>
          <a:off x="861173" y="2827473"/>
          <a:ext cx="7108385" cy="15991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905">
                  <a:extLst>
                    <a:ext uri="{9D8B030D-6E8A-4147-A177-3AD203B41FA5}">
                      <a16:colId xmlns:a16="http://schemas.microsoft.com/office/drawing/2014/main" xmlns="" val="3277308573"/>
                    </a:ext>
                  </a:extLst>
                </a:gridCol>
                <a:gridCol w="3475358">
                  <a:extLst>
                    <a:ext uri="{9D8B030D-6E8A-4147-A177-3AD203B41FA5}">
                      <a16:colId xmlns:a16="http://schemas.microsoft.com/office/drawing/2014/main" xmlns="" val="279418134"/>
                    </a:ext>
                  </a:extLst>
                </a:gridCol>
                <a:gridCol w="1508122">
                  <a:extLst>
                    <a:ext uri="{9D8B030D-6E8A-4147-A177-3AD203B41FA5}">
                      <a16:colId xmlns:a16="http://schemas.microsoft.com/office/drawing/2014/main" xmlns="" val="2735459362"/>
                    </a:ext>
                  </a:extLst>
                </a:gridCol>
              </a:tblGrid>
              <a:tr h="1372683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Некоммерческое партнерство «Партнерство содействия деятельности фирм, аккредитованных Российским Обществом Оценщиков» 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(НП «Партнерство РОО»)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Оценочная деятельность. Ведущее объединение оценочных фирм России, признанное национальными и международными специалистами. Целью Партнерства является обеспечение благоприятных условий предпринимательской деятельности Партнеров на рынке оценки.</a:t>
                      </a:r>
                      <a:endParaRPr lang="ru-RU" sz="1200" b="0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 кафедры</a:t>
                      </a:r>
                      <a:b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kern="1200" dirty="0" err="1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Пизенгольц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Владимир Михайлович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816478803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80FA12-2514-469E-98A2-0D54C0588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73" y="4425726"/>
            <a:ext cx="4496373" cy="497134"/>
          </a:xfrm>
          <a:prstGeom prst="rect">
            <a:avLst/>
          </a:prstGeom>
        </p:spPr>
      </p:pic>
      <p:pic>
        <p:nvPicPr>
          <p:cNvPr id="44034" name="Picture 2">
            <a:extLst>
              <a:ext uri="{FF2B5EF4-FFF2-40B4-BE49-F238E27FC236}">
                <a16:creationId xmlns:a16="http://schemas.microsoft.com/office/drawing/2014/main" xmlns="" id="{4768171B-A13A-49FF-993D-7DBAF7E6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8" y="1758920"/>
            <a:ext cx="1630680" cy="5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25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2A248A9-999A-4B29-9F70-AA9FDD99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A8AC49-DA9D-4B71-BB1D-3013A65BB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E6CF21B-D63A-4D25-8D41-8603DC717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3EF808-FC1F-482E-8771-38F0017AF6CD}"/>
              </a:ext>
            </a:extLst>
          </p:cNvPr>
          <p:cNvSpPr txBox="1"/>
          <p:nvPr/>
        </p:nvSpPr>
        <p:spPr>
          <a:xfrm>
            <a:off x="2192655" y="132589"/>
            <a:ext cx="4758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Базы практик – 2020/2021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2C38601E-B2B7-401E-A552-DE4FD7303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565280"/>
              </p:ext>
            </p:extLst>
          </p:nvPr>
        </p:nvGraphicFramePr>
        <p:xfrm>
          <a:off x="2399293" y="2909395"/>
          <a:ext cx="6198390" cy="1051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78718">
                  <a:extLst>
                    <a:ext uri="{9D8B030D-6E8A-4147-A177-3AD203B41FA5}">
                      <a16:colId xmlns:a16="http://schemas.microsoft.com/office/drawing/2014/main" xmlns="" val="2900110235"/>
                    </a:ext>
                  </a:extLst>
                </a:gridCol>
                <a:gridCol w="3405435">
                  <a:extLst>
                    <a:ext uri="{9D8B030D-6E8A-4147-A177-3AD203B41FA5}">
                      <a16:colId xmlns:a16="http://schemas.microsoft.com/office/drawing/2014/main" xmlns="" val="2285035983"/>
                    </a:ext>
                  </a:extLst>
                </a:gridCol>
                <a:gridCol w="1114237">
                  <a:extLst>
                    <a:ext uri="{9D8B030D-6E8A-4147-A177-3AD203B41FA5}">
                      <a16:colId xmlns:a16="http://schemas.microsoft.com/office/drawing/2014/main" xmlns="" val="3185373791"/>
                    </a:ext>
                  </a:extLst>
                </a:gridCol>
              </a:tblGrid>
              <a:tr h="764171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практика в сторонней организации (по заявлению студента)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индивидуального расчетного задания по анализу финансовых результатов и эффективности деятельности выбранного вами предприятия.</a:t>
                      </a:r>
                      <a:endParaRPr lang="ru-RU" sz="1200" b="0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 кафедры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Кореневская Анна Вадимовна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579348431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7A5E4F34-7B65-4A30-95EB-FFA10F511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8852"/>
              </p:ext>
            </p:extLst>
          </p:nvPr>
        </p:nvGraphicFramePr>
        <p:xfrm>
          <a:off x="1684138" y="1264230"/>
          <a:ext cx="6198390" cy="1051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78718">
                  <a:extLst>
                    <a:ext uri="{9D8B030D-6E8A-4147-A177-3AD203B41FA5}">
                      <a16:colId xmlns:a16="http://schemas.microsoft.com/office/drawing/2014/main" xmlns="" val="720420999"/>
                    </a:ext>
                  </a:extLst>
                </a:gridCol>
                <a:gridCol w="3405435">
                  <a:extLst>
                    <a:ext uri="{9D8B030D-6E8A-4147-A177-3AD203B41FA5}">
                      <a16:colId xmlns:a16="http://schemas.microsoft.com/office/drawing/2014/main" xmlns="" val="2446622852"/>
                    </a:ext>
                  </a:extLst>
                </a:gridCol>
                <a:gridCol w="1114237">
                  <a:extLst>
                    <a:ext uri="{9D8B030D-6E8A-4147-A177-3AD203B41FA5}">
                      <a16:colId xmlns:a16="http://schemas.microsoft.com/office/drawing/2014/main" xmlns="" val="2507991270"/>
                    </a:ext>
                  </a:extLst>
                </a:gridCol>
              </a:tblGrid>
              <a:tr h="95911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«Инновационные системы управления»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инновационное предприятие на базе РУДН. Оказание специализированных исследовательских, образовательных, консалтинговых услуг. Качественная внутренняя база для разных видов практик студентов РУДН.</a:t>
                      </a:r>
                      <a:endParaRPr lang="ru-RU" sz="1200" b="0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 кафедры</a:t>
                      </a: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kern="1200" dirty="0">
                          <a:solidFill>
                            <a:srgbClr val="0D62B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Литвинова Анжела Геннадьевна</a:t>
                      </a:r>
                      <a:endParaRPr lang="ru-RU" sz="1200" b="1" kern="1200" dirty="0">
                        <a:solidFill>
                          <a:srgbClr val="0D62B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T w="12700" cap="flat" cmpd="sng" algn="ctr">
                      <a:solidFill>
                        <a:srgbClr val="005A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140272255"/>
                  </a:ext>
                </a:extLst>
              </a:tr>
            </a:tbl>
          </a:graphicData>
        </a:graphic>
      </p:graphicFrame>
      <p:pic>
        <p:nvPicPr>
          <p:cNvPr id="14" name="Рисунок 13" descr="Справка">
            <a:extLst>
              <a:ext uri="{FF2B5EF4-FFF2-40B4-BE49-F238E27FC236}">
                <a16:creationId xmlns:a16="http://schemas.microsoft.com/office/drawing/2014/main" xmlns="" id="{16F7BF8D-42A2-472B-889C-A30AF33AA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8255" y="2969153"/>
            <a:ext cx="914400" cy="914400"/>
          </a:xfrm>
          <a:prstGeom prst="rect">
            <a:avLst/>
          </a:prstGeom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14301B05-D8E1-4E5C-8C3E-82CF86C79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5" y="1595977"/>
            <a:ext cx="1938205" cy="7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37131" y="183978"/>
            <a:ext cx="635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Стажировки и практика за рубежом</a:t>
            </a:r>
            <a:endParaRPr lang="ru-RU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57" y="959660"/>
            <a:ext cx="8453266" cy="156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Стажировка/практика в Китае совместно с Пекинским университетом (Peking </a:t>
            </a:r>
            <a:r>
              <a:rPr lang="ru-RU" sz="13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 программе "Международное сотрудничество России и Китая" ("</a:t>
            </a:r>
            <a:r>
              <a:rPr lang="ru-RU" sz="13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3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3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 (Пекин)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Стажировка/практика в Австрии совместно с Европейской экономической рейтинговой компанией «NRA </a:t>
            </a:r>
            <a:r>
              <a:rPr lang="ru-RU" sz="13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GmbH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(Вена)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Практика. Университет прикладных </a:t>
            </a:r>
            <a:r>
              <a:rPr lang="ru-RU" sz="1300" dirty="0" smtClean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исследований, 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300" dirty="0" smtClean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Мюнхен (Германия)</a:t>
            </a:r>
            <a:endParaRPr lang="ru-RU" sz="1300" dirty="0">
              <a:solidFill>
                <a:srgbClr val="0D62B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Практика. Университет прикладных </a:t>
            </a:r>
            <a:r>
              <a:rPr lang="ru-RU" sz="1300" dirty="0" smtClean="0">
                <a:solidFill>
                  <a:srgbClr val="0D62B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Аугсбург </a:t>
            </a:r>
            <a:r>
              <a:rPr lang="ru-RU" sz="1300" dirty="0" smtClean="0">
                <a:solidFill>
                  <a:srgbClr val="0D62B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(Германия)</a:t>
            </a:r>
            <a:endParaRPr lang="ru-RU" sz="1300" dirty="0">
              <a:solidFill>
                <a:srgbClr val="0D62B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>
              <a:buAutoNum type="arabicParenR"/>
              <a:tabLst>
                <a:tab pos="87313" algn="l"/>
              </a:tabLst>
            </a:pPr>
            <a:endParaRPr lang="en-US" sz="1200" b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19" y="2640533"/>
            <a:ext cx="3403139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26" y="2044411"/>
            <a:ext cx="2057715" cy="205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BB9DE7-F257-494E-9EF4-04B2BBAB9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EA0A210-FB93-4D20-9237-115D060CDE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1026" name="Picture 2" descr="D:\да_23.08.20_Доцент_с 01.09.16-по н.в\SERPA_2019\ЛОГОТИП_SERPA\лого финал 2_КРУГ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22" y="2297"/>
            <a:ext cx="1023786" cy="10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человек, земля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F101ECF-069C-4EE1-B020-BC44C5A71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79" y="2648738"/>
            <a:ext cx="2668573" cy="223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479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AF01064-9B86-4F98-B3FE-CCB3FCE0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37131" y="183978"/>
            <a:ext cx="635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Стажировки и практика за рубежом</a:t>
            </a:r>
            <a:endParaRPr lang="ru-RU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BB9DE7-F257-494E-9EF4-04B2BBAB9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EA0A210-FB93-4D20-9237-115D060CD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06D917-346B-4CDF-9481-B07061C5D9DF}"/>
              </a:ext>
            </a:extLst>
          </p:cNvPr>
          <p:cNvSpPr txBox="1"/>
          <p:nvPr/>
        </p:nvSpPr>
        <p:spPr>
          <a:xfrm>
            <a:off x="4071966" y="999867"/>
            <a:ext cx="4248562" cy="36084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449580" algn="just">
              <a:lnSpc>
                <a:spcPct val="150000"/>
              </a:lnSpc>
              <a:spcAft>
                <a:spcPts val="800"/>
              </a:spcAft>
              <a:defRPr sz="140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Образовательные программы кафедры </a:t>
            </a:r>
            <a:r>
              <a:rPr lang="ru-RU" dirty="0">
                <a:solidFill>
                  <a:srgbClr val="008F39"/>
                </a:solidFill>
              </a:rPr>
              <a:t>Национальной экономики </a:t>
            </a:r>
            <a:r>
              <a:rPr lang="ru-RU" dirty="0"/>
              <a:t>имеют выраженную практическую значимость, обеспечивая выпускников очевидными </a:t>
            </a:r>
            <a:r>
              <a:rPr lang="ru-RU" dirty="0">
                <a:solidFill>
                  <a:srgbClr val="FF0000"/>
                </a:solidFill>
              </a:rPr>
              <a:t>конкурентными преимуществами </a:t>
            </a:r>
            <a:r>
              <a:rPr lang="ru-RU" dirty="0"/>
              <a:t>в условиях рыночной экономики, быстро меняющейся рыночной конъюнктуры, усиливающихся рисков рыночной деятельности хозяйствующих субъектов. Поэтому </a:t>
            </a:r>
            <a:r>
              <a:rPr lang="ru-RU" dirty="0">
                <a:solidFill>
                  <a:srgbClr val="008F39"/>
                </a:solidFill>
              </a:rPr>
              <a:t>одна из важных задач </a:t>
            </a:r>
            <a:r>
              <a:rPr lang="ru-RU" dirty="0"/>
              <a:t>образовательного процесса – наличие качественных баз для различных видов практик: учебной, производственной, преддипломной. 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xmlns="" id="{31E3AD54-973A-428F-B3EE-40BDB35318A1}"/>
              </a:ext>
            </a:extLst>
          </p:cNvPr>
          <p:cNvSpPr txBox="1">
            <a:spLocks/>
          </p:cNvSpPr>
          <p:nvPr/>
        </p:nvSpPr>
        <p:spPr>
          <a:xfrm>
            <a:off x="7882528" y="4415358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6" name="Рисунок 5" descr="Изображение выглядит как внешний, человек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6D1F9D0-B8BC-4A56-ABF5-822FC23EF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48" y="2960669"/>
            <a:ext cx="2588890" cy="194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Изображение выглядит как человек, пол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62DF09D4-0DC0-4CD8-930D-32CCEEF5E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99" y="767750"/>
            <a:ext cx="3012487" cy="194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504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D91533-E9B7-4167-88CC-6B57F02F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37131" y="183978"/>
            <a:ext cx="635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Стажировки и практика за рубежом</a:t>
            </a:r>
            <a:endParaRPr lang="ru-RU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BB9DE7-F257-494E-9EF4-04B2BBAB9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EA0A210-FB93-4D20-9237-115D060CD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06D917-346B-4CDF-9481-B07061C5D9DF}"/>
              </a:ext>
            </a:extLst>
          </p:cNvPr>
          <p:cNvSpPr txBox="1"/>
          <p:nvPr/>
        </p:nvSpPr>
        <p:spPr>
          <a:xfrm>
            <a:off x="587759" y="1014023"/>
            <a:ext cx="392328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449580" algn="just">
              <a:lnSpc>
                <a:spcPct val="150000"/>
              </a:lnSpc>
              <a:spcAft>
                <a:spcPts val="800"/>
              </a:spcAft>
              <a:defRPr sz="140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Студенты нашей кафедры проходят практику в компаниях, имеющих </a:t>
            </a:r>
            <a:r>
              <a:rPr lang="ru-RU" dirty="0">
                <a:solidFill>
                  <a:srgbClr val="008F39"/>
                </a:solidFill>
              </a:rPr>
              <a:t>долгосрочные договоры </a:t>
            </a:r>
            <a:r>
              <a:rPr lang="ru-RU" dirty="0"/>
              <a:t>о сотрудничестве с </a:t>
            </a:r>
            <a:r>
              <a:rPr lang="ru-RU" dirty="0" smtClean="0"/>
              <a:t>экономическим </a:t>
            </a:r>
            <a:r>
              <a:rPr lang="ru-RU" dirty="0"/>
              <a:t>факультетом РУДН. Это всегда компании с проверенной репутацией и </a:t>
            </a:r>
            <a:r>
              <a:rPr lang="ru-RU" dirty="0">
                <a:solidFill>
                  <a:srgbClr val="FF0000"/>
                </a:solidFill>
              </a:rPr>
              <a:t>одни из лучших представителей </a:t>
            </a:r>
            <a:r>
              <a:rPr lang="ru-RU" dirty="0"/>
              <a:t>в своих областях деятельности. Во время практики студенты </a:t>
            </a:r>
            <a:r>
              <a:rPr lang="ru-RU" dirty="0">
                <a:solidFill>
                  <a:srgbClr val="008F39"/>
                </a:solidFill>
              </a:rPr>
              <a:t>могут взаимодействовать со специалистами</a:t>
            </a:r>
            <a:r>
              <a:rPr lang="ru-RU" dirty="0"/>
              <a:t> ведущих общественных и инновационных организаций, производственных предприятий.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xmlns="" id="{4A0925CE-5782-43D3-BAF0-B2643261E8D8}"/>
              </a:ext>
            </a:extLst>
          </p:cNvPr>
          <p:cNvSpPr txBox="1">
            <a:spLocks/>
          </p:cNvSpPr>
          <p:nvPr/>
        </p:nvSpPr>
        <p:spPr>
          <a:xfrm>
            <a:off x="7862880" y="4406049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6" name="Рисунок 5" descr="Изображение выглядит как текст, человек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BB58552-587B-4166-B024-C71A838BF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837" y="1506406"/>
            <a:ext cx="4062155" cy="230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893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6274D8E-E864-4323-8F4F-0F383566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37131" y="183978"/>
            <a:ext cx="635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Стажировки и практика за рубежом</a:t>
            </a:r>
            <a:endParaRPr lang="ru-RU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BB9DE7-F257-494E-9EF4-04B2BBAB9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EA0A210-FB93-4D20-9237-115D060CD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7ED2C8-F245-41F2-9674-7DBD6F62E950}"/>
              </a:ext>
            </a:extLst>
          </p:cNvPr>
          <p:cNvSpPr txBox="1"/>
          <p:nvPr/>
        </p:nvSpPr>
        <p:spPr>
          <a:xfrm>
            <a:off x="4167723" y="1012773"/>
            <a:ext cx="3946337" cy="3711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студенты могут пройти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 по индивидуальному плану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выбранных ими самостоятельно предприятиях, с возможностью дальнейшего трудоустройства.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всех видов практик содержательны, имеют практическую направленность, включают достаточное количество разнообразных элементов,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направленных на развитие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умственных, творческих способностей и практических навыков студентов.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BC0859-5A30-46FF-9440-C8628D92C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48" y="1397712"/>
            <a:ext cx="3559950" cy="291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221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8A8E160-63BB-4A02-B0C5-FE70592A7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37131" y="183978"/>
            <a:ext cx="635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Стажировки и практика за рубежом</a:t>
            </a:r>
            <a:endParaRPr lang="ru-RU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BB9DE7-F257-494E-9EF4-04B2BBAB9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EA0A210-FB93-4D20-9237-115D060CD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9A8EF8-0D2D-4B1D-8878-2AFA63B842AB}"/>
              </a:ext>
            </a:extLst>
          </p:cNvPr>
          <p:cNvSpPr txBox="1"/>
          <p:nvPr/>
        </p:nvSpPr>
        <p:spPr>
          <a:xfrm>
            <a:off x="3471591" y="1030208"/>
            <a:ext cx="4907248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i="1">
                <a:solidFill>
                  <a:srgbClr val="0D62B2"/>
                </a:solidFill>
                <a:latin typeface="Century Schoolbook" panose="02040604050505020304" pitchFamily="18" charset="0"/>
              </a:defRPr>
            </a:lvl1pPr>
          </a:lstStyle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всем вопросам, связанным с организацией и прохождением практики, Вы всегда можете обратиться к </a:t>
            </a:r>
            <a:b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i="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Кореневской Анне Вадимовне</a:t>
            </a:r>
            <a: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старшему преподавателю кафедры Национальной экономики.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Вы можете подробнее узнать о программах стажировок, дополнительных образовательных программах и другую интересующую Вас информацию!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500" i="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sz="150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b="0" i="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korenevskaya</a:t>
            </a:r>
            <a:r>
              <a:rPr lang="ru-RU" sz="1500" b="0" i="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en-US" sz="1500" b="0" i="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av</a:t>
            </a:r>
            <a:r>
              <a:rPr lang="ru-RU" sz="1500" b="0" i="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</a:t>
            </a:r>
            <a:r>
              <a:rPr lang="en-US" sz="1500" b="0" i="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rudn</a:t>
            </a:r>
            <a:r>
              <a:rPr lang="ru-RU" sz="1500" b="0" i="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en-US" sz="1500" b="0" i="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</a:t>
            </a:r>
            <a:r>
              <a:rPr lang="en-US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500" b="0" i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500" b="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 +7(495)787-38-03 доб. 24-81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7E3DC7-F848-4B12-A924-C055649D3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61" y="1314984"/>
            <a:ext cx="2362541" cy="2812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89BB4BF2-377F-44E7-8E9E-D69C56A7BF3B}"/>
              </a:ext>
            </a:extLst>
          </p:cNvPr>
          <p:cNvSpPr txBox="1">
            <a:spLocks/>
          </p:cNvSpPr>
          <p:nvPr/>
        </p:nvSpPr>
        <p:spPr>
          <a:xfrm>
            <a:off x="7882528" y="4438102"/>
            <a:ext cx="694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D62B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024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86742" y="-27606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14400" y="310379"/>
            <a:ext cx="7425267" cy="1188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Программа бакалавриата </a:t>
            </a:r>
            <a:r>
              <a:rPr lang="ru-RU" sz="1800" b="1" dirty="0">
                <a:solidFill>
                  <a:srgbClr val="00B050"/>
                </a:solidFill>
                <a:latin typeface="Bahnschrift SemiBold" panose="020B0502040204020203" pitchFamily="34" charset="0"/>
                <a:cs typeface="Trebuchet MS"/>
              </a:rPr>
              <a:t>«Экономика предприятия и предпринимательство» </a:t>
            </a: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по направлению 38.03.01 «Экономика» реализуется в РУДН на кафедре Национальной экономики с 2013 г.</a:t>
            </a:r>
          </a:p>
          <a:p>
            <a:pPr>
              <a:spcBef>
                <a:spcPts val="0"/>
              </a:spcBef>
            </a:pPr>
            <a:endParaRPr lang="ru-RU" sz="800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За это время выпускниками программы стали более </a:t>
            </a:r>
            <a:r>
              <a:rPr lang="en-US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4</a:t>
            </a:r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00 человек</a:t>
            </a:r>
            <a:r>
              <a:rPr lang="en-US" sz="18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!</a:t>
            </a:r>
            <a:endParaRPr lang="ru-RU" sz="1800" b="1" dirty="0">
              <a:solidFill>
                <a:srgbClr val="0D62B2"/>
              </a:solidFill>
              <a:latin typeface="Bahnschrift SemiBold" panose="020B0502040204020203" pitchFamily="34" charset="0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542" y="2654073"/>
            <a:ext cx="5984399" cy="1563493"/>
          </a:xfrm>
        </p:spPr>
        <p:txBody>
          <a:bodyPr>
            <a:noAutofit/>
          </a:bodyPr>
          <a:lstStyle/>
          <a:p>
            <a:pPr indent="4445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Цель программы </a:t>
            </a:r>
            <a:r>
              <a:rPr lang="ru-RU" sz="1800" dirty="0">
                <a:solidFill>
                  <a:srgbClr val="0D62B2"/>
                </a:solidFill>
                <a:latin typeface="Bahnschrift SemiBold" panose="020B0502040204020203" pitchFamily="34" charset="0"/>
              </a:rPr>
              <a:t>–</a:t>
            </a:r>
            <a:r>
              <a:rPr lang="en-US" sz="1800" dirty="0">
                <a:solidFill>
                  <a:srgbClr val="0D62B2"/>
                </a:solidFill>
                <a:latin typeface="Bahnschrift SemiBold" panose="020B0502040204020203" pitchFamily="34" charset="0"/>
              </a:rPr>
              <a:t> </a:t>
            </a:r>
            <a:r>
              <a:rPr lang="ru-RU" sz="1800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подготовка  высококвалифицированных экономистов, отвечающих требованиям современного бизнеса для работы в компаниях различной направленности и в качестве частных предпринимателей.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519789-82BE-47C1-BAF7-D4217E21A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0FBEFC92-643F-4B0C-96CD-CBA8130AA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CE9746-A81E-4905-9F1A-C4E3AE754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218" y="2091690"/>
            <a:ext cx="2301240" cy="172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Цель">
            <a:extLst>
              <a:ext uri="{FF2B5EF4-FFF2-40B4-BE49-F238E27FC236}">
                <a16:creationId xmlns:a16="http://schemas.microsoft.com/office/drawing/2014/main" xmlns="" id="{51279B4C-26D3-4C59-9385-14FC05C55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4542" y="257175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89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493E5D-AFD5-45A4-A7AC-DD8998A5D618}"/>
              </a:ext>
            </a:extLst>
          </p:cNvPr>
          <p:cNvSpPr txBox="1"/>
          <p:nvPr/>
        </p:nvSpPr>
        <p:spPr>
          <a:xfrm>
            <a:off x="646003" y="1002094"/>
            <a:ext cx="7122795" cy="386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269240" algn="just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 университет дружбы народов является одним из признанных лидеров российской высшей школы и </a:t>
            </a: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50 лет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систему дополнительного профессионального образования. </a:t>
            </a:r>
            <a:endParaRPr lang="ru-RU" sz="1400" dirty="0">
              <a:solidFill>
                <a:srgbClr val="0D62B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240" algn="just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Кафедра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Национальной экономики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Центра дополнительного профессионального образования </a:t>
            </a:r>
            <a:r>
              <a:rPr lang="ru-RU" sz="1400" dirty="0" smtClean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экономического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факультета РУДН (ЦДПО ЭФ РУДН) ежегодно предлагает своим студентам актуальные программы, организованные в формате Летних школ и Дополнительных образовательных программ (ДОП). Все программы адаптированы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дистанционному обучению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проходят на платформе </a:t>
            </a:r>
            <a:b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 Teams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D62B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240" algn="just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успешного прохождения программ участники </a:t>
            </a:r>
            <a:r>
              <a:rPr lang="ru-RU" sz="1400" u="sng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получают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Сертификаты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установленного образца (</a:t>
            </a: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образца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rgbClr val="0D62B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75623B8-0762-4923-A4CD-6C9D69294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C640C1-396D-4DE2-81BC-6265DE5D569E}"/>
              </a:ext>
            </a:extLst>
          </p:cNvPr>
          <p:cNvSpPr txBox="1"/>
          <p:nvPr/>
        </p:nvSpPr>
        <p:spPr>
          <a:xfrm>
            <a:off x="1612743" y="1642"/>
            <a:ext cx="6007693" cy="95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Актуальные дополнительные образовательные программы 2020/2021 гг.</a:t>
            </a:r>
            <a:endParaRPr lang="ru-RU" sz="2000" dirty="0">
              <a:solidFill>
                <a:srgbClr val="0D62B2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54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75623B8-0762-4923-A4CD-6C9D69294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C640C1-396D-4DE2-81BC-6265DE5D569E}"/>
              </a:ext>
            </a:extLst>
          </p:cNvPr>
          <p:cNvSpPr txBox="1"/>
          <p:nvPr/>
        </p:nvSpPr>
        <p:spPr>
          <a:xfrm>
            <a:off x="1612743" y="1642"/>
            <a:ext cx="6007693" cy="95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Актуальные дополнительные образовательные программы 2020/2021 гг.</a:t>
            </a:r>
            <a:endParaRPr lang="ru-RU" sz="2000" dirty="0">
              <a:solidFill>
                <a:srgbClr val="0D62B2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C12041C-A911-4D10-B201-E2B944C33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641407"/>
              </p:ext>
            </p:extLst>
          </p:nvPr>
        </p:nvGraphicFramePr>
        <p:xfrm>
          <a:off x="438346" y="1128369"/>
          <a:ext cx="8267308" cy="3479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Рисунок 5" descr="Интернет">
            <a:extLst>
              <a:ext uri="{FF2B5EF4-FFF2-40B4-BE49-F238E27FC236}">
                <a16:creationId xmlns:a16="http://schemas.microsoft.com/office/drawing/2014/main" xmlns="" id="{F9F7B3AB-596C-4F16-9EFF-53F20DD9D1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43768" y="1363999"/>
            <a:ext cx="586740" cy="586740"/>
          </a:xfrm>
          <a:prstGeom prst="rect">
            <a:avLst/>
          </a:prstGeom>
        </p:spPr>
      </p:pic>
      <p:pic>
        <p:nvPicPr>
          <p:cNvPr id="13" name="Рисунок 12" descr="Интернет">
            <a:extLst>
              <a:ext uri="{FF2B5EF4-FFF2-40B4-BE49-F238E27FC236}">
                <a16:creationId xmlns:a16="http://schemas.microsoft.com/office/drawing/2014/main" xmlns="" id="{2A3D23BB-09F5-454D-8B59-A08AFCE37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59255" y="2539641"/>
            <a:ext cx="586740" cy="586740"/>
          </a:xfrm>
          <a:prstGeom prst="rect">
            <a:avLst/>
          </a:prstGeom>
        </p:spPr>
      </p:pic>
      <p:pic>
        <p:nvPicPr>
          <p:cNvPr id="15" name="Рисунок 14" descr="Интернет">
            <a:extLst>
              <a:ext uri="{FF2B5EF4-FFF2-40B4-BE49-F238E27FC236}">
                <a16:creationId xmlns:a16="http://schemas.microsoft.com/office/drawing/2014/main" xmlns="" id="{EA5A6A0B-19B3-4779-AC38-00AB660D6F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39085" y="3749988"/>
            <a:ext cx="58674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359878D-81D4-4099-8FF0-1F83B8155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9ECCE6-299C-4E1A-B73F-3C1AA007A947}"/>
              </a:ext>
            </a:extLst>
          </p:cNvPr>
          <p:cNvSpPr txBox="1"/>
          <p:nvPr/>
        </p:nvSpPr>
        <p:spPr>
          <a:xfrm>
            <a:off x="1612743" y="101471"/>
            <a:ext cx="6007693" cy="95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ТЕХНОЛОГИИ: НАУКА, ОБРАЗОВАНИЕ, БИЗНЕС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EC43C57-29ED-45B3-AC21-9BBC4CC3C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664" y="1119379"/>
            <a:ext cx="2383375" cy="33547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91906E-8401-49C5-8EBD-4465492B04BB}"/>
              </a:ext>
            </a:extLst>
          </p:cNvPr>
          <p:cNvSpPr txBox="1"/>
          <p:nvPr/>
        </p:nvSpPr>
        <p:spPr>
          <a:xfrm>
            <a:off x="706870" y="1273487"/>
            <a:ext cx="4054561" cy="3046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включает в себя 6 тематических блоков, каждый из которых даст возможность слушателям составить собственное мнение о роли технологий в разных сферах жизни. Как факторы внешней среды могут диктовать особые условия для образования, науки и бизнеса и какую роль в этом процессе играют </a:t>
            </a:r>
            <a:r>
              <a:rPr lang="ru-RU" sz="14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Smart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технологии. Актуальные инструменты для непрерывной деятельности в любых условиях: автоматизация, электронный документооборот, новые площадки для дистанционного решения всех текущих вопросов.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9DB6BCF3-0483-4F04-89FA-FE53C82626CD}"/>
              </a:ext>
            </a:extLst>
          </p:cNvPr>
          <p:cNvSpPr/>
          <p:nvPr/>
        </p:nvSpPr>
        <p:spPr>
          <a:xfrm>
            <a:off x="4855334" y="2557194"/>
            <a:ext cx="426720" cy="358140"/>
          </a:xfrm>
          <a:prstGeom prst="rightArrow">
            <a:avLst/>
          </a:prstGeom>
          <a:solidFill>
            <a:srgbClr val="005A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A2766A87-046A-4246-93EF-6E540454A239}"/>
              </a:ext>
            </a:extLst>
          </p:cNvPr>
          <p:cNvCxnSpPr/>
          <p:nvPr/>
        </p:nvCxnSpPr>
        <p:spPr>
          <a:xfrm>
            <a:off x="706870" y="4429585"/>
            <a:ext cx="4099560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880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359878D-81D4-4099-8FF0-1F83B8155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C1118C-6CAF-421D-B380-926E72B94366}"/>
              </a:ext>
            </a:extLst>
          </p:cNvPr>
          <p:cNvSpPr txBox="1"/>
          <p:nvPr/>
        </p:nvSpPr>
        <p:spPr>
          <a:xfrm>
            <a:off x="1612743" y="1642"/>
            <a:ext cx="6007693" cy="95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ENGLISH: LANGUAGE OF ECONOMICS, POLITICS AND BUSINESS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DE318DE-E64F-4DA3-8DB9-BCE3017A9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803" y="1060927"/>
            <a:ext cx="2291456" cy="3238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AAD6D1-1227-4840-B2B6-1720942D283F}"/>
              </a:ext>
            </a:extLst>
          </p:cNvPr>
          <p:cNvSpPr txBox="1"/>
          <p:nvPr/>
        </p:nvSpPr>
        <p:spPr>
          <a:xfrm>
            <a:off x="573723" y="1290687"/>
            <a:ext cx="4638357" cy="304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темы Программы обусловлена особой ролью английского языка как «универсального» языка международного взаимодействия в сферах экономики, политики и бизнеса. Программа включает в себя 3 тематических блока: экономика, политика и бизнес, каждый из которых знакомит слушателей с особенностями профессиональной коммуникации на английском языке в соответствующих областях знаний. В рамках блока «Экономический английский» рассматриваются особенности применения экономической терминологии в процессе делового общения.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xmlns="" id="{1CC7AAB8-B2DD-452C-912E-5BDDFBEA7D1F}"/>
              </a:ext>
            </a:extLst>
          </p:cNvPr>
          <p:cNvSpPr/>
          <p:nvPr/>
        </p:nvSpPr>
        <p:spPr>
          <a:xfrm>
            <a:off x="5263581" y="2494814"/>
            <a:ext cx="426720" cy="358140"/>
          </a:xfrm>
          <a:prstGeom prst="rightArrow">
            <a:avLst/>
          </a:prstGeom>
          <a:solidFill>
            <a:srgbClr val="005A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92A5FA45-1738-4157-8759-86BFF3CF4BEB}"/>
              </a:ext>
            </a:extLst>
          </p:cNvPr>
          <p:cNvCxnSpPr>
            <a:cxnSpLocks/>
          </p:cNvCxnSpPr>
          <p:nvPr/>
        </p:nvCxnSpPr>
        <p:spPr>
          <a:xfrm>
            <a:off x="573723" y="4429585"/>
            <a:ext cx="4689858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551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359878D-81D4-4099-8FF0-1F83B8155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C1118C-6CAF-421D-B380-926E72B94366}"/>
              </a:ext>
            </a:extLst>
          </p:cNvPr>
          <p:cNvSpPr txBox="1"/>
          <p:nvPr/>
        </p:nvSpPr>
        <p:spPr>
          <a:xfrm>
            <a:off x="1612743" y="1642"/>
            <a:ext cx="6007693" cy="95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ENGLISH: LANGUAGE OF ECONOMICS, POLITICS AND BUSINESS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AAD6D1-1227-4840-B2B6-1720942D283F}"/>
              </a:ext>
            </a:extLst>
          </p:cNvPr>
          <p:cNvSpPr txBox="1"/>
          <p:nvPr/>
        </p:nvSpPr>
        <p:spPr>
          <a:xfrm>
            <a:off x="4130065" y="1174569"/>
            <a:ext cx="4549115" cy="2797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 «Политический английский» направлен на изучение таких вопросов, как использование языковых средств воздействия в речах известных политических деятелей, особенности предвыборного дискурса, а также политкорректность. Блок «Деловой английский» посвящен основным аспектам использования английского языка в деловых целях в различных бизнес-культурах. Помимо этого, в программу входит такая важная и необходимая для современных студентов область использования английского языка, как академическое письмо.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1FFCA2-B6A0-447B-973A-85BF4016B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21" y="1095930"/>
            <a:ext cx="2654802" cy="3757176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174B1564-4BD3-4EC7-B07E-89667FB6C280}"/>
              </a:ext>
            </a:extLst>
          </p:cNvPr>
          <p:cNvSpPr/>
          <p:nvPr/>
        </p:nvSpPr>
        <p:spPr>
          <a:xfrm rot="10800000">
            <a:off x="3396942" y="2614644"/>
            <a:ext cx="532006" cy="429846"/>
          </a:xfrm>
          <a:prstGeom prst="rightArrow">
            <a:avLst/>
          </a:prstGeom>
          <a:solidFill>
            <a:srgbClr val="005A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7A511B0D-2CDD-474F-88FA-9F55C249CB9C}"/>
              </a:ext>
            </a:extLst>
          </p:cNvPr>
          <p:cNvCxnSpPr>
            <a:cxnSpLocks/>
          </p:cNvCxnSpPr>
          <p:nvPr/>
        </p:nvCxnSpPr>
        <p:spPr>
          <a:xfrm>
            <a:off x="4213885" y="4057218"/>
            <a:ext cx="4465295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3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FFDCEBE-08E8-4D3D-BB8C-DF15A92BD612}"/>
              </a:ext>
            </a:extLst>
          </p:cNvPr>
          <p:cNvCxnSpPr>
            <a:cxnSpLocks/>
          </p:cNvCxnSpPr>
          <p:nvPr/>
        </p:nvCxnSpPr>
        <p:spPr>
          <a:xfrm>
            <a:off x="310630" y="5047729"/>
            <a:ext cx="5689787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0610C8A-163B-4AFB-B4A3-0E4FF0D47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B792C7-9E87-4043-972A-88A1CEEDEA84}"/>
              </a:ext>
            </a:extLst>
          </p:cNvPr>
          <p:cNvSpPr txBox="1"/>
          <p:nvPr/>
        </p:nvSpPr>
        <p:spPr>
          <a:xfrm>
            <a:off x="1512342" y="82728"/>
            <a:ext cx="6256456" cy="86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 РАЗВИТИЕ БИЗНЕСА НА ТЕРРИТОРИИ СТРАН ЕС: РОССИЙСКИЙ И ЕВРОПЕЙСКИЙ ОПЫТ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182734-7183-4477-A462-CFF3720F8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865" y="1213091"/>
            <a:ext cx="2225857" cy="30156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9E101A-F7EB-4066-BF97-48BD511830DC}"/>
              </a:ext>
            </a:extLst>
          </p:cNvPr>
          <p:cNvSpPr txBox="1"/>
          <p:nvPr/>
        </p:nvSpPr>
        <p:spPr>
          <a:xfrm>
            <a:off x="231095" y="994621"/>
            <a:ext cx="5769322" cy="404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defTabSz="457200" rtl="0" eaLnBrk="1" latinLnBrk="0" hangingPunct="1">
              <a:lnSpc>
                <a:spcPct val="115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программы обусловлена особой ролью российско-германского делового сотрудничества, а также двустороннего взаимодействия с целью обеспечения стабильного развития и экономического роста обеих стран. </a:t>
            </a:r>
            <a:r>
              <a:rPr lang="ru-RU" sz="1300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бсуждаются возможности развития бизнеса на территории стран ЕС с первых шагов и до успешной реализации бизнес-проектов. Содержание программы представлено несколькими тематическими направлениями:</a:t>
            </a:r>
          </a:p>
          <a:p>
            <a:pPr marL="0" algn="just" defTabSz="4572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Образовательные программы ВУЗов Германии.</a:t>
            </a:r>
          </a:p>
          <a:p>
            <a:pPr marL="0" algn="just" defTabSz="4572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Особенности развития стартап-проектов в России и Германии.</a:t>
            </a:r>
          </a:p>
          <a:p>
            <a:pPr marL="0" algn="just" defTabSz="4572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Привлекательность российского рынка для европейских инвестиций.</a:t>
            </a:r>
          </a:p>
          <a:p>
            <a:pPr marL="0" algn="just" defTabSz="4572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Российско-германские отношения и влияние на них международных организаций ОБСЕ и НАТО.</a:t>
            </a:r>
          </a:p>
          <a:p>
            <a:pPr marL="0" algn="just" defTabSz="4572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 роли культурных обменов в международном сотрудничестве в области развития культуры и искусства.</a:t>
            </a:r>
          </a:p>
          <a:p>
            <a:pPr marL="0" algn="just" defTabSz="4572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ru-RU" sz="1300" kern="12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 привлечении средств массовой информации для развития бизнеса и особенностях медиа-дискурса Германии.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DC8336C9-8326-42BF-91E6-9D2196E0251F}"/>
              </a:ext>
            </a:extLst>
          </p:cNvPr>
          <p:cNvSpPr/>
          <p:nvPr/>
        </p:nvSpPr>
        <p:spPr>
          <a:xfrm>
            <a:off x="5743560" y="2566848"/>
            <a:ext cx="426720" cy="358140"/>
          </a:xfrm>
          <a:prstGeom prst="rightArrow">
            <a:avLst/>
          </a:prstGeom>
          <a:solidFill>
            <a:srgbClr val="005A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29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0610C8A-163B-4AFB-B4A3-0E4FF0D47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352DA5-EF2D-45DD-B033-F816D1F92221}"/>
              </a:ext>
            </a:extLst>
          </p:cNvPr>
          <p:cNvSpPr txBox="1"/>
          <p:nvPr/>
        </p:nvSpPr>
        <p:spPr>
          <a:xfrm>
            <a:off x="4152900" y="1014023"/>
            <a:ext cx="4284757" cy="29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мастер-класс "О деятельности штаб-квартиры Организации Объединенных Наций в Вене в период пандемии "Мастер-класс в формате виртуального тура по штаб-квартире ООН с участием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Консультанта по связям с общественностью ООН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Ганиевой на тему "О деятельности штаб-квартиры Организации Объединенных Наций в Вене в период пандемии", ноябрь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8CC4CF-3A6B-445C-B2AB-EFE499B6E1A6}"/>
              </a:ext>
            </a:extLst>
          </p:cNvPr>
          <p:cNvSpPr txBox="1"/>
          <p:nvPr/>
        </p:nvSpPr>
        <p:spPr>
          <a:xfrm>
            <a:off x="2122710" y="45226"/>
            <a:ext cx="4758690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2020/2021 гг.</a:t>
            </a:r>
            <a:endParaRPr lang="ru-RU" sz="2000" dirty="0">
              <a:solidFill>
                <a:srgbClr val="0D62B2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6F1103-47F6-4C0A-80F5-FC5C9519C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58" y="1290687"/>
            <a:ext cx="3639049" cy="2733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3212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0610C8A-163B-4AFB-B4A3-0E4FF0D47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352DA5-EF2D-45DD-B033-F816D1F92221}"/>
              </a:ext>
            </a:extLst>
          </p:cNvPr>
          <p:cNvSpPr txBox="1"/>
          <p:nvPr/>
        </p:nvSpPr>
        <p:spPr>
          <a:xfrm>
            <a:off x="637221" y="3495639"/>
            <a:ext cx="7869555" cy="10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с участием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Советника заместителя министра финансов Словацкой Республики 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Владимира Вано на тему «Экономические отношения России и Европейского Союза в условиях пандемии COVID-19», декабрь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8CC4CF-3A6B-445C-B2AB-EFE499B6E1A6}"/>
              </a:ext>
            </a:extLst>
          </p:cNvPr>
          <p:cNvSpPr txBox="1"/>
          <p:nvPr/>
        </p:nvSpPr>
        <p:spPr>
          <a:xfrm>
            <a:off x="2122710" y="45226"/>
            <a:ext cx="4758690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2020/2021 гг.</a:t>
            </a:r>
            <a:endParaRPr lang="ru-RU" sz="2000" dirty="0">
              <a:solidFill>
                <a:srgbClr val="0D62B2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91CE61-32CC-4D53-B9A0-E0076EA53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103" y="706738"/>
            <a:ext cx="3714039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3965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0610C8A-163B-4AFB-B4A3-0E4FF0D47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352DA5-EF2D-45DD-B033-F816D1F92221}"/>
              </a:ext>
            </a:extLst>
          </p:cNvPr>
          <p:cNvSpPr txBox="1"/>
          <p:nvPr/>
        </p:nvSpPr>
        <p:spPr>
          <a:xfrm>
            <a:off x="568103" y="1014023"/>
            <a:ext cx="4819238" cy="360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мастер-класс с участием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Сотрудника финансового отдела ФКУ «Научный центр безопасности дорожного движения МВД РФ»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Мазурчука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Т.М. на тему «Способы обеспечения эффективности научной студенческой деятельности: конвертация знаний в прибыль», декабрь 2020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открытая лекция с участием </a:t>
            </a:r>
            <a:r>
              <a:rPr lang="ru-RU" sz="14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Сотрудника финансового отдела ФКУ «Научный центр безопасности дорожного движения МВД РФ» </a:t>
            </a:r>
            <a:r>
              <a:rPr lang="ru-RU" sz="14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Мазурчука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Т.М.  на платформе MS </a:t>
            </a:r>
            <a:r>
              <a:rPr lang="ru-RU" sz="14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тему «</a:t>
            </a:r>
            <a:r>
              <a:rPr lang="ru-RU" sz="14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Phygital</a:t>
            </a:r>
            <a:r>
              <a:rPr lang="ru-RU" sz="14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-наука на стыке цифрового и физического пространств», декабрь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8CC4CF-3A6B-445C-B2AB-EFE499B6E1A6}"/>
              </a:ext>
            </a:extLst>
          </p:cNvPr>
          <p:cNvSpPr txBox="1"/>
          <p:nvPr/>
        </p:nvSpPr>
        <p:spPr>
          <a:xfrm>
            <a:off x="2122710" y="45226"/>
            <a:ext cx="4758690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2020/2021 гг.</a:t>
            </a:r>
            <a:endParaRPr lang="ru-RU" sz="2000" dirty="0">
              <a:solidFill>
                <a:srgbClr val="0D62B2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D22160-2C83-479F-86B7-C9095D224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204" y="1570765"/>
            <a:ext cx="3316015" cy="2206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3715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0610C8A-163B-4AFB-B4A3-0E4FF0D47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8599A7-68C3-4E39-852C-3795BF90284A}"/>
              </a:ext>
            </a:extLst>
          </p:cNvPr>
          <p:cNvSpPr txBox="1"/>
          <p:nvPr/>
        </p:nvSpPr>
        <p:spPr>
          <a:xfrm>
            <a:off x="2122710" y="45226"/>
            <a:ext cx="4758690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D62B2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2020/2021 гг.</a:t>
            </a:r>
            <a:endParaRPr lang="ru-RU" sz="2000" dirty="0">
              <a:solidFill>
                <a:srgbClr val="0D62B2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352DA5-EF2D-45DD-B033-F816D1F92221}"/>
              </a:ext>
            </a:extLst>
          </p:cNvPr>
          <p:cNvSpPr txBox="1"/>
          <p:nvPr/>
        </p:nvSpPr>
        <p:spPr>
          <a:xfrm>
            <a:off x="567277" y="1255043"/>
            <a:ext cx="7869555" cy="3002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мастер-класс с участием Кузьменко Д.А. </a:t>
            </a:r>
            <a:r>
              <a:rPr lang="ru-RU" sz="16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старшего юрисконсульта АО «СУЭК» </a:t>
            </a:r>
            <a:r>
              <a:rPr lang="ru-RU" sz="16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 «Практические аспекты субъективного банкротства в угольной промышленности», декабрь 2020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Открытая лекция с </a:t>
            </a:r>
            <a:r>
              <a:rPr lang="ru-RU" sz="1600" dirty="0">
                <a:solidFill>
                  <a:srgbClr val="008F3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Послом Австрии в России</a:t>
            </a:r>
            <a:r>
              <a:rPr lang="ru-RU" sz="16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доктором </a:t>
            </a:r>
            <a:r>
              <a:rPr lang="ru-RU" sz="16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Йоханнесом</a:t>
            </a:r>
            <a:r>
              <a:rPr lang="ru-RU" sz="16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Айгнером</a:t>
            </a:r>
            <a:r>
              <a:rPr lang="ru-RU" sz="1600" dirty="0">
                <a:solidFill>
                  <a:srgbClr val="0D62B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тему "История развития и современное состояние российско-австрийских отношений", март 2020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много других общеобразовательных и специальных мероприятий с участием лучших представителей ведущих организаций в различных областях!!!</a:t>
            </a:r>
          </a:p>
        </p:txBody>
      </p:sp>
    </p:spTree>
    <p:extLst>
      <p:ext uri="{BB962C8B-B14F-4D97-AF65-F5344CB8AC3E}">
        <p14:creationId xmlns:p14="http://schemas.microsoft.com/office/powerpoint/2010/main" val="424227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6381" y="1370885"/>
            <a:ext cx="6453393" cy="3309008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</a:pPr>
            <a:r>
              <a:rPr lang="ru-RU" alt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- это основные центры создания и получения прибыли в экономике, и работники для них требуются всегда.</a:t>
            </a:r>
          </a:p>
          <a:p>
            <a:pPr algn="just">
              <a:spcBef>
                <a:spcPts val="600"/>
              </a:spcBef>
            </a:pP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абитуриентов заранее точно не знают, где будут работать. Профиль даёт наиболее универсальный набор экономических знаний, облегчающих последующий процесс трудоустройства.</a:t>
            </a:r>
          </a:p>
          <a:p>
            <a:pPr lvl="0" algn="just">
              <a:spcBef>
                <a:spcPts val="600"/>
              </a:spcBef>
            </a:pP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практическая ориентированность профиля обеспечивается </a:t>
            </a:r>
            <a:r>
              <a:rPr lang="ru-RU" sz="18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преподавателями-практиками</a:t>
            </a: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занимающими высокие должности в компаниях и/или имеющими собственный бизнес.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48595" y="38431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545" y="164055"/>
            <a:ext cx="785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Почему именно </a:t>
            </a:r>
            <a:r>
              <a:rPr lang="en-US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/>
            </a:r>
            <a:br>
              <a:rPr lang="en-US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</a:b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«Экономика предприятия и </a:t>
            </a:r>
            <a:r>
              <a:rPr lang="ru-RU" sz="2000" b="1" dirty="0" smtClean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предпринимательство»?</a:t>
            </a:r>
            <a:endParaRPr lang="ru-RU" sz="2000" dirty="0">
              <a:solidFill>
                <a:srgbClr val="0D62B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CA66B9-7897-4B84-842B-8FE4E343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90102"/>
            <a:ext cx="907830" cy="90783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68E44E20-D482-4C86-B343-685AC815CF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7" name="Рисунок 6" descr="Маркеры-галочки">
            <a:extLst>
              <a:ext uri="{FF2B5EF4-FFF2-40B4-BE49-F238E27FC236}">
                <a16:creationId xmlns:a16="http://schemas.microsoft.com/office/drawing/2014/main" xmlns="" id="{C93E5E34-FB6F-4A62-84B7-6573FA240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8537" y="1459376"/>
            <a:ext cx="455090" cy="455090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xmlns="" id="{6822646C-2A54-4541-8153-735C4200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8537" y="2066866"/>
            <a:ext cx="455090" cy="455090"/>
          </a:xfrm>
          <a:prstGeom prst="rect">
            <a:avLst/>
          </a:prstGeom>
        </p:spPr>
      </p:pic>
      <p:pic>
        <p:nvPicPr>
          <p:cNvPr id="13" name="Рисунок 12" descr="Маркеры-галочки">
            <a:extLst>
              <a:ext uri="{FF2B5EF4-FFF2-40B4-BE49-F238E27FC236}">
                <a16:creationId xmlns:a16="http://schemas.microsoft.com/office/drawing/2014/main" xmlns="" id="{45D7B1F9-2AD7-4FA2-B231-4DC4CE80E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8537" y="3145608"/>
            <a:ext cx="455090" cy="4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8131" y="841021"/>
            <a:ext cx="5478629" cy="1780927"/>
          </a:xfrm>
        </p:spPr>
        <p:txBody>
          <a:bodyPr>
            <a:noAutofit/>
          </a:bodyPr>
          <a:lstStyle/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Экономические, финансовые, маркетинговые, производственно-экономические и аналитические службы;</a:t>
            </a: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различных отраслей, сфер и форм собственности;</a:t>
            </a: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Финансовые, кредитные и страховые учреждения;</a:t>
            </a: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государственной и муниципальной власти;</a:t>
            </a: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Академические и ведомственные научно-исследовательские организации;</a:t>
            </a: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 другие структурные подразделения различных организаций!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1026" name="Picture 2" descr="https://avatars.mds.yandex.net/get-pdb/1384286/f7b3112c-c6fc-4a31-ac5d-6698d487be8f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5" y="1097955"/>
            <a:ext cx="2541588" cy="1694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6509" y="113292"/>
            <a:ext cx="4150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Дальнейшая работа и карьера</a:t>
            </a:r>
            <a:endParaRPr lang="ru-RU" sz="2000" dirty="0">
              <a:latin typeface="Bahnschrift SemiBol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411" y="3272847"/>
            <a:ext cx="8703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интересные идеи и желание проявить себя? Не нравится работать по графику? </a:t>
            </a:r>
            <a:r>
              <a:rPr lang="ru-RU" sz="1600" dirty="0" smtClean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Устали </a:t>
            </a: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дресс-кода? </a:t>
            </a:r>
            <a:r>
              <a:rPr lang="ru-RU" sz="1600" dirty="0" smtClean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Станьте </a:t>
            </a: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предпринимателем и </a:t>
            </a:r>
            <a:r>
              <a:rPr lang="ru-RU" sz="1600" dirty="0" smtClean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</a:t>
            </a: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по-своему!</a:t>
            </a:r>
          </a:p>
          <a:p>
            <a:pPr marL="285750" indent="-285750" algn="ctr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Вы сможете приобрести навыки организации и управления собственным бизнесом, сможете обеспечить рабочими местами своих друзей и близких.</a:t>
            </a:r>
          </a:p>
          <a:p>
            <a:pPr indent="457200"/>
            <a:endParaRPr lang="ru-RU" sz="1600" dirty="0">
              <a:solidFill>
                <a:srgbClr val="0D62B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9241A4-91E2-4FBA-9B67-21E2C20B0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CCC1E3F9-4FE1-4644-865B-85CB7D622E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3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79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04573" y="218501"/>
            <a:ext cx="619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Как записаться на профиль?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6826" y="1518031"/>
            <a:ext cx="7052373" cy="276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1" u="sng" dirty="0" smtClean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МАРТА </a:t>
            </a:r>
            <a:r>
              <a:rPr lang="ru-RU" sz="2000" b="1" u="sng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ru-RU" sz="2000" b="1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- </a:t>
            </a:r>
            <a:r>
              <a:rPr lang="ru-RU" b="1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</a:t>
            </a:r>
            <a:r>
              <a:rPr lang="ru-RU" b="1" dirty="0" smtClean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«ЭКОНОМИКА ПРЕДПРИЯТИЯ И ПРЕДПРИНИМАТЕЛЬСТВО»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5A9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ПРЕЗЕНТАЦИИ </a:t>
            </a:r>
            <a:r>
              <a:rPr lang="ru-RU" b="1" dirty="0" smtClean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ПЛАТФОРМЕ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ТУИС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ОТКРОЕТСЯ ДОСТУП К ЭЛЕКТРОННОЙ ЗАПИСИ СТУДЕНТОВ НА ПРОФИЛИ ПО НАПРАВЛЕНИЮ «</a:t>
            </a:r>
            <a:r>
              <a:rPr lang="ru-RU" b="1" u="sng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r>
              <a:rPr lang="ru-RU" b="1" dirty="0">
                <a:solidFill>
                  <a:srgbClr val="0D62B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b="1" dirty="0">
              <a:solidFill>
                <a:srgbClr val="008F3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10ADE37-1EE8-4061-8651-E2FEFD3BE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42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99CC3-AF37-486F-B7F0-01F7727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989726"/>
            <a:ext cx="8893455" cy="37571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</a:t>
            </a:r>
            <a:endParaRPr lang="ru-RU" sz="1600" b="1" i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491" y="514190"/>
            <a:ext cx="742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352236" y="40351"/>
            <a:ext cx="619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Есть вопросы?</a:t>
            </a:r>
          </a:p>
          <a:p>
            <a:pPr lvl="0" algn="ctr"/>
            <a:r>
              <a:rPr lang="ru-RU" sz="2400" b="1" dirty="0" smtClean="0">
                <a:solidFill>
                  <a:srgbClr val="0D62B2"/>
                </a:solidFill>
                <a:latin typeface="Bahnschrift SemiBold" panose="020B0502040204020203" pitchFamily="34" charset="0"/>
              </a:rPr>
              <a:t>Пишите </a:t>
            </a:r>
            <a:r>
              <a:rPr lang="ru-RU" sz="24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и </a:t>
            </a:r>
            <a:r>
              <a:rPr lang="ru-RU" sz="2400" b="1" dirty="0" smtClean="0">
                <a:solidFill>
                  <a:srgbClr val="0D62B2"/>
                </a:solidFill>
                <a:latin typeface="Bahnschrift SemiBold" panose="020B0502040204020203" pitchFamily="34" charset="0"/>
              </a:rPr>
              <a:t>звоните </a:t>
            </a:r>
            <a:r>
              <a:rPr lang="ru-RU" sz="24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нам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9079" y="607664"/>
            <a:ext cx="7907867" cy="407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008F3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Затрудняетесь </a:t>
            </a:r>
            <a:r>
              <a:rPr lang="ru-RU" b="1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выбором </a:t>
            </a:r>
            <a:r>
              <a:rPr lang="ru-RU" b="1" u="sng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профиля</a:t>
            </a:r>
            <a:r>
              <a:rPr lang="ru-RU" b="1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Есть сомнения или что-то остается непонятным?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обратитесь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нам! </a:t>
            </a: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подробно и доступно расскажем о важных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особенностях и преимуществах </a:t>
            </a:r>
            <a:r>
              <a:rPr lang="ru-RU" sz="1600" b="1" dirty="0">
                <a:solidFill>
                  <a:srgbClr val="008F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 программы!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F0AF9F-86DC-4E5D-94FE-6EDF809B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10ADE37-1EE8-4061-8651-E2FEFD3BE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BFE914-383F-496D-A3A3-69DA533AE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619" y="1771936"/>
            <a:ext cx="1997190" cy="1997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04750D-5883-466B-BCF5-2FA265CB003D}"/>
              </a:ext>
            </a:extLst>
          </p:cNvPr>
          <p:cNvSpPr txBox="1"/>
          <p:nvPr/>
        </p:nvSpPr>
        <p:spPr>
          <a:xfrm>
            <a:off x="4789730" y="2064113"/>
            <a:ext cx="255461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Черняев Максим Васильевич</a:t>
            </a:r>
          </a:p>
          <a:p>
            <a:r>
              <a:rPr lang="ru-RU" sz="14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к.э.н., </a:t>
            </a:r>
            <a:r>
              <a:rPr lang="ru-RU" sz="1400" b="1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14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</a:t>
            </a:r>
          </a:p>
          <a:p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Chernyaev-mv@rudn.ru</a:t>
            </a:r>
            <a:r>
              <a:rPr lang="en-US" sz="1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+7(916) 886-86-60</a:t>
            </a:r>
          </a:p>
          <a:p>
            <a:r>
              <a:rPr lang="ru-RU" sz="1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+7(495) 433-20-29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610DB8-7E18-45B7-9A0D-461F3F81258C}"/>
              </a:ext>
            </a:extLst>
          </p:cNvPr>
          <p:cNvSpPr txBox="1"/>
          <p:nvPr/>
        </p:nvSpPr>
        <p:spPr>
          <a:xfrm>
            <a:off x="2332495" y="2052961"/>
            <a:ext cx="23169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Кореневская Анна Вадимовна</a:t>
            </a:r>
          </a:p>
          <a:p>
            <a:r>
              <a:rPr lang="ru-RU" sz="14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1400" b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endParaRPr lang="en-US" sz="1400" b="1" dirty="0" smtClean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Korenevskaya-av@rudn.ru</a:t>
            </a:r>
            <a:r>
              <a:rPr lang="en-US" sz="1400" b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+7(916) 504-46-70</a:t>
            </a:r>
          </a:p>
          <a:p>
            <a:r>
              <a:rPr lang="ru-RU" sz="1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+7(495) 433-20-29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95F670-B640-42BC-A36F-542A73AED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03" y="1802230"/>
            <a:ext cx="1942426" cy="19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21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819" y="955229"/>
            <a:ext cx="815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rgbClr val="005A9B"/>
              </a:solidFill>
              <a:latin typeface="Century Schoolbook" panose="02040604050505020304" pitchFamily="18" charset="0"/>
            </a:endParaRPr>
          </a:p>
          <a:p>
            <a:endParaRPr lang="ru-RU" dirty="0">
              <a:solidFill>
                <a:srgbClr val="005A9B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38" y="2433634"/>
            <a:ext cx="1794429" cy="196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D:\ФОТОГРАФИИ\РАЗНЫЕ ДОКУМЕНТЫ\Фото на документы\Мои фотки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6" y="796609"/>
            <a:ext cx="1520064" cy="196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49EBB12-C67D-4B72-9081-C1010C087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E44468D-7025-418B-8D0D-F38C804DB5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D3CBE6-6A43-43AF-8BF4-DE1436705235}"/>
              </a:ext>
            </a:extLst>
          </p:cNvPr>
          <p:cNvSpPr txBox="1"/>
          <p:nvPr/>
        </p:nvSpPr>
        <p:spPr>
          <a:xfrm>
            <a:off x="2300452" y="104652"/>
            <a:ext cx="4758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5A9B"/>
                </a:solidFill>
                <a:latin typeface="Bahnschrift SemiBold" panose="020B0502040204020203" pitchFamily="34" charset="0"/>
              </a:rPr>
              <a:t>Наши контакты</a:t>
            </a:r>
            <a:endParaRPr lang="en-US" sz="2800" b="1" dirty="0">
              <a:solidFill>
                <a:srgbClr val="005A9B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F4EFD9-0ECA-4A91-817A-2B444B5F8388}"/>
              </a:ext>
            </a:extLst>
          </p:cNvPr>
          <p:cNvSpPr txBox="1"/>
          <p:nvPr/>
        </p:nvSpPr>
        <p:spPr>
          <a:xfrm>
            <a:off x="2820599" y="955229"/>
            <a:ext cx="3718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i="1">
                <a:solidFill>
                  <a:srgbClr val="0D62B2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sz="16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Руководитель программы бакалавриата</a:t>
            </a:r>
          </a:p>
          <a:p>
            <a:r>
              <a:rPr lang="ru-RU" sz="16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Палеев Денис Леонидович</a:t>
            </a:r>
          </a:p>
          <a:p>
            <a:r>
              <a:rPr lang="en-US" sz="1600" b="0" i="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Paleev</a:t>
            </a:r>
            <a:r>
              <a:rPr lang="ru-RU" sz="1600" b="0" i="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-</a:t>
            </a:r>
            <a:r>
              <a:rPr lang="en-US" sz="1600" b="0" i="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dl@rudn.ru</a:t>
            </a:r>
            <a:r>
              <a:rPr lang="ru-RU" sz="1600" b="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+7(495) 433-20-29</a:t>
            </a:r>
            <a:endPara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+7(916)725-17-46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01EE65-072A-43B7-8B67-5789D33CAEAD}"/>
              </a:ext>
            </a:extLst>
          </p:cNvPr>
          <p:cNvSpPr txBox="1"/>
          <p:nvPr/>
        </p:nvSpPr>
        <p:spPr>
          <a:xfrm>
            <a:off x="2820600" y="2751060"/>
            <a:ext cx="33105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Координатор </a:t>
            </a:r>
            <a:r>
              <a:rPr lang="ru-RU" sz="1600" b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b="1" dirty="0" err="1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endParaRPr lang="ru-RU" sz="1600" b="1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Егорычева Елена Александровна</a:t>
            </a:r>
          </a:p>
          <a:p>
            <a:r>
              <a:rPr lang="en-US" sz="1600" dirty="0" err="1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Egorycheva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en-US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ea@rudn.ru</a:t>
            </a:r>
            <a:endParaRPr lang="ru-RU" sz="1600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+7(9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214-05-57</a:t>
            </a:r>
          </a:p>
          <a:p>
            <a:r>
              <a:rPr lang="en-US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+7(495) 433-20-29</a:t>
            </a:r>
            <a:endParaRPr lang="ru-RU" sz="1600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1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EDF241B-1633-40C7-AFD0-AE82673E9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226" y="1442312"/>
            <a:ext cx="6518302" cy="2971229"/>
          </a:xfrm>
        </p:spPr>
        <p:txBody>
          <a:bodyPr>
            <a:normAutofit lnSpcReduction="10000"/>
          </a:bodyPr>
          <a:lstStyle/>
          <a:p>
            <a:pPr lvl="0" algn="just">
              <a:spcBef>
                <a:spcPts val="600"/>
              </a:spcBef>
            </a:pP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озможность </a:t>
            </a: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совмещать основную образовательную программу по экономике и углублённое изучение иностранных языков с последующим получением диплома переводчика.</a:t>
            </a:r>
          </a:p>
          <a:p>
            <a:pPr algn="just">
              <a:spcBef>
                <a:spcPts val="600"/>
              </a:spcBef>
            </a:pP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знаний и навыков, позволяющих выпускнику не только успешно трудоустроиться в престижные компании, но и реализовать себя в качестве частного предпринимателя.</a:t>
            </a:r>
          </a:p>
          <a:p>
            <a:pPr lvl="0" algn="just">
              <a:spcBef>
                <a:spcPts val="600"/>
              </a:spcBef>
            </a:pPr>
            <a:r>
              <a:rPr lang="ru-RU" sz="18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создать собственное инновационное предприятие (МИП) и начать свой бизнес уже во время обучения. Кафедра обладает большим опытом по созданию подобных предпринимательских структур.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5A9B"/>
              </a:solidFill>
              <a:latin typeface="Century Schoolbook" panose="02040604050505020304" pitchFamily="18" charset="0"/>
              <a:ea typeface="+mj-ea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48595" y="38431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545" y="164055"/>
            <a:ext cx="785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Почему именно </a:t>
            </a:r>
            <a:r>
              <a:rPr lang="en-US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/>
            </a:r>
            <a:br>
              <a:rPr lang="en-US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</a:b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«Экономика предприятия и </a:t>
            </a:r>
            <a:r>
              <a:rPr lang="ru-RU" sz="2000" b="1" dirty="0" smtClean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предпринимательство»?</a:t>
            </a:r>
            <a:endParaRPr lang="ru-RU" sz="2000" dirty="0">
              <a:solidFill>
                <a:srgbClr val="0D62B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CA66B9-7897-4B84-842B-8FE4E343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90102"/>
            <a:ext cx="907830" cy="90783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68E44E20-D482-4C86-B343-685AC815CF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xmlns="" id="{D517742B-0CC9-494F-B890-FF9851F85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8837" y="1527495"/>
            <a:ext cx="455090" cy="455090"/>
          </a:xfrm>
          <a:prstGeom prst="rect">
            <a:avLst/>
          </a:prstGeom>
        </p:spPr>
      </p:pic>
      <p:pic>
        <p:nvPicPr>
          <p:cNvPr id="13" name="Рисунок 12" descr="Маркеры-галочки">
            <a:extLst>
              <a:ext uri="{FF2B5EF4-FFF2-40B4-BE49-F238E27FC236}">
                <a16:creationId xmlns:a16="http://schemas.microsoft.com/office/drawing/2014/main" xmlns="" id="{CCC5E625-E3E0-48F7-8E19-63E750B8C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8837" y="2472836"/>
            <a:ext cx="455090" cy="455090"/>
          </a:xfrm>
          <a:prstGeom prst="rect">
            <a:avLst/>
          </a:prstGeom>
        </p:spPr>
      </p:pic>
      <p:pic>
        <p:nvPicPr>
          <p:cNvPr id="14" name="Рисунок 13" descr="Маркеры-галочки">
            <a:extLst>
              <a:ext uri="{FF2B5EF4-FFF2-40B4-BE49-F238E27FC236}">
                <a16:creationId xmlns:a16="http://schemas.microsoft.com/office/drawing/2014/main" xmlns="" id="{57CB58A2-0A8A-4BD5-A8CE-58AB5D3C8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8837" y="3282768"/>
            <a:ext cx="455090" cy="4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</a:t>
            </a: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Заведующий кафедрой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                                   Национальной экономики, д.э.н., профессор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                                 </a:t>
            </a:r>
            <a:r>
              <a:rPr lang="ru-RU" sz="2000" b="1" dirty="0" err="1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Мосейкин</a:t>
            </a: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  <a:cs typeface="Trebuchet MS"/>
              </a:rPr>
              <a:t> Юрий Никитович:</a:t>
            </a:r>
          </a:p>
          <a:p>
            <a:pPr>
              <a:spcBef>
                <a:spcPts val="0"/>
              </a:spcBef>
            </a:pPr>
            <a:endParaRPr lang="ru-RU" sz="18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48595" y="38431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7" y="1364958"/>
            <a:ext cx="2518378" cy="306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1962" y="1740797"/>
            <a:ext cx="51583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600" b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«Уважаемые абитуриенты! </a:t>
            </a:r>
          </a:p>
          <a:p>
            <a:pPr algn="just">
              <a:spcBef>
                <a:spcPts val="0"/>
              </a:spcBef>
            </a:pP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полувековую историю экономического факультета в РУДН создана серьезная научная школа, в которой  сегодня реализуется подготовка по всем уровням высшего образования: бакалавриат – магистратура </a:t>
            </a:r>
            <a:r>
              <a:rPr lang="ru-RU" sz="1600" i="1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аспирантура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функционируют диссертационные советы по экономическим специальностям. </a:t>
            </a:r>
          </a:p>
          <a:p>
            <a:pPr algn="just">
              <a:spcBef>
                <a:spcPts val="0"/>
              </a:spcBef>
            </a:pP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Мы предлагаем программу бакалавриата, полностью отвечающую  требованиям современной экономики».   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DC5B4E-7ACC-422B-9775-F639D830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6FED952-41D3-4E84-91CC-FC29983C43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8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                              </a:t>
            </a: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Руководитель программы  бакалавриата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                                   к.т.н., доцент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                           Палеев Денис Леонидович</a:t>
            </a: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01223" y="1502642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4455" y="1962848"/>
            <a:ext cx="4605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spcBef>
                <a:spcPts val="0"/>
              </a:spcBef>
            </a:pP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«Хороший экономист должен видеть за цифрами финансовых расчётов реальные бизнес-процессы и живых людей. Для этого теоритические знания должны сочетаться с практикой, нужно постоянное взаимодействие с бизнес-средой и профессиональными сообществами».</a:t>
            </a:r>
            <a:endParaRPr lang="ru-RU" sz="1600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ФОТОГРАФИИ\РАЗНЫЕ ДОКУМЕНТЫ\Фото на документы\Мои фотки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0" y="1364958"/>
            <a:ext cx="2425288" cy="3035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65B02C-CAF8-46D2-8CB1-5CBC269F8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188B395-B7CA-47E1-802B-B12C27433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63" y="530352"/>
            <a:ext cx="8893455" cy="421655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800" b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                                      </a:t>
            </a:r>
            <a:r>
              <a:rPr lang="ru-RU" sz="1600" b="1" i="1" dirty="0">
                <a:solidFill>
                  <a:srgbClr val="0D62B2"/>
                </a:solidFill>
                <a:latin typeface="Century Schoolbook" panose="02040604050505020304" pitchFamily="18" charset="0"/>
                <a:cs typeface="Trebuchet MS"/>
              </a:rPr>
              <a:t>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700757" y="1226581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0D62B2"/>
              </a:solidFill>
              <a:latin typeface="Century Schoolbook" panose="02040604050505020304" pitchFamily="18" charset="0"/>
              <a:cs typeface="Trebuchet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724" y="1242796"/>
            <a:ext cx="808695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>
              <a:spcAft>
                <a:spcPts val="1200"/>
              </a:spcAft>
            </a:pPr>
            <a:r>
              <a:rPr lang="ru-RU" sz="1600" u="sng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Национальной экономики 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одна из старейших на экономическом факультете. </a:t>
            </a:r>
          </a:p>
          <a:p>
            <a:pPr indent="271463" algn="just">
              <a:spcAft>
                <a:spcPts val="1200"/>
              </a:spcAft>
            </a:pP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является выпускающей для бакалавров по направлению </a:t>
            </a:r>
            <a:r>
              <a:rPr lang="ru-RU" sz="1600" u="sng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"Экономика предприятия"</a:t>
            </a: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ведущей в магистратуре по специализации </a:t>
            </a:r>
            <a:r>
              <a:rPr lang="ru-RU" sz="1600" u="sng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"Экономика фирмы и отраслевых рынков"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в аспирантуре </a:t>
            </a:r>
            <a:r>
              <a:rPr lang="ru-RU" sz="16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 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</a:t>
            </a:r>
            <a:r>
              <a:rPr lang="ru-RU" sz="1600" u="sng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"Экономика и управление народным хозяйством</a:t>
            </a:r>
            <a:r>
              <a:rPr lang="ru-RU" sz="1600" u="sng" dirty="0" smtClean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D62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1463" algn="just">
              <a:spcAft>
                <a:spcPts val="1200"/>
              </a:spcAft>
            </a:pP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кафедре работают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профессоров, 11 доцентов, 5 старших преподавателей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Преподавателями кафедры опубликовано более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научных работ 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</a:t>
            </a:r>
            <a:r>
              <a:rPr lang="ru-RU" sz="1600" dirty="0" smtClean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зарубежных странах, изданы десятки учебников и учебных пособий.</a:t>
            </a:r>
          </a:p>
          <a:p>
            <a:pPr indent="271463" algn="just">
              <a:spcAft>
                <a:spcPts val="1200"/>
              </a:spcAft>
            </a:pP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обучения студентов проводятся </a:t>
            </a: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бизнес-тренинги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привлекаются с</a:t>
            </a:r>
            <a:r>
              <a:rPr lang="ru-RU" sz="1600" dirty="0">
                <a:solidFill>
                  <a:srgbClr val="008F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пециалисты-практики</a:t>
            </a:r>
            <a:r>
              <a:rPr lang="ru-RU" sz="1600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успешно занимающиеся предпринимательской и консалтинговой деятельностью</a:t>
            </a:r>
            <a:r>
              <a:rPr lang="ru-RU" sz="1600" i="1" dirty="0">
                <a:solidFill>
                  <a:srgbClr val="0D62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48735B-50D1-462C-89D4-3709169F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6370F38D-B175-43D6-B3A2-2FBF36E66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930EB8-95A5-4F61-B00A-A81ECD5FF8B8}"/>
              </a:ext>
            </a:extLst>
          </p:cNvPr>
          <p:cNvSpPr txBox="1"/>
          <p:nvPr/>
        </p:nvSpPr>
        <p:spPr>
          <a:xfrm>
            <a:off x="1307068" y="-2062"/>
            <a:ext cx="62365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1463" algn="ctr">
              <a:spcAft>
                <a:spcPts val="1200"/>
              </a:spcAft>
            </a:pPr>
            <a:r>
              <a:rPr lang="ru-RU" sz="20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 Профессорско-преподавательский состав кафедры</a:t>
            </a:r>
            <a:r>
              <a:rPr lang="en-US" sz="20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/>
            </a:r>
            <a:br>
              <a:rPr lang="en-US" sz="2000" b="1" dirty="0">
                <a:solidFill>
                  <a:srgbClr val="0D62B2"/>
                </a:solidFill>
                <a:latin typeface="Bahnschrift SemiBold" panose="020B0502040204020203" pitchFamily="34" charset="0"/>
              </a:rPr>
            </a:br>
            <a:r>
              <a:rPr lang="ru-RU" sz="2000" b="1" dirty="0" smtClean="0">
                <a:solidFill>
                  <a:srgbClr val="0D62B2"/>
                </a:solidFill>
                <a:latin typeface="Bahnschrift SemiBold" panose="020B0502040204020203" pitchFamily="34" charset="0"/>
              </a:rPr>
              <a:t>Национальной экономики</a:t>
            </a:r>
            <a:endParaRPr lang="ru-RU" sz="20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1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09A7FB-C428-403C-95E2-5CE336E1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30266" y="582561"/>
            <a:ext cx="4400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Черняев М.В.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доцент,</a:t>
            </a:r>
            <a:r>
              <a:rPr lang="en-US" sz="1200" b="1" i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PhD,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к.э.н.</a:t>
            </a:r>
            <a:endParaRPr lang="en-US" sz="1200" b="1" i="1" dirty="0">
              <a:solidFill>
                <a:srgbClr val="0D62B2"/>
              </a:solidFill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зам</a:t>
            </a:r>
            <a:r>
              <a:rPr lang="ru-RU" sz="1200" b="1" i="1" dirty="0" smtClean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. зав. кафедрой </a:t>
            </a:r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НЭ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00300" y="1330036"/>
            <a:ext cx="6056627" cy="1277273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 </a:t>
            </a:r>
            <a:b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</a:b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Э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нергетика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, энергоэффективность и энергобезопасность, топливно-энергетический 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комплекс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, нефтегазовый 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комплекс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, инновационные технологии, энергетическая политика, энергетическая безопасность, мировая экономика, мировая политика, рейтинговая деятельность, локализация европейского бизнеса на территории России и стран СНГ.</a:t>
            </a:r>
            <a:r>
              <a:rPr lang="en-US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Автор более </a:t>
            </a:r>
            <a:r>
              <a:rPr lang="ru-RU" sz="1100" b="1" dirty="0">
                <a:solidFill>
                  <a:srgbClr val="00B050"/>
                </a:solidFill>
                <a:latin typeface="Century Schoolbook" panose="02040604050505020304" pitchFamily="18" charset="0"/>
              </a:rPr>
              <a:t>80 научных работ 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в области энергетики </a:t>
            </a:r>
            <a:r>
              <a:rPr lang="ru-RU" sz="1100" b="1" dirty="0" smtClean="0">
                <a:solidFill>
                  <a:srgbClr val="0D62B2"/>
                </a:solidFill>
                <a:latin typeface="Century Schoolbook" panose="02040604050505020304" pitchFamily="18" charset="0"/>
              </a:rPr>
              <a:t>РФ.</a:t>
            </a:r>
            <a:endParaRPr lang="ru-RU" sz="1100" b="1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E4F4F90-BF41-4E9E-A836-7D37896E7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00" y="731885"/>
            <a:ext cx="1282814" cy="1857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623034-DAAE-439B-9309-90F1B548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8" y="82728"/>
            <a:ext cx="907830" cy="90783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9108C73E-19A2-4D44-832B-759F8B376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0"/>
          <a:stretch/>
        </p:blipFill>
        <p:spPr>
          <a:xfrm>
            <a:off x="69227" y="82728"/>
            <a:ext cx="637643" cy="499833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xmlns="" id="{91F271CC-DE7A-4747-AA86-46345F3F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2528" y="4406049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94E541E-88CE-4B1B-8A10-7AA7A58FFA97}"/>
              </a:ext>
            </a:extLst>
          </p:cNvPr>
          <p:cNvSpPr txBox="1"/>
          <p:nvPr/>
        </p:nvSpPr>
        <p:spPr>
          <a:xfrm>
            <a:off x="2201212" y="156308"/>
            <a:ext cx="491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D62B2"/>
                </a:solidFill>
                <a:latin typeface="Bahnschrift SemiBold" panose="020B0502040204020203" pitchFamily="34" charset="0"/>
              </a:rPr>
              <a:t>Профессорско-преподавательский состав 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D009BB8-931B-487B-865E-A83AA1AE25AD}"/>
              </a:ext>
            </a:extLst>
          </p:cNvPr>
          <p:cNvSpPr/>
          <p:nvPr/>
        </p:nvSpPr>
        <p:spPr>
          <a:xfrm>
            <a:off x="3086222" y="2669086"/>
            <a:ext cx="314878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Палеев</a:t>
            </a:r>
            <a:r>
              <a:rPr lang="ru-RU" sz="1200" b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 Д.Л.</a:t>
            </a:r>
          </a:p>
          <a:p>
            <a:pPr algn="ctr"/>
            <a:r>
              <a:rPr lang="ru-RU" sz="1200" b="1" i="1" dirty="0">
                <a:solidFill>
                  <a:srgbClr val="0D62B2"/>
                </a:solidFill>
                <a:latin typeface="Century Schoolbook" panose="02040604050505020304" pitchFamily="18" charset="0"/>
                <a:ea typeface="Calibri" panose="020F0502020204030204" pitchFamily="34" charset="0"/>
              </a:rPr>
              <a:t>доцент, к.т.н.</a:t>
            </a:r>
          </a:p>
          <a:p>
            <a:pPr algn="ctr"/>
            <a:endParaRPr lang="ru-RU" sz="1350" dirty="0">
              <a:solidFill>
                <a:srgbClr val="0D62B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413CFDD-7CD8-4819-8E98-2A963B017FD8}"/>
              </a:ext>
            </a:extLst>
          </p:cNvPr>
          <p:cNvSpPr/>
          <p:nvPr/>
        </p:nvSpPr>
        <p:spPr>
          <a:xfrm>
            <a:off x="1674101" y="3096833"/>
            <a:ext cx="5746511" cy="1785104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8F39"/>
                </a:solidFill>
                <a:latin typeface="Century Schoolbook" panose="02040604050505020304" pitchFamily="18" charset="0"/>
              </a:rPr>
              <a:t>Область научных интересов:</a:t>
            </a:r>
          </a:p>
          <a:p>
            <a:pPr algn="ctr"/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Бизнес-планирование, управление проектами. Опыт работы в области   финансово-экономического моделирования  с использованием  </a:t>
            </a:r>
            <a:r>
              <a:rPr lang="ru-RU" sz="1100" b="1" dirty="0" err="1">
                <a:solidFill>
                  <a:srgbClr val="0D62B2"/>
                </a:solidFill>
                <a:latin typeface="Century Schoolbook" panose="02040604050505020304" pitchFamily="18" charset="0"/>
              </a:rPr>
              <a:t>матметодов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 и технических средств.</a:t>
            </a:r>
          </a:p>
          <a:p>
            <a:pPr algn="ctr"/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2011-2013 гг. — </a:t>
            </a:r>
            <a:r>
              <a:rPr lang="ru-RU" sz="1100" b="1" dirty="0" err="1">
                <a:solidFill>
                  <a:srgbClr val="0D62B2"/>
                </a:solidFill>
                <a:latin typeface="Century Schoolbook" panose="02040604050505020304" pitchFamily="18" charset="0"/>
              </a:rPr>
              <a:t>и.о</a:t>
            </a:r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. финансового директора ООО «Титан-ВПК»  (г. Москва);</a:t>
            </a:r>
          </a:p>
          <a:p>
            <a:pPr algn="ctr"/>
            <a:r>
              <a:rPr lang="ru-RU" sz="1100" b="1" dirty="0">
                <a:solidFill>
                  <a:srgbClr val="0D62B2"/>
                </a:solidFill>
                <a:latin typeface="Century Schoolbook" panose="02040604050505020304" pitchFamily="18" charset="0"/>
              </a:rPr>
              <a:t>2013-2016 гг. —  начальник отдела Прикладных технико-экономических исследований Института прикладных технико-экономических исследований и экспертиз РУДН. Сертифицированный специалист в области инвестиционного анализа, оценки бизнеса и логистики.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13781AC-35E3-42DA-99AC-C835EB881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99" y="2942945"/>
            <a:ext cx="1500802" cy="1938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26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2968</Words>
  <Application>Microsoft Office PowerPoint</Application>
  <PresentationFormat>Экран (16:9)</PresentationFormat>
  <Paragraphs>403</Paragraphs>
  <Slides>43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Office Theme</vt:lpstr>
      <vt:lpstr>Презентация PowerPoint</vt:lpstr>
      <vt:lpstr>Наши интернет-ресурсы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Мах</dc:creator>
  <cp:lastModifiedBy>Мах</cp:lastModifiedBy>
  <cp:revision>223</cp:revision>
  <dcterms:created xsi:type="dcterms:W3CDTF">2017-01-25T11:18:17Z</dcterms:created>
  <dcterms:modified xsi:type="dcterms:W3CDTF">2021-03-19T13:16:04Z</dcterms:modified>
</cp:coreProperties>
</file>