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sldIdLst>
    <p:sldId id="256" r:id="rId2"/>
    <p:sldId id="265" r:id="rId3"/>
    <p:sldId id="261" r:id="rId4"/>
    <p:sldId id="266" r:id="rId5"/>
    <p:sldId id="262" r:id="rId6"/>
    <p:sldId id="267" r:id="rId7"/>
    <p:sldId id="263" r:id="rId8"/>
    <p:sldId id="264" r:id="rId9"/>
    <p:sldId id="257" r:id="rId10"/>
    <p:sldId id="258" r:id="rId11"/>
    <p:sldId id="268" r:id="rId12"/>
    <p:sldId id="259" r:id="rId13"/>
    <p:sldId id="273" r:id="rId14"/>
    <p:sldId id="260" r:id="rId15"/>
    <p:sldId id="269" r:id="rId16"/>
    <p:sldId id="270" r:id="rId17"/>
    <p:sldId id="271" r:id="rId18"/>
    <p:sldId id="274" r:id="rId19"/>
    <p:sldId id="272"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85" autoAdjust="0"/>
    <p:restoredTop sz="94563" autoAdjust="0"/>
  </p:normalViewPr>
  <p:slideViewPr>
    <p:cSldViewPr>
      <p:cViewPr>
        <p:scale>
          <a:sx n="81" d="100"/>
          <a:sy n="81" d="100"/>
        </p:scale>
        <p:origin x="-1404"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38" d="100"/>
          <a:sy n="38" d="100"/>
        </p:scale>
        <p:origin x="-2314" y="-6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9367CC-34BE-45B8-B406-FD66D3B258A0}" type="datetimeFigureOut">
              <a:rPr lang="ru-RU" smtClean="0"/>
              <a:t>27.05.2019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437BE5-C27A-4B93-A9AD-BC64595A663A}" type="slidenum">
              <a:rPr lang="ru-RU" smtClean="0"/>
              <a:t>‹#›</a:t>
            </a:fld>
            <a:endParaRPr lang="ru-RU"/>
          </a:p>
        </p:txBody>
      </p:sp>
    </p:spTree>
    <p:extLst>
      <p:ext uri="{BB962C8B-B14F-4D97-AF65-F5344CB8AC3E}">
        <p14:creationId xmlns:p14="http://schemas.microsoft.com/office/powerpoint/2010/main" val="4188289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5437BE5-C27A-4B93-A9AD-BC64595A663A}" type="slidenum">
              <a:rPr lang="ru-RU" smtClean="0"/>
              <a:t>1</a:t>
            </a:fld>
            <a:endParaRPr lang="ru-RU"/>
          </a:p>
        </p:txBody>
      </p:sp>
    </p:spTree>
    <p:extLst>
      <p:ext uri="{BB962C8B-B14F-4D97-AF65-F5344CB8AC3E}">
        <p14:creationId xmlns:p14="http://schemas.microsoft.com/office/powerpoint/2010/main" val="2144853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27.05.2019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27.05.2019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27.05.2019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27.05.2019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27.05.2019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27.05.2019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27.05.2019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27.05.2019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27.05.2019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27.05.2019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27.05.2019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27.05.2019</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en-US" dirty="0"/>
              <a:t>How to research another community's business culture</a:t>
            </a:r>
            <a:endParaRPr lang="ru-RU" dirty="0"/>
          </a:p>
        </p:txBody>
      </p:sp>
      <p:sp>
        <p:nvSpPr>
          <p:cNvPr id="3" name="Подзаголовок 2"/>
          <p:cNvSpPr>
            <a:spLocks noGrp="1"/>
          </p:cNvSpPr>
          <p:nvPr>
            <p:ph type="subTitle" idx="1"/>
          </p:nvPr>
        </p:nvSpPr>
        <p:spPr/>
        <p:txBody>
          <a:bodyPr>
            <a:normAutofit/>
          </a:bodyPr>
          <a:lstStyle/>
          <a:p>
            <a:endParaRPr lang="en-US" dirty="0" smtClean="0"/>
          </a:p>
          <a:p>
            <a:r>
              <a:rPr lang="en-US" b="1" dirty="0" smtClean="0">
                <a:solidFill>
                  <a:schemeClr val="bg1"/>
                </a:solidFill>
                <a:effectLst>
                  <a:outerShdw blurRad="38100" dist="38100" dir="2700000" algn="tl">
                    <a:srgbClr val="000000">
                      <a:alpha val="43137"/>
                    </a:srgbClr>
                  </a:outerShdw>
                </a:effectLst>
              </a:rPr>
              <a:t>Barry </a:t>
            </a:r>
            <a:r>
              <a:rPr lang="en-US" b="1" dirty="0" err="1" smtClean="0">
                <a:solidFill>
                  <a:schemeClr val="bg1"/>
                </a:solidFill>
                <a:effectLst>
                  <a:outerShdw blurRad="38100" dist="38100" dir="2700000" algn="tl">
                    <a:srgbClr val="000000">
                      <a:alpha val="43137"/>
                    </a:srgbClr>
                  </a:outerShdw>
                </a:effectLst>
              </a:rPr>
              <a:t>Tomalin</a:t>
            </a:r>
            <a:endParaRPr lang="ru-RU" b="1" dirty="0">
              <a:solidFill>
                <a:schemeClr val="bg1"/>
              </a:solidFill>
              <a:effectLst>
                <a:outerShdw blurRad="38100" dist="38100" dir="2700000" algn="tl">
                  <a:srgbClr val="000000">
                    <a:alpha val="43137"/>
                  </a:srgbClr>
                </a:outerShdw>
              </a:effectLst>
            </a:endParaRPr>
          </a:p>
        </p:txBody>
      </p:sp>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7904" y="4509120"/>
            <a:ext cx="1728192" cy="17281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How to research another community'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48600" y="5517232"/>
            <a:ext cx="609600" cy="609600"/>
          </a:xfrm>
          <a:prstGeom prst="rect">
            <a:avLst/>
          </a:prstGeom>
        </p:spPr>
      </p:pic>
    </p:spTree>
    <p:extLst>
      <p:ext uri="{BB962C8B-B14F-4D97-AF65-F5344CB8AC3E}">
        <p14:creationId xmlns:p14="http://schemas.microsoft.com/office/powerpoint/2010/main" val="547395878"/>
      </p:ext>
    </p:extLst>
  </p:cSld>
  <p:clrMapOvr>
    <a:masterClrMapping/>
  </p:clrMapOvr>
  <mc:AlternateContent xmlns:mc="http://schemas.openxmlformats.org/markup-compatibility/2006" xmlns:p14="http://schemas.microsoft.com/office/powerpoint/2010/main">
    <mc:Choice Requires="p14">
      <p:transition spd="slow" p14:dur="2000" advTm="14505"/>
    </mc:Choice>
    <mc:Fallback xmlns="">
      <p:transition spd="slow" advTm="145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5"/>
                </p:tgtEl>
              </p:cMediaNode>
            </p:audio>
          </p:childTnLst>
        </p:cTn>
      </p:par>
    </p:tnLst>
  </p:timing>
  <p:extLst>
    <p:ext uri="{E180D4A7-C9FB-4DFB-919C-405C955672EB}">
      <p14:showEvtLst xmlns:p14="http://schemas.microsoft.com/office/powerpoint/2010/main">
        <p14:playEvt time="280" objId="5"/>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2852937"/>
            <a:ext cx="8568951" cy="3273226"/>
          </a:xfrm>
        </p:spPr>
        <p:txBody>
          <a:bodyPr>
            <a:normAutofit fontScale="92500" lnSpcReduction="20000"/>
          </a:bodyPr>
          <a:lstStyle/>
          <a:p>
            <a:r>
              <a:rPr lang="en-US" dirty="0"/>
              <a:t>It seems that one of the necessary conditions of successful management of pluralistic avenues of communication </a:t>
            </a:r>
            <a:r>
              <a:rPr lang="en-US" dirty="0" smtClean="0"/>
              <a:t>is </a:t>
            </a:r>
            <a:r>
              <a:rPr lang="en-US" dirty="0"/>
              <a:t>an enhanced cultural awareness. This involves understanding the key drivers of international communication, how they apply to ourselves and to the communities we deal with and how to adapt our communication strategies to harmonise with theirs.  </a:t>
            </a:r>
            <a:endParaRPr lang="ru-RU" dirty="0" smtClean="0"/>
          </a:p>
          <a:p>
            <a:endParaRPr lang="ru-RU" dirty="0"/>
          </a:p>
          <a:p>
            <a:r>
              <a:rPr lang="en-US" dirty="0"/>
              <a:t>It also involves understanding their expectations of the business relationship and the way they go about their work, particularly in terms of keeping to specification, keeping within budget and observing timely delivery.</a:t>
            </a:r>
            <a:endParaRPr lang="ru-RU" dirty="0"/>
          </a:p>
          <a:p>
            <a:endParaRPr lang="ru-RU" dirty="0"/>
          </a:p>
        </p:txBody>
      </p:sp>
      <p:sp>
        <p:nvSpPr>
          <p:cNvPr id="3" name="Заголовок 2"/>
          <p:cNvSpPr>
            <a:spLocks noGrp="1"/>
          </p:cNvSpPr>
          <p:nvPr>
            <p:ph type="title"/>
          </p:nvPr>
        </p:nvSpPr>
        <p:spPr/>
        <p:txBody>
          <a:bodyPr/>
          <a:lstStyle/>
          <a:p>
            <a:r>
              <a:rPr lang="en-US" b="1" dirty="0">
                <a:effectLst>
                  <a:outerShdw blurRad="38100" dist="38100" dir="2700000" algn="tl">
                    <a:srgbClr val="000000">
                      <a:alpha val="43137"/>
                    </a:srgbClr>
                  </a:outerShdw>
                </a:effectLst>
              </a:rPr>
              <a:t>E</a:t>
            </a:r>
            <a:r>
              <a:rPr lang="en-US" b="1" dirty="0" smtClean="0">
                <a:effectLst>
                  <a:outerShdw blurRad="38100" dist="38100" dir="2700000" algn="tl">
                    <a:srgbClr val="000000">
                      <a:alpha val="43137"/>
                    </a:srgbClr>
                  </a:outerShdw>
                </a:effectLst>
              </a:rPr>
              <a:t>nhanced </a:t>
            </a:r>
            <a:r>
              <a:rPr lang="en-US" b="1" dirty="0">
                <a:effectLst>
                  <a:outerShdw blurRad="38100" dist="38100" dir="2700000" algn="tl">
                    <a:srgbClr val="000000">
                      <a:alpha val="43137"/>
                    </a:srgbClr>
                  </a:outerShdw>
                </a:effectLst>
              </a:rPr>
              <a:t>cultural awareness</a:t>
            </a:r>
            <a:endParaRPr lang="ru-R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24755685"/>
      </p:ext>
    </p:extLst>
  </p:cSld>
  <p:clrMapOvr>
    <a:masterClrMapping/>
  </p:clrMapOvr>
  <mc:AlternateContent xmlns:mc="http://schemas.openxmlformats.org/markup-compatibility/2006" xmlns:p14="http://schemas.microsoft.com/office/powerpoint/2010/main">
    <mc:Choice Requires="p14">
      <p:transition spd="slow" p14:dur="2000" advTm="39700"/>
    </mc:Choice>
    <mc:Fallback xmlns="">
      <p:transition spd="slow" advTm="397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1" dur="500"/>
                                        <p:tgtEl>
                                          <p:spTgt spid="2">
                                            <p:txEl>
                                              <p:pRg st="0" end="0"/>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2564904"/>
            <a:ext cx="5904656" cy="4177688"/>
          </a:xfrm>
        </p:spPr>
      </p:pic>
      <p:sp>
        <p:nvSpPr>
          <p:cNvPr id="5" name="Заголовок 2"/>
          <p:cNvSpPr>
            <a:spLocks noGrp="1"/>
          </p:cNvSpPr>
          <p:nvPr>
            <p:ph type="title"/>
          </p:nvPr>
        </p:nvSpPr>
        <p:spPr>
          <a:xfrm>
            <a:off x="457200" y="338328"/>
            <a:ext cx="8229600" cy="1252728"/>
          </a:xfrm>
        </p:spPr>
        <p:txBody>
          <a:bodyPr/>
          <a:lstStyle/>
          <a:p>
            <a:r>
              <a:rPr lang="en-US" b="1" dirty="0">
                <a:effectLst>
                  <a:outerShdw blurRad="38100" dist="38100" dir="2700000" algn="tl">
                    <a:srgbClr val="000000">
                      <a:alpha val="43137"/>
                    </a:srgbClr>
                  </a:outerShdw>
                </a:effectLst>
              </a:rPr>
              <a:t>INCA project</a:t>
            </a:r>
            <a:endParaRPr lang="ru-R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6174097"/>
      </p:ext>
    </p:extLst>
  </p:cSld>
  <p:clrMapOvr>
    <a:masterClrMapping/>
  </p:clrMapOvr>
  <mc:AlternateContent xmlns:mc="http://schemas.openxmlformats.org/markup-compatibility/2006" xmlns:p14="http://schemas.microsoft.com/office/powerpoint/2010/main">
    <mc:Choice Requires="p14">
      <p:transition spd="slow" p14:dur="2000" advTm="30859"/>
    </mc:Choice>
    <mc:Fallback xmlns="">
      <p:transition spd="slow" advTm="308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lnSpcReduction="10000"/>
          </a:bodyPr>
          <a:lstStyle/>
          <a:p>
            <a:pPr algn="just"/>
            <a:r>
              <a:rPr lang="en-US" dirty="0" smtClean="0"/>
              <a:t>It </a:t>
            </a:r>
            <a:r>
              <a:rPr lang="en-US" dirty="0"/>
              <a:t>means cultivating the qualities of good international </a:t>
            </a:r>
            <a:r>
              <a:rPr lang="en-US" dirty="0" smtClean="0"/>
              <a:t>management.</a:t>
            </a:r>
          </a:p>
          <a:p>
            <a:pPr algn="just"/>
            <a:r>
              <a:rPr lang="en-US" dirty="0" smtClean="0"/>
              <a:t>The </a:t>
            </a:r>
            <a:r>
              <a:rPr lang="en-US" dirty="0"/>
              <a:t>qualities of good international management </a:t>
            </a:r>
            <a:r>
              <a:rPr lang="en-US" dirty="0" smtClean="0"/>
              <a:t>include</a:t>
            </a:r>
            <a:r>
              <a:rPr lang="en-US" dirty="0"/>
              <a:t>, being curious about and interested in learning about other cultures, reserving judgement, being prepared to embrace ambiguity and wait when necessary, being flexible about possible solutions, and being interested in and prepared to try out foreign languages.</a:t>
            </a:r>
            <a:endParaRPr lang="ru-RU" dirty="0"/>
          </a:p>
          <a:p>
            <a:endParaRPr lang="ru-RU" dirty="0"/>
          </a:p>
        </p:txBody>
      </p:sp>
      <p:sp>
        <p:nvSpPr>
          <p:cNvPr id="3" name="Заголовок 2"/>
          <p:cNvSpPr>
            <a:spLocks noGrp="1"/>
          </p:cNvSpPr>
          <p:nvPr>
            <p:ph type="title"/>
          </p:nvPr>
        </p:nvSpPr>
        <p:spPr/>
        <p:txBody>
          <a:bodyPr/>
          <a:lstStyle/>
          <a:p>
            <a:r>
              <a:rPr lang="en-US" b="1" dirty="0">
                <a:effectLst>
                  <a:outerShdw blurRad="38100" dist="38100" dir="2700000" algn="tl">
                    <a:srgbClr val="000000">
                      <a:alpha val="43137"/>
                    </a:srgbClr>
                  </a:outerShdw>
                </a:effectLst>
              </a:rPr>
              <a:t>INCA project</a:t>
            </a:r>
            <a:endParaRPr lang="ru-R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12836411"/>
      </p:ext>
    </p:extLst>
  </p:cSld>
  <p:clrMapOvr>
    <a:masterClrMapping/>
  </p:clrMapOvr>
  <mc:AlternateContent xmlns:mc="http://schemas.openxmlformats.org/markup-compatibility/2006" xmlns:p14="http://schemas.microsoft.com/office/powerpoint/2010/main">
    <mc:Choice Requires="p14">
      <p:transition spd="slow" p14:dur="2000" advTm="26056"/>
    </mc:Choice>
    <mc:Fallback xmlns="">
      <p:transition spd="slow" advTm="260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1" dur="500"/>
                                        <p:tgtEl>
                                          <p:spTgt spid="2">
                                            <p:txEl>
                                              <p:pRg st="0" end="0"/>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5731" y="2967038"/>
            <a:ext cx="3800475" cy="2867025"/>
          </a:xfrm>
        </p:spPr>
      </p:pic>
      <p:sp>
        <p:nvSpPr>
          <p:cNvPr id="4" name="Заголовок 2"/>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rPr>
              <a:t>The future of English as an international language</a:t>
            </a:r>
            <a:endParaRPr lang="ru-R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24872189"/>
      </p:ext>
    </p:extLst>
  </p:cSld>
  <p:clrMapOvr>
    <a:masterClrMapping/>
  </p:clrMapOvr>
  <mc:AlternateContent xmlns:mc="http://schemas.openxmlformats.org/markup-compatibility/2006" xmlns:p14="http://schemas.microsoft.com/office/powerpoint/2010/main">
    <mc:Choice Requires="p14">
      <p:transition spd="slow" p14:dur="2000" advTm="3259"/>
    </mc:Choice>
    <mc:Fallback xmlns="">
      <p:transition spd="slow" advTm="32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85000" lnSpcReduction="10000"/>
          </a:bodyPr>
          <a:lstStyle/>
          <a:p>
            <a:pPr algn="just"/>
            <a:r>
              <a:rPr lang="en-US" dirty="0" smtClean="0"/>
              <a:t>The </a:t>
            </a:r>
            <a:r>
              <a:rPr lang="en-US" dirty="0"/>
              <a:t>researcher and writer Nicholas </a:t>
            </a:r>
            <a:r>
              <a:rPr lang="en-US" dirty="0" err="1"/>
              <a:t>Ostler</a:t>
            </a:r>
            <a:r>
              <a:rPr lang="en-US" dirty="0"/>
              <a:t> identifies three possible futures for English as an international </a:t>
            </a:r>
            <a:r>
              <a:rPr lang="en-US" dirty="0" smtClean="0"/>
              <a:t>:</a:t>
            </a:r>
            <a:endParaRPr lang="ru-RU" dirty="0" smtClean="0"/>
          </a:p>
          <a:p>
            <a:pPr algn="just"/>
            <a:endParaRPr lang="ru-RU" dirty="0"/>
          </a:p>
          <a:p>
            <a:pPr algn="just"/>
            <a:r>
              <a:rPr lang="en-US" dirty="0" smtClean="0"/>
              <a:t>First</a:t>
            </a:r>
            <a:r>
              <a:rPr lang="en-US" dirty="0"/>
              <a:t>, it retreats and becomes a national or regional language as many lingua </a:t>
            </a:r>
            <a:r>
              <a:rPr lang="en-US" dirty="0" err="1"/>
              <a:t>francas</a:t>
            </a:r>
            <a:r>
              <a:rPr lang="en-US" dirty="0"/>
              <a:t> have done before it, although it is unlikely to become extinct.</a:t>
            </a:r>
            <a:endParaRPr lang="ru-RU" dirty="0"/>
          </a:p>
          <a:p>
            <a:pPr algn="just"/>
            <a:r>
              <a:rPr lang="en-US" dirty="0" smtClean="0"/>
              <a:t>Secondly</a:t>
            </a:r>
            <a:r>
              <a:rPr lang="en-US" dirty="0"/>
              <a:t>, it retains pre-eminence as a </a:t>
            </a:r>
            <a:r>
              <a:rPr lang="en-US" dirty="0" err="1"/>
              <a:t>cyberlanguage</a:t>
            </a:r>
            <a:r>
              <a:rPr lang="en-US" dirty="0"/>
              <a:t> of international communication via the Internet.</a:t>
            </a:r>
            <a:endParaRPr lang="ru-RU" dirty="0"/>
          </a:p>
          <a:p>
            <a:pPr algn="just"/>
            <a:r>
              <a:rPr lang="en-US" dirty="0" smtClean="0"/>
              <a:t>Thirdly</a:t>
            </a:r>
            <a:r>
              <a:rPr lang="en-US" dirty="0"/>
              <a:t>, it retreats to become one of a group of leading working languages together with Mandarin, Hindi and Spanish to name three alternatives. There may well be more.</a:t>
            </a:r>
            <a:endParaRPr lang="ru-RU" dirty="0"/>
          </a:p>
          <a:p>
            <a:endParaRPr lang="ru-RU" dirty="0"/>
          </a:p>
        </p:txBody>
      </p:sp>
      <p:sp>
        <p:nvSpPr>
          <p:cNvPr id="3" name="Заголовок 2"/>
          <p:cNvSpPr>
            <a:spLocks noGrp="1"/>
          </p:cNvSpPr>
          <p:nvPr>
            <p:ph type="title"/>
          </p:nvPr>
        </p:nvSpPr>
        <p:spPr>
          <a:xfrm>
            <a:off x="450376" y="313899"/>
            <a:ext cx="8243248" cy="1301586"/>
          </a:xfrm>
        </p:spPr>
        <p:txBody>
          <a:bodyPr>
            <a:normAutofit fontScale="90000"/>
          </a:bodyPr>
          <a:lstStyle/>
          <a:p>
            <a:r>
              <a:rPr lang="en-US" b="1" dirty="0">
                <a:effectLst>
                  <a:outerShdw blurRad="38100" dist="38100" dir="2700000" algn="tl">
                    <a:srgbClr val="000000">
                      <a:alpha val="43137"/>
                    </a:srgbClr>
                  </a:outerShdw>
                </a:effectLst>
              </a:rPr>
              <a:t>The future of English as an international language</a:t>
            </a:r>
            <a:endParaRPr lang="ru-R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47294046"/>
      </p:ext>
    </p:extLst>
  </p:cSld>
  <p:clrMapOvr>
    <a:masterClrMapping/>
  </p:clrMapOvr>
  <mc:AlternateContent xmlns:mc="http://schemas.openxmlformats.org/markup-compatibility/2006" xmlns:p14="http://schemas.microsoft.com/office/powerpoint/2010/main">
    <mc:Choice Requires="p14">
      <p:transition spd="slow" p14:dur="2000" advTm="37205"/>
    </mc:Choice>
    <mc:Fallback xmlns="">
      <p:transition spd="slow" advTm="372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1" dur="500"/>
                                        <p:tgtEl>
                                          <p:spTgt spid="2">
                                            <p:txEl>
                                              <p:pRg st="0" end="0"/>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5" dur="500"/>
                                        <p:tgtEl>
                                          <p:spTgt spid="2">
                                            <p:txEl>
                                              <p:pRg st="2" end="2"/>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9" dur="500"/>
                                        <p:tgtEl>
                                          <p:spTgt spid="2">
                                            <p:txEl>
                                              <p:pRg st="3" end="3"/>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2675467"/>
            <a:ext cx="7408333" cy="681525"/>
          </a:xfrm>
        </p:spPr>
        <p:txBody>
          <a:bodyPr/>
          <a:lstStyle/>
          <a:p>
            <a:pPr algn="ctr"/>
            <a:r>
              <a:rPr lang="en-US" b="1" i="1" dirty="0" smtClean="0">
                <a:effectLst>
                  <a:outerShdw blurRad="38100" dist="38100" dir="2700000" algn="tl">
                    <a:srgbClr val="000000">
                      <a:alpha val="43137"/>
                    </a:srgbClr>
                  </a:outerShdw>
                </a:effectLst>
              </a:rPr>
              <a:t>The Five C’s of the culture. What does it mean</a:t>
            </a:r>
            <a:r>
              <a:rPr lang="en-US" dirty="0" smtClean="0"/>
              <a:t>?</a:t>
            </a:r>
            <a:endParaRPr lang="ru-RU" dirty="0"/>
          </a:p>
        </p:txBody>
      </p:sp>
      <p:sp>
        <p:nvSpPr>
          <p:cNvPr id="3" name="Заголовок 2"/>
          <p:cNvSpPr>
            <a:spLocks noGrp="1"/>
          </p:cNvSpPr>
          <p:nvPr>
            <p:ph type="title"/>
          </p:nvPr>
        </p:nvSpPr>
        <p:spPr/>
        <p:txBody>
          <a:bodyPr/>
          <a:lstStyle/>
          <a:p>
            <a:r>
              <a:rPr lang="en-US" b="1" dirty="0" smtClean="0">
                <a:effectLst>
                  <a:outerShdw blurRad="38100" dist="38100" dir="2700000" algn="tl">
                    <a:srgbClr val="000000">
                      <a:alpha val="43137"/>
                    </a:srgbClr>
                  </a:outerShdw>
                </a:effectLst>
              </a:rPr>
              <a:t>Q&amp;A</a:t>
            </a:r>
            <a:endParaRPr lang="ru-RU" b="1" dirty="0">
              <a:effectLst>
                <a:outerShdw blurRad="38100" dist="38100" dir="2700000" algn="tl">
                  <a:srgbClr val="000000">
                    <a:alpha val="43137"/>
                  </a:srgbClr>
                </a:outerShdw>
              </a:effectLst>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760" y="3573016"/>
            <a:ext cx="4499992" cy="2999106"/>
          </a:xfrm>
          <a:prstGeom prst="rect">
            <a:avLst/>
          </a:prstGeom>
        </p:spPr>
      </p:pic>
    </p:spTree>
    <p:extLst>
      <p:ext uri="{BB962C8B-B14F-4D97-AF65-F5344CB8AC3E}">
        <p14:creationId xmlns:p14="http://schemas.microsoft.com/office/powerpoint/2010/main" val="1465900932"/>
      </p:ext>
    </p:extLst>
  </p:cSld>
  <p:clrMapOvr>
    <a:masterClrMapping/>
  </p:clrMapOvr>
  <mc:AlternateContent xmlns:mc="http://schemas.openxmlformats.org/markup-compatibility/2006" xmlns:p14="http://schemas.microsoft.com/office/powerpoint/2010/main">
    <mc:Choice Requires="p14">
      <p:transition spd="slow" p14:dur="2000" advTm="7313"/>
    </mc:Choice>
    <mc:Fallback xmlns="">
      <p:transition spd="slow" advTm="73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1" dur="500"/>
                                        <p:tgtEl>
                                          <p:spTgt spid="2">
                                            <p:txEl>
                                              <p:pRg st="0" end="0"/>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type="title"/>
          </p:nvPr>
        </p:nvSpPr>
        <p:spPr/>
        <p:txBody>
          <a:bodyPr/>
          <a:lstStyle/>
          <a:p>
            <a:r>
              <a:rPr lang="en-US" b="1" dirty="0" smtClean="0">
                <a:effectLst>
                  <a:outerShdw blurRad="38100" dist="38100" dir="2700000" algn="tl">
                    <a:srgbClr val="000000">
                      <a:alpha val="43137"/>
                    </a:srgbClr>
                  </a:outerShdw>
                </a:effectLst>
              </a:rPr>
              <a:t>Q&amp;A</a:t>
            </a:r>
            <a:endParaRPr lang="ru-RU" b="1" dirty="0">
              <a:effectLst>
                <a:outerShdw blurRad="38100" dist="38100" dir="2700000" algn="tl">
                  <a:srgbClr val="000000">
                    <a:alpha val="43137"/>
                  </a:srgbClr>
                </a:outerShdw>
              </a:effectLst>
            </a:endParaRPr>
          </a:p>
        </p:txBody>
      </p:sp>
      <p:sp>
        <p:nvSpPr>
          <p:cNvPr id="5" name="Объект 1"/>
          <p:cNvSpPr>
            <a:spLocks noGrp="1"/>
          </p:cNvSpPr>
          <p:nvPr>
            <p:ph idx="1"/>
          </p:nvPr>
        </p:nvSpPr>
        <p:spPr>
          <a:xfrm>
            <a:off x="872067" y="2675467"/>
            <a:ext cx="7408333" cy="681525"/>
          </a:xfrm>
        </p:spPr>
        <p:txBody>
          <a:bodyPr/>
          <a:lstStyle/>
          <a:p>
            <a:pPr algn="ctr"/>
            <a:r>
              <a:rPr lang="en-US" b="1" i="1" dirty="0" smtClean="0">
                <a:effectLst>
                  <a:outerShdw blurRad="38100" dist="38100" dir="2700000" algn="tl">
                    <a:srgbClr val="000000">
                      <a:alpha val="43137"/>
                    </a:srgbClr>
                  </a:outerShdw>
                </a:effectLst>
              </a:rPr>
              <a:t>What is the meaning of “culture awareness”?</a:t>
            </a:r>
            <a:endParaRPr lang="ru-RU"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3768" y="3717032"/>
            <a:ext cx="4134013" cy="2757387"/>
          </a:xfrm>
          <a:prstGeom prst="rect">
            <a:avLst/>
          </a:prstGeom>
        </p:spPr>
      </p:pic>
    </p:spTree>
    <p:extLst>
      <p:ext uri="{BB962C8B-B14F-4D97-AF65-F5344CB8AC3E}">
        <p14:creationId xmlns:p14="http://schemas.microsoft.com/office/powerpoint/2010/main" val="2342936513"/>
      </p:ext>
    </p:extLst>
  </p:cSld>
  <p:clrMapOvr>
    <a:masterClrMapping/>
  </p:clrMapOvr>
  <mc:AlternateContent xmlns:mc="http://schemas.openxmlformats.org/markup-compatibility/2006" xmlns:p14="http://schemas.microsoft.com/office/powerpoint/2010/main">
    <mc:Choice Requires="p14">
      <p:transition spd="slow" p14:dur="2000" advTm="3421"/>
    </mc:Choice>
    <mc:Fallback xmlns="">
      <p:transition spd="slow" advTm="34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1"/>
          <p:cNvSpPr>
            <a:spLocks noGrp="1"/>
          </p:cNvSpPr>
          <p:nvPr>
            <p:ph idx="1"/>
          </p:nvPr>
        </p:nvSpPr>
        <p:spPr>
          <a:xfrm>
            <a:off x="872067" y="2675467"/>
            <a:ext cx="7408333" cy="609517"/>
          </a:xfrm>
        </p:spPr>
        <p:txBody>
          <a:bodyPr/>
          <a:lstStyle/>
          <a:p>
            <a:pPr algn="ctr"/>
            <a:r>
              <a:rPr lang="en-US" b="1" i="1" dirty="0" smtClean="0">
                <a:effectLst>
                  <a:outerShdw blurRad="38100" dist="38100" dir="2700000" algn="tl">
                    <a:srgbClr val="000000">
                      <a:alpha val="43137"/>
                    </a:srgbClr>
                  </a:outerShdw>
                </a:effectLst>
              </a:rPr>
              <a:t>What is INCA project</a:t>
            </a:r>
            <a:r>
              <a:rPr lang="en-US" dirty="0" smtClean="0"/>
              <a:t>?</a:t>
            </a:r>
            <a:endParaRPr lang="ru-RU" dirty="0"/>
          </a:p>
        </p:txBody>
      </p:sp>
      <p:sp>
        <p:nvSpPr>
          <p:cNvPr id="5" name="Заголовок 2"/>
          <p:cNvSpPr>
            <a:spLocks noGrp="1"/>
          </p:cNvSpPr>
          <p:nvPr>
            <p:ph type="title"/>
          </p:nvPr>
        </p:nvSpPr>
        <p:spPr/>
        <p:txBody>
          <a:bodyPr/>
          <a:lstStyle/>
          <a:p>
            <a:r>
              <a:rPr lang="en-US" b="1" dirty="0" smtClean="0">
                <a:effectLst>
                  <a:outerShdw blurRad="38100" dist="38100" dir="2700000" algn="tl">
                    <a:srgbClr val="000000">
                      <a:alpha val="43137"/>
                    </a:srgbClr>
                  </a:outerShdw>
                </a:effectLst>
              </a:rPr>
              <a:t>Q&amp;A</a:t>
            </a:r>
            <a:endParaRPr lang="ru-RU" b="1" dirty="0">
              <a:effectLst>
                <a:outerShdw blurRad="38100" dist="38100" dir="2700000" algn="tl">
                  <a:srgbClr val="000000">
                    <a:alpha val="43137"/>
                  </a:srgbClr>
                </a:outerShdw>
              </a:effectLst>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3284984"/>
            <a:ext cx="4176464" cy="3167687"/>
          </a:xfrm>
          <a:prstGeom prst="rect">
            <a:avLst/>
          </a:prstGeom>
        </p:spPr>
      </p:pic>
    </p:spTree>
    <p:extLst>
      <p:ext uri="{BB962C8B-B14F-4D97-AF65-F5344CB8AC3E}">
        <p14:creationId xmlns:p14="http://schemas.microsoft.com/office/powerpoint/2010/main" val="1431211630"/>
      </p:ext>
    </p:extLst>
  </p:cSld>
  <p:clrMapOvr>
    <a:masterClrMapping/>
  </p:clrMapOvr>
  <mc:AlternateContent xmlns:mc="http://schemas.openxmlformats.org/markup-compatibility/2006" xmlns:p14="http://schemas.microsoft.com/office/powerpoint/2010/main">
    <mc:Choice Requires="p14">
      <p:transition spd="slow" p14:dur="2000" advTm="2601"/>
    </mc:Choice>
    <mc:Fallback xmlns="">
      <p:transition spd="slow" advTm="26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2564904"/>
            <a:ext cx="8363271" cy="3816424"/>
          </a:xfrm>
        </p:spPr>
        <p:txBody>
          <a:bodyPr>
            <a:normAutofit fontScale="77500" lnSpcReduction="20000"/>
          </a:bodyPr>
          <a:lstStyle/>
          <a:p>
            <a:pPr algn="just"/>
            <a:r>
              <a:rPr lang="en-US" b="1" i="1" dirty="0"/>
              <a:t>The Five C’s of the culture. What does it mean</a:t>
            </a:r>
            <a:r>
              <a:rPr lang="en-US" dirty="0"/>
              <a:t>?</a:t>
            </a:r>
            <a:endParaRPr lang="ru-RU" dirty="0"/>
          </a:p>
          <a:p>
            <a:pPr algn="just"/>
            <a:r>
              <a:rPr lang="en-US" dirty="0"/>
              <a:t>The Five C’s offers a simple and clear approach to cultivating your own cultural competence and to selecting the information and understanding you need to unlock any business culture in the world. It contains:  Cultural knowledge. Cultural behavior.  Cultural values and attitudes. Cultural preference. Cultural adaptation.</a:t>
            </a:r>
            <a:endParaRPr lang="ru-RU" dirty="0"/>
          </a:p>
          <a:p>
            <a:pPr algn="just"/>
            <a:r>
              <a:rPr lang="en-US" b="1" i="1" dirty="0"/>
              <a:t>What is the meaning of “culture awareness”?</a:t>
            </a:r>
            <a:endParaRPr lang="ru-RU" dirty="0"/>
          </a:p>
          <a:p>
            <a:pPr algn="just"/>
            <a:r>
              <a:rPr lang="en-US" dirty="0"/>
              <a:t>Cultural awareness is the ability to recognize the different beliefs, values and customs that someone has based on that person's origins, and it allows a person to build more successful personal and professional relationships in a diverse environment. </a:t>
            </a:r>
            <a:endParaRPr lang="ru-RU" dirty="0"/>
          </a:p>
          <a:p>
            <a:pPr algn="just"/>
            <a:r>
              <a:rPr lang="en-US" b="1" i="1" dirty="0"/>
              <a:t>What is INCA project</a:t>
            </a:r>
            <a:r>
              <a:rPr lang="en-US" dirty="0"/>
              <a:t>?</a:t>
            </a:r>
            <a:endParaRPr lang="ru-RU" dirty="0"/>
          </a:p>
          <a:p>
            <a:pPr algn="just"/>
            <a:r>
              <a:rPr lang="en-US" dirty="0"/>
              <a:t>It is Intercultural Competence Assessment project.</a:t>
            </a:r>
            <a:endParaRPr lang="ru-RU" dirty="0"/>
          </a:p>
          <a:p>
            <a:pPr algn="just"/>
            <a:r>
              <a:rPr lang="en-US" dirty="0"/>
              <a:t>It means cultivating the qualities of good international management.</a:t>
            </a:r>
            <a:endParaRPr lang="ru-RU" dirty="0"/>
          </a:p>
        </p:txBody>
      </p:sp>
      <p:sp>
        <p:nvSpPr>
          <p:cNvPr id="4" name="Заголовок 2"/>
          <p:cNvSpPr>
            <a:spLocks noGrp="1"/>
          </p:cNvSpPr>
          <p:nvPr>
            <p:ph type="title"/>
          </p:nvPr>
        </p:nvSpPr>
        <p:spPr/>
        <p:txBody>
          <a:bodyPr/>
          <a:lstStyle/>
          <a:p>
            <a:r>
              <a:rPr lang="en-US" b="1" dirty="0" smtClean="0">
                <a:effectLst>
                  <a:outerShdw blurRad="38100" dist="38100" dir="2700000" algn="tl">
                    <a:srgbClr val="000000">
                      <a:alpha val="43137"/>
                    </a:srgbClr>
                  </a:outerShdw>
                </a:effectLst>
              </a:rPr>
              <a:t>Q&amp;A</a:t>
            </a:r>
            <a:endParaRPr lang="ru-R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69716014"/>
      </p:ext>
    </p:extLst>
  </p:cSld>
  <p:clrMapOvr>
    <a:masterClrMapping/>
  </p:clrMapOvr>
  <mc:AlternateContent xmlns:mc="http://schemas.openxmlformats.org/markup-compatibility/2006" xmlns:p14="http://schemas.microsoft.com/office/powerpoint/2010/main">
    <mc:Choice Requires="p14">
      <p:transition spd="slow" p14:dur="2000" advTm="60401"/>
    </mc:Choice>
    <mc:Fallback xmlns="">
      <p:transition spd="slow" advTm="604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1" dur="500"/>
                                        <p:tgtEl>
                                          <p:spTgt spid="2">
                                            <p:txEl>
                                              <p:pRg st="0" end="0"/>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5" dur="500"/>
                                        <p:tgtEl>
                                          <p:spTgt spid="2">
                                            <p:txEl>
                                              <p:pRg st="1" end="1"/>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9" dur="500"/>
                                        <p:tgtEl>
                                          <p:spTgt spid="2">
                                            <p:txEl>
                                              <p:pRg st="2" end="2"/>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3" dur="500"/>
                                        <p:tgtEl>
                                          <p:spTgt spid="2">
                                            <p:txEl>
                                              <p:pRg st="3" end="3"/>
                                            </p:txEl>
                                          </p:spTgt>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1" dur="500"/>
                                        <p:tgtEl>
                                          <p:spTgt spid="2">
                                            <p:txEl>
                                              <p:pRg st="5" end="5"/>
                                            </p:txEl>
                                          </p:spTgt>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755576" y="3717032"/>
            <a:ext cx="7408333" cy="537509"/>
          </a:xfrm>
        </p:spPr>
        <p:txBody>
          <a:bodyPr>
            <a:noAutofit/>
          </a:bodyPr>
          <a:lstStyle/>
          <a:p>
            <a:pPr algn="ctr"/>
            <a:r>
              <a:rPr lang="en-US" sz="4000" b="1" dirty="0" smtClean="0">
                <a:effectLst>
                  <a:outerShdw blurRad="38100" dist="38100" dir="2700000" algn="tl">
                    <a:srgbClr val="000000">
                      <a:alpha val="43137"/>
                    </a:srgbClr>
                  </a:outerShdw>
                </a:effectLst>
              </a:rPr>
              <a:t>Thank you for your attention!</a:t>
            </a:r>
            <a:endParaRPr lang="ru-RU"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88232805"/>
      </p:ext>
    </p:extLst>
  </p:cSld>
  <p:clrMapOvr>
    <a:masterClrMapping/>
  </p:clrMapOvr>
  <mc:AlternateContent xmlns:mc="http://schemas.openxmlformats.org/markup-compatibility/2006" xmlns:p14="http://schemas.microsoft.com/office/powerpoint/2010/main">
    <mc:Choice Requires="p14">
      <p:transition spd="slow" p14:dur="2000" advTm="1168"/>
    </mc:Choice>
    <mc:Fallback xmlns="">
      <p:transition spd="slow" advTm="116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9152" y="2564904"/>
            <a:ext cx="5485696" cy="3742464"/>
          </a:xfrm>
        </p:spPr>
      </p:pic>
      <p:sp>
        <p:nvSpPr>
          <p:cNvPr id="5" name="Заголовок 2"/>
          <p:cNvSpPr>
            <a:spLocks noGrp="1"/>
          </p:cNvSpPr>
          <p:nvPr>
            <p:ph type="title"/>
          </p:nvPr>
        </p:nvSpPr>
        <p:spPr/>
        <p:txBody>
          <a:bodyPr/>
          <a:lstStyle/>
          <a:p>
            <a:r>
              <a:rPr lang="en-US" b="1" dirty="0">
                <a:effectLst>
                  <a:outerShdw blurRad="38100" dist="38100" dir="2700000" algn="tl">
                    <a:srgbClr val="000000">
                      <a:alpha val="43137"/>
                    </a:srgbClr>
                  </a:outerShdw>
                </a:effectLst>
              </a:rPr>
              <a:t>Successful international business</a:t>
            </a:r>
            <a:endParaRPr lang="ru-R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8496005"/>
      </p:ext>
    </p:extLst>
  </p:cSld>
  <p:clrMapOvr>
    <a:masterClrMapping/>
  </p:clrMapOvr>
  <mc:AlternateContent xmlns:mc="http://schemas.openxmlformats.org/markup-compatibility/2006" xmlns:p14="http://schemas.microsoft.com/office/powerpoint/2010/main">
    <mc:Choice Requires="p14">
      <p:transition spd="slow" p14:dur="2000" advTm="4284"/>
    </mc:Choice>
    <mc:Fallback xmlns="">
      <p:transition spd="slow" advTm="42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2564904"/>
            <a:ext cx="8712968" cy="4260638"/>
          </a:xfrm>
        </p:spPr>
        <p:txBody>
          <a:bodyPr>
            <a:normAutofit fontScale="85000" lnSpcReduction="20000"/>
          </a:bodyPr>
          <a:lstStyle/>
          <a:p>
            <a:r>
              <a:rPr lang="en-US" dirty="0"/>
              <a:t>Successful international business depends on getting the cultural chemistry right. </a:t>
            </a:r>
            <a:endParaRPr lang="en-US" dirty="0" smtClean="0"/>
          </a:p>
          <a:p>
            <a:r>
              <a:rPr lang="en-US" dirty="0" smtClean="0"/>
              <a:t> </a:t>
            </a:r>
            <a:r>
              <a:rPr lang="en-US" dirty="0"/>
              <a:t>Culture is about different ways of doing things and different client expectations in different business communities. International business without understanding local business culture is risky business. The key issue for companies is that in outsourcing, you are giving away part of the responsibility for management performance and customer service to people who may not recognize and share your values and management behaviour. </a:t>
            </a:r>
            <a:endParaRPr lang="en-US" dirty="0" smtClean="0"/>
          </a:p>
          <a:p>
            <a:r>
              <a:rPr lang="en-US" dirty="0" smtClean="0"/>
              <a:t>Managers </a:t>
            </a:r>
            <a:r>
              <a:rPr lang="en-US" dirty="0"/>
              <a:t>must understand a client’s culture as well as the logistical requirements of the project in order to succeed in international business today. </a:t>
            </a:r>
            <a:endParaRPr lang="en-US" dirty="0" smtClean="0"/>
          </a:p>
          <a:p>
            <a:r>
              <a:rPr lang="en-US" dirty="0" smtClean="0"/>
              <a:t>Globalization </a:t>
            </a:r>
            <a:r>
              <a:rPr lang="en-US" dirty="0"/>
              <a:t>means putting part of your business in foreign hands. </a:t>
            </a:r>
            <a:endParaRPr lang="en-US" dirty="0" smtClean="0"/>
          </a:p>
          <a:p>
            <a:r>
              <a:rPr lang="en-US" dirty="0" smtClean="0"/>
              <a:t>Not </a:t>
            </a:r>
            <a:r>
              <a:rPr lang="en-US" dirty="0"/>
              <a:t>to understand your partner’s business culture is risky and </a:t>
            </a:r>
            <a:r>
              <a:rPr lang="en-US" dirty="0" smtClean="0"/>
              <a:t>irresponsible</a:t>
            </a:r>
          </a:p>
          <a:p>
            <a:endParaRPr lang="en-US" dirty="0"/>
          </a:p>
          <a:p>
            <a:pPr marL="0" indent="0">
              <a:buNone/>
            </a:pPr>
            <a:r>
              <a:rPr lang="en-US" sz="2000" i="1" dirty="0" smtClean="0"/>
              <a:t>(</a:t>
            </a:r>
            <a:r>
              <a:rPr lang="en-US" sz="2000" i="1" dirty="0" err="1" smtClean="0"/>
              <a:t>Tomalin</a:t>
            </a:r>
            <a:r>
              <a:rPr lang="en-US" sz="2000" i="1" dirty="0" smtClean="0"/>
              <a:t> </a:t>
            </a:r>
            <a:r>
              <a:rPr lang="en-US" sz="2000" i="1" dirty="0"/>
              <a:t>B., Nicks M. The World’s Business Cultures and How to Unlock </a:t>
            </a:r>
            <a:r>
              <a:rPr lang="en-US" sz="2000" i="1" dirty="0" smtClean="0"/>
              <a:t>Them)</a:t>
            </a:r>
            <a:endParaRPr lang="en-US" sz="2000" i="1" dirty="0"/>
          </a:p>
          <a:p>
            <a:endParaRPr lang="ru-RU" dirty="0"/>
          </a:p>
        </p:txBody>
      </p:sp>
      <p:sp>
        <p:nvSpPr>
          <p:cNvPr id="3" name="Заголовок 2"/>
          <p:cNvSpPr>
            <a:spLocks noGrp="1"/>
          </p:cNvSpPr>
          <p:nvPr>
            <p:ph type="title"/>
          </p:nvPr>
        </p:nvSpPr>
        <p:spPr/>
        <p:txBody>
          <a:bodyPr/>
          <a:lstStyle/>
          <a:p>
            <a:r>
              <a:rPr lang="en-US" b="1" dirty="0">
                <a:effectLst>
                  <a:outerShdw blurRad="38100" dist="38100" dir="2700000" algn="tl">
                    <a:srgbClr val="000000">
                      <a:alpha val="43137"/>
                    </a:srgbClr>
                  </a:outerShdw>
                </a:effectLst>
              </a:rPr>
              <a:t>Successful international business</a:t>
            </a:r>
            <a:endParaRPr lang="ru-R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77503098"/>
      </p:ext>
    </p:extLst>
  </p:cSld>
  <p:clrMapOvr>
    <a:masterClrMapping/>
  </p:clrMapOvr>
  <mc:AlternateContent xmlns:mc="http://schemas.openxmlformats.org/markup-compatibility/2006" xmlns:p14="http://schemas.microsoft.com/office/powerpoint/2010/main">
    <mc:Choice Requires="p14">
      <p:transition spd="slow" p14:dur="2000" advTm="51151"/>
    </mc:Choice>
    <mc:Fallback xmlns="">
      <p:transition spd="slow" advTm="511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1" dur="500"/>
                                        <p:tgtEl>
                                          <p:spTgt spid="2">
                                            <p:txEl>
                                              <p:pRg st="0" end="0"/>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5" dur="500"/>
                                        <p:tgtEl>
                                          <p:spTgt spid="2">
                                            <p:txEl>
                                              <p:pRg st="1" end="1"/>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9" dur="500"/>
                                        <p:tgtEl>
                                          <p:spTgt spid="2">
                                            <p:txEl>
                                              <p:pRg st="2" end="2"/>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3" dur="500"/>
                                        <p:tgtEl>
                                          <p:spTgt spid="2">
                                            <p:txEl>
                                              <p:pRg st="3" end="3"/>
                                            </p:txEl>
                                          </p:spTgt>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736" y="2492896"/>
            <a:ext cx="4249861" cy="4249861"/>
          </a:xfrm>
          <a:prstGeom prst="rect">
            <a:avLst/>
          </a:prstGeom>
          <a:ln>
            <a:noFill/>
          </a:ln>
          <a:effectLst>
            <a:softEdge rad="112500"/>
          </a:effectLst>
        </p:spPr>
      </p:pic>
      <p:sp>
        <p:nvSpPr>
          <p:cNvPr id="4" name="Заголовок 2"/>
          <p:cNvSpPr>
            <a:spLocks noGrp="1"/>
          </p:cNvSpPr>
          <p:nvPr>
            <p:ph type="title"/>
          </p:nvPr>
        </p:nvSpPr>
        <p:spPr/>
        <p:txBody>
          <a:bodyPr>
            <a:normAutofit/>
          </a:bodyPr>
          <a:lstStyle/>
          <a:p>
            <a:r>
              <a:rPr lang="en-US" sz="4800" b="1" dirty="0">
                <a:effectLst>
                  <a:outerShdw blurRad="38100" dist="38100" dir="2700000" algn="tl">
                    <a:srgbClr val="000000">
                      <a:alpha val="43137"/>
                    </a:srgbClr>
                  </a:outerShdw>
                </a:effectLst>
              </a:rPr>
              <a:t>The Five C’s of culture</a:t>
            </a:r>
            <a:endParaRPr lang="ru-RU"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70991143"/>
      </p:ext>
    </p:extLst>
  </p:cSld>
  <p:clrMapOvr>
    <a:masterClrMapping/>
  </p:clrMapOvr>
  <mc:AlternateContent xmlns:mc="http://schemas.openxmlformats.org/markup-compatibility/2006" xmlns:p14="http://schemas.microsoft.com/office/powerpoint/2010/main">
    <mc:Choice Requires="p14">
      <p:transition spd="slow" p14:dur="2000" advTm="11658"/>
    </mc:Choice>
    <mc:Fallback xmlns="">
      <p:transition spd="slow" advTm="116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2420888"/>
            <a:ext cx="8640959" cy="3489251"/>
          </a:xfrm>
        </p:spPr>
        <p:txBody>
          <a:bodyPr>
            <a:noAutofit/>
          </a:bodyPr>
          <a:lstStyle/>
          <a:p>
            <a:r>
              <a:rPr lang="en-US" sz="1600" dirty="0" smtClean="0"/>
              <a:t>The </a:t>
            </a:r>
            <a:r>
              <a:rPr lang="en-US" sz="1600" dirty="0"/>
              <a:t>Five C’s offers a simple and clear approach to cultivating your own cultural competence and to selecting the information and understanding you need to unlock any business culture in the world. It enables experienced managers to codify and understand their knowledge, and allows managers relatively new to the international scene to make sense of what could otherwise be a confusing array of signals and impressions. </a:t>
            </a:r>
            <a:endParaRPr lang="en-US" sz="1600" dirty="0" smtClean="0"/>
          </a:p>
          <a:p>
            <a:pPr marL="457200" indent="-457200">
              <a:buFont typeface="+mj-lt"/>
              <a:buAutoNum type="arabicPeriod"/>
            </a:pPr>
            <a:r>
              <a:rPr lang="en-US" sz="1600" dirty="0" smtClean="0"/>
              <a:t>• </a:t>
            </a:r>
            <a:r>
              <a:rPr lang="en-US" sz="1600" dirty="0"/>
              <a:t>Cultural </a:t>
            </a:r>
            <a:r>
              <a:rPr lang="en-US" sz="1600" dirty="0" smtClean="0"/>
              <a:t>knowledge.  </a:t>
            </a:r>
            <a:r>
              <a:rPr lang="en-US" sz="1600" dirty="0"/>
              <a:t>What is the basic information you need to understand about another culture in order to show interest in it and familiarity with everyday patterns of life? </a:t>
            </a:r>
            <a:endParaRPr lang="en-US" sz="1600" dirty="0" smtClean="0"/>
          </a:p>
          <a:p>
            <a:pPr marL="457200" indent="-457200">
              <a:buFont typeface="+mj-lt"/>
              <a:buAutoNum type="arabicPeriod"/>
            </a:pPr>
            <a:r>
              <a:rPr lang="en-US" sz="1600" dirty="0" smtClean="0"/>
              <a:t>• </a:t>
            </a:r>
            <a:r>
              <a:rPr lang="en-US" sz="1600" dirty="0"/>
              <a:t>Cultural </a:t>
            </a:r>
            <a:r>
              <a:rPr lang="en-US" sz="1600" dirty="0" smtClean="0"/>
              <a:t>behavior.  </a:t>
            </a:r>
            <a:r>
              <a:rPr lang="en-US" sz="1600" dirty="0"/>
              <a:t>How do you identify the basic profile of a country you are dealing with and compare it to your own? </a:t>
            </a:r>
            <a:endParaRPr lang="en-US" sz="1600" dirty="0" smtClean="0"/>
          </a:p>
          <a:p>
            <a:pPr marL="457200" indent="-457200">
              <a:buFont typeface="+mj-lt"/>
              <a:buAutoNum type="arabicPeriod"/>
            </a:pPr>
            <a:r>
              <a:rPr lang="en-US" sz="1600" dirty="0" smtClean="0"/>
              <a:t>• </a:t>
            </a:r>
            <a:r>
              <a:rPr lang="en-US" sz="1600" dirty="0"/>
              <a:t>Cultural values and </a:t>
            </a:r>
            <a:r>
              <a:rPr lang="en-US" sz="1600" dirty="0" smtClean="0"/>
              <a:t>attitudes. How </a:t>
            </a:r>
            <a:r>
              <a:rPr lang="en-US" sz="1600" dirty="0"/>
              <a:t>do you identify what makes a business community tick, and what turns people off? </a:t>
            </a:r>
            <a:endParaRPr lang="en-US" sz="1600" dirty="0" smtClean="0"/>
          </a:p>
          <a:p>
            <a:pPr marL="457200" indent="-457200">
              <a:buFont typeface="+mj-lt"/>
              <a:buAutoNum type="arabicPeriod"/>
            </a:pPr>
            <a:r>
              <a:rPr lang="en-US" sz="1600" dirty="0" smtClean="0"/>
              <a:t>• </a:t>
            </a:r>
            <a:r>
              <a:rPr lang="en-US" sz="1600" dirty="0"/>
              <a:t>Cultural </a:t>
            </a:r>
            <a:r>
              <a:rPr lang="en-US" sz="1600" dirty="0" smtClean="0"/>
              <a:t>preferences. </a:t>
            </a:r>
            <a:r>
              <a:rPr lang="en-US" sz="1600" dirty="0"/>
              <a:t>How can you verify your own cultural preferences and compare them with those of the communities you deal with? And how can you anticipate or get over the problems you encounter? </a:t>
            </a:r>
            <a:endParaRPr lang="en-US" sz="1600" dirty="0" smtClean="0"/>
          </a:p>
          <a:p>
            <a:pPr marL="457200" indent="-457200">
              <a:buFont typeface="+mj-lt"/>
              <a:buAutoNum type="arabicPeriod"/>
            </a:pPr>
            <a:r>
              <a:rPr lang="en-US" sz="1600" dirty="0" smtClean="0"/>
              <a:t>• </a:t>
            </a:r>
            <a:r>
              <a:rPr lang="en-US" sz="1600" dirty="0"/>
              <a:t>Cultural </a:t>
            </a:r>
            <a:r>
              <a:rPr lang="en-US" sz="1600" dirty="0" smtClean="0"/>
              <a:t>adaptation. </a:t>
            </a:r>
            <a:r>
              <a:rPr lang="en-US" sz="1600" dirty="0"/>
              <a:t>What are the six key areas of cultural difference where communication can break down? How can you adapt, or train others to adapt to you?</a:t>
            </a:r>
            <a:endParaRPr lang="ru-RU" sz="1600" dirty="0"/>
          </a:p>
        </p:txBody>
      </p:sp>
      <p:sp>
        <p:nvSpPr>
          <p:cNvPr id="3" name="Заголовок 2"/>
          <p:cNvSpPr>
            <a:spLocks noGrp="1"/>
          </p:cNvSpPr>
          <p:nvPr>
            <p:ph type="title"/>
          </p:nvPr>
        </p:nvSpPr>
        <p:spPr/>
        <p:txBody>
          <a:bodyPr>
            <a:normAutofit/>
          </a:bodyPr>
          <a:lstStyle/>
          <a:p>
            <a:r>
              <a:rPr lang="en-US" sz="4800" b="1" dirty="0">
                <a:effectLst>
                  <a:outerShdw blurRad="38100" dist="38100" dir="2700000" algn="tl">
                    <a:srgbClr val="000000">
                      <a:alpha val="43137"/>
                    </a:srgbClr>
                  </a:outerShdw>
                </a:effectLst>
              </a:rPr>
              <a:t>The Five C’s of culture</a:t>
            </a:r>
            <a:endParaRPr lang="ru-RU"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35426594"/>
      </p:ext>
    </p:extLst>
  </p:cSld>
  <p:clrMapOvr>
    <a:masterClrMapping/>
  </p:clrMapOvr>
  <mc:AlternateContent xmlns:mc="http://schemas.openxmlformats.org/markup-compatibility/2006" xmlns:p14="http://schemas.microsoft.com/office/powerpoint/2010/main">
    <mc:Choice Requires="p14">
      <p:transition spd="slow" p14:dur="2000" advTm="88254"/>
    </mc:Choice>
    <mc:Fallback xmlns="">
      <p:transition spd="slow" advTm="882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1" dur="500"/>
                                        <p:tgtEl>
                                          <p:spTgt spid="2">
                                            <p:txEl>
                                              <p:pRg st="1" end="1"/>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5" dur="500"/>
                                        <p:tgtEl>
                                          <p:spTgt spid="2">
                                            <p:txEl>
                                              <p:pRg st="2" end="2"/>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9" dur="500"/>
                                        <p:tgtEl>
                                          <p:spTgt spid="2">
                                            <p:txEl>
                                              <p:pRg st="3" end="3"/>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3" dur="500"/>
                                        <p:tgtEl>
                                          <p:spTgt spid="2">
                                            <p:txEl>
                                              <p:pRg st="4" end="4"/>
                                            </p:txEl>
                                          </p:spTgt>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7" dur="500"/>
                                        <p:tgtEl>
                                          <p:spTgt spid="2">
                                            <p:txEl>
                                              <p:pRg st="5" end="5"/>
                                            </p:txEl>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randombar(horizontal)">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1580" y="2636912"/>
            <a:ext cx="7560840" cy="3957627"/>
          </a:xfrm>
        </p:spPr>
      </p:pic>
      <p:sp>
        <p:nvSpPr>
          <p:cNvPr id="4" name="Заголовок 2"/>
          <p:cNvSpPr>
            <a:spLocks noGrp="1"/>
          </p:cNvSpPr>
          <p:nvPr>
            <p:ph type="title"/>
          </p:nvPr>
        </p:nvSpPr>
        <p:spPr/>
        <p:txBody>
          <a:bodyPr/>
          <a:lstStyle/>
          <a:p>
            <a:r>
              <a:rPr lang="en-US" b="1" dirty="0" smtClean="0">
                <a:effectLst>
                  <a:outerShdw blurRad="38100" dist="38100" dir="2700000" algn="tl">
                    <a:srgbClr val="000000">
                      <a:alpha val="43137"/>
                    </a:srgbClr>
                  </a:outerShdw>
                </a:effectLst>
              </a:rPr>
              <a:t>Person’s </a:t>
            </a:r>
            <a:r>
              <a:rPr lang="en-US" b="1" dirty="0">
                <a:effectLst>
                  <a:outerShdw blurRad="38100" dist="38100" dir="2700000" algn="tl">
                    <a:srgbClr val="000000">
                      <a:alpha val="43137"/>
                    </a:srgbClr>
                  </a:outerShdw>
                </a:effectLst>
              </a:rPr>
              <a:t>cultural characteristics</a:t>
            </a:r>
            <a:endParaRPr lang="ru-R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34354019"/>
      </p:ext>
    </p:extLst>
  </p:cSld>
  <p:clrMapOvr>
    <a:masterClrMapping/>
  </p:clrMapOvr>
  <mc:AlternateContent xmlns:mc="http://schemas.openxmlformats.org/markup-compatibility/2006" xmlns:p14="http://schemas.microsoft.com/office/powerpoint/2010/main">
    <mc:Choice Requires="p14">
      <p:transition spd="slow" p14:dur="2000" advTm="2836"/>
    </mc:Choice>
    <mc:Fallback xmlns="">
      <p:transition spd="slow" advTm="28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27585" y="2636912"/>
            <a:ext cx="7452816" cy="3489251"/>
          </a:xfrm>
        </p:spPr>
        <p:txBody>
          <a:bodyPr/>
          <a:lstStyle/>
          <a:p>
            <a:r>
              <a:rPr lang="en-US" dirty="0"/>
              <a:t>National culture </a:t>
            </a:r>
            <a:r>
              <a:rPr lang="en-US" dirty="0" smtClean="0"/>
              <a:t>- National </a:t>
            </a:r>
            <a:r>
              <a:rPr lang="en-US" dirty="0"/>
              <a:t>characteristics </a:t>
            </a:r>
            <a:endParaRPr lang="en-US" dirty="0" smtClean="0"/>
          </a:p>
          <a:p>
            <a:r>
              <a:rPr lang="en-US" dirty="0" smtClean="0"/>
              <a:t>Regional </a:t>
            </a:r>
            <a:r>
              <a:rPr lang="en-US" dirty="0"/>
              <a:t>culture </a:t>
            </a:r>
            <a:r>
              <a:rPr lang="en-US" dirty="0" smtClean="0"/>
              <a:t>- Regional </a:t>
            </a:r>
            <a:r>
              <a:rPr lang="en-US" dirty="0"/>
              <a:t>variations on the national cultural profile </a:t>
            </a:r>
            <a:endParaRPr lang="en-US" dirty="0" smtClean="0"/>
          </a:p>
          <a:p>
            <a:r>
              <a:rPr lang="en-US" dirty="0" smtClean="0"/>
              <a:t>Company </a:t>
            </a:r>
            <a:r>
              <a:rPr lang="en-US" dirty="0"/>
              <a:t>culture </a:t>
            </a:r>
            <a:r>
              <a:rPr lang="en-US" dirty="0" smtClean="0"/>
              <a:t>- Multinational / Local </a:t>
            </a:r>
            <a:r>
              <a:rPr lang="en-US" dirty="0"/>
              <a:t>SME </a:t>
            </a:r>
            <a:r>
              <a:rPr lang="en-US" dirty="0" smtClean="0"/>
              <a:t>/ Family </a:t>
            </a:r>
            <a:r>
              <a:rPr lang="en-US" dirty="0"/>
              <a:t>owned </a:t>
            </a:r>
            <a:endParaRPr lang="en-US" dirty="0" smtClean="0"/>
          </a:p>
          <a:p>
            <a:r>
              <a:rPr lang="en-US" dirty="0" smtClean="0"/>
              <a:t>Individual </a:t>
            </a:r>
            <a:r>
              <a:rPr lang="en-US" dirty="0"/>
              <a:t>culture </a:t>
            </a:r>
            <a:r>
              <a:rPr lang="en-US" dirty="0" smtClean="0"/>
              <a:t>- Ethnic </a:t>
            </a:r>
            <a:r>
              <a:rPr lang="en-US" dirty="0"/>
              <a:t>background </a:t>
            </a:r>
            <a:r>
              <a:rPr lang="en-US" dirty="0" smtClean="0"/>
              <a:t>/ Religion </a:t>
            </a:r>
            <a:r>
              <a:rPr lang="en-US" dirty="0"/>
              <a:t>Generation </a:t>
            </a:r>
            <a:r>
              <a:rPr lang="en-US" dirty="0" smtClean="0"/>
              <a:t>/ Gender</a:t>
            </a:r>
            <a:endParaRPr lang="ru-RU" dirty="0"/>
          </a:p>
        </p:txBody>
      </p:sp>
      <p:sp>
        <p:nvSpPr>
          <p:cNvPr id="3" name="Заголовок 2"/>
          <p:cNvSpPr>
            <a:spLocks noGrp="1"/>
          </p:cNvSpPr>
          <p:nvPr>
            <p:ph type="title"/>
          </p:nvPr>
        </p:nvSpPr>
        <p:spPr/>
        <p:txBody>
          <a:bodyPr/>
          <a:lstStyle/>
          <a:p>
            <a:r>
              <a:rPr lang="en-US" b="1" dirty="0" smtClean="0">
                <a:effectLst>
                  <a:outerShdw blurRad="38100" dist="38100" dir="2700000" algn="tl">
                    <a:srgbClr val="000000">
                      <a:alpha val="43137"/>
                    </a:srgbClr>
                  </a:outerShdw>
                </a:effectLst>
              </a:rPr>
              <a:t>Person’s </a:t>
            </a:r>
            <a:r>
              <a:rPr lang="en-US" b="1" dirty="0">
                <a:effectLst>
                  <a:outerShdw blurRad="38100" dist="38100" dir="2700000" algn="tl">
                    <a:srgbClr val="000000">
                      <a:alpha val="43137"/>
                    </a:srgbClr>
                  </a:outerShdw>
                </a:effectLst>
              </a:rPr>
              <a:t>cultural characteristics</a:t>
            </a:r>
            <a:endParaRPr lang="ru-R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98998624"/>
      </p:ext>
    </p:extLst>
  </p:cSld>
  <p:clrMapOvr>
    <a:masterClrMapping/>
  </p:clrMapOvr>
  <mc:AlternateContent xmlns:mc="http://schemas.openxmlformats.org/markup-compatibility/2006" xmlns:p14="http://schemas.microsoft.com/office/powerpoint/2010/main">
    <mc:Choice Requires="p14">
      <p:transition spd="slow" p14:dur="2000" advTm="20744"/>
    </mc:Choice>
    <mc:Fallback xmlns="">
      <p:transition spd="slow" advTm="207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1" dur="500"/>
                                        <p:tgtEl>
                                          <p:spTgt spid="2">
                                            <p:txEl>
                                              <p:pRg st="1" end="1"/>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5" dur="500"/>
                                        <p:tgtEl>
                                          <p:spTgt spid="2">
                                            <p:txEl>
                                              <p:pRg st="2" end="2"/>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9" dur="500"/>
                                        <p:tgtEl>
                                          <p:spTgt spid="2">
                                            <p:txEl>
                                              <p:pRg st="3" end="3"/>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2708920"/>
            <a:ext cx="8229599" cy="3417243"/>
          </a:xfrm>
        </p:spPr>
        <p:txBody>
          <a:bodyPr>
            <a:normAutofit fontScale="92500" lnSpcReduction="20000"/>
          </a:bodyPr>
          <a:lstStyle/>
          <a:p>
            <a:r>
              <a:rPr lang="en-US" dirty="0" smtClean="0"/>
              <a:t> </a:t>
            </a:r>
            <a:r>
              <a:rPr lang="en-US" dirty="0"/>
              <a:t>In international business, trust assumes enormous importance. </a:t>
            </a:r>
            <a:endParaRPr lang="en-US" dirty="0" smtClean="0"/>
          </a:p>
          <a:p>
            <a:r>
              <a:rPr lang="en-US" dirty="0" smtClean="0"/>
              <a:t>Trust </a:t>
            </a:r>
            <a:r>
              <a:rPr lang="en-US" dirty="0"/>
              <a:t>is established by building rapport and credibility (matching your communication style to theirs). </a:t>
            </a:r>
            <a:endParaRPr lang="en-US" dirty="0" smtClean="0"/>
          </a:p>
          <a:p>
            <a:r>
              <a:rPr lang="en-US" dirty="0" smtClean="0"/>
              <a:t> </a:t>
            </a:r>
            <a:r>
              <a:rPr lang="en-US" dirty="0"/>
              <a:t>To unlock any culture in the world you need to apply the Five C’s: knowledge, behaviour, values and attitudes, an awareness of your cultural preferences and techniques to adapt it. </a:t>
            </a:r>
            <a:endParaRPr lang="en-US" dirty="0" smtClean="0"/>
          </a:p>
          <a:p>
            <a:r>
              <a:rPr lang="en-US" dirty="0" smtClean="0"/>
              <a:t> </a:t>
            </a:r>
            <a:r>
              <a:rPr lang="en-US" dirty="0"/>
              <a:t>Use generalizations about national, regional and company culture as a platform to understand the individuals you deal with. </a:t>
            </a:r>
            <a:endParaRPr lang="en-US" dirty="0" smtClean="0"/>
          </a:p>
          <a:p>
            <a:r>
              <a:rPr lang="en-US" dirty="0" smtClean="0"/>
              <a:t> </a:t>
            </a:r>
            <a:r>
              <a:rPr lang="en-US" dirty="0"/>
              <a:t>Different cultures have different attitudes to issues such as gender, race, religion, sexual orientation, age and disability. You need to establish strategies beforehand to deal with issues.</a:t>
            </a:r>
            <a:endParaRPr lang="ru-RU" dirty="0"/>
          </a:p>
        </p:txBody>
      </p:sp>
      <p:sp>
        <p:nvSpPr>
          <p:cNvPr id="3" name="Заголовок 2"/>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rPr>
              <a:t>HOW TO UNLOCK ANY CULTURE IN THE WORLD</a:t>
            </a:r>
            <a:endParaRPr lang="ru-R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3581281"/>
      </p:ext>
    </p:extLst>
  </p:cSld>
  <p:clrMapOvr>
    <a:masterClrMapping/>
  </p:clrMapOvr>
  <mc:AlternateContent xmlns:mc="http://schemas.openxmlformats.org/markup-compatibility/2006" xmlns:p14="http://schemas.microsoft.com/office/powerpoint/2010/main">
    <mc:Choice Requires="p14">
      <p:transition spd="slow" p14:dur="2000" advTm="50517"/>
    </mc:Choice>
    <mc:Fallback xmlns="">
      <p:transition spd="slow" advTm="505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1" dur="500"/>
                                        <p:tgtEl>
                                          <p:spTgt spid="2">
                                            <p:txEl>
                                              <p:pRg st="0" end="0"/>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5" dur="500"/>
                                        <p:tgtEl>
                                          <p:spTgt spid="2">
                                            <p:txEl>
                                              <p:pRg st="1" end="1"/>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9" dur="500"/>
                                        <p:tgtEl>
                                          <p:spTgt spid="2">
                                            <p:txEl>
                                              <p:pRg st="2" end="2"/>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3" dur="500"/>
                                        <p:tgtEl>
                                          <p:spTgt spid="2">
                                            <p:txEl>
                                              <p:pRg st="3" end="3"/>
                                            </p:txEl>
                                          </p:spTgt>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9" y="2675466"/>
            <a:ext cx="8367504" cy="3849877"/>
          </a:xfrm>
        </p:spPr>
        <p:txBody>
          <a:bodyPr>
            <a:normAutofit fontScale="70000" lnSpcReduction="20000"/>
          </a:bodyPr>
          <a:lstStyle/>
          <a:p>
            <a:pPr algn="just"/>
            <a:r>
              <a:rPr lang="en-US" dirty="0" smtClean="0"/>
              <a:t>In </a:t>
            </a:r>
            <a:r>
              <a:rPr lang="en-US" dirty="0"/>
              <a:t>global business and in global communication an awareness of the other person’s way of doing things is crucial. This is partly because a positive attitude to other cultures promotes harmony and is an enriching experience in itself between, on a narrow business front, embracing uncertainty and on a personal and business front, building good relations. Your tolerance and willingness to embrace ambiguity and flexibility when things are not going obviously to plan is a business critical asset. </a:t>
            </a:r>
            <a:endParaRPr lang="ru-RU" dirty="0" smtClean="0"/>
          </a:p>
          <a:p>
            <a:pPr algn="just"/>
            <a:endParaRPr lang="ru-RU" dirty="0"/>
          </a:p>
          <a:p>
            <a:pPr algn="just"/>
            <a:r>
              <a:rPr lang="en-US" dirty="0"/>
              <a:t>Experts recognize that the incorporation of cultural training into language courses and the training in cultural awareness as part of relocation planning or dealing with overseas JV partners, branches and clients is important. They also see the process of cultural due diligence (studying the business and national/regional culture) of your partner is as important as financial and organizational due diligence (studying the finances and organizational differences). Using cultural, financial and organization due diligence to harmonise potential operational differences that can waste time and money in new projects is increasingly, although still insufficiently, recognized part of any cross-border JV (Joint venture) or M&amp;A (merger and acquisition) agreement.</a:t>
            </a:r>
            <a:endParaRPr lang="ru-RU" dirty="0"/>
          </a:p>
          <a:p>
            <a:endParaRPr lang="ru-RU" dirty="0"/>
          </a:p>
        </p:txBody>
      </p:sp>
      <p:sp>
        <p:nvSpPr>
          <p:cNvPr id="3" name="Заголовок 2"/>
          <p:cNvSpPr>
            <a:spLocks noGrp="1"/>
          </p:cNvSpPr>
          <p:nvPr>
            <p:ph type="title"/>
          </p:nvPr>
        </p:nvSpPr>
        <p:spPr>
          <a:xfrm>
            <a:off x="461433" y="692696"/>
            <a:ext cx="8229600" cy="1252728"/>
          </a:xfrm>
        </p:spPr>
        <p:txBody>
          <a:bodyPr>
            <a:normAutofit fontScale="90000"/>
          </a:bodyPr>
          <a:lstStyle/>
          <a:p>
            <a:r>
              <a:rPr lang="en-US" b="1" dirty="0">
                <a:effectLst>
                  <a:outerShdw blurRad="38100" dist="38100" dir="2700000" algn="tl">
                    <a:srgbClr val="000000">
                      <a:alpha val="43137"/>
                    </a:srgbClr>
                  </a:outerShdw>
                </a:effectLst>
              </a:rPr>
              <a:t>The importance of cultural awareness</a:t>
            </a:r>
            <a:r>
              <a:rPr lang="ru-RU" dirty="0"/>
              <a:t/>
            </a:r>
            <a:br>
              <a:rPr lang="ru-RU" dirty="0"/>
            </a:br>
            <a:endParaRPr lang="ru-RU" dirty="0"/>
          </a:p>
        </p:txBody>
      </p:sp>
    </p:spTree>
    <p:extLst>
      <p:ext uri="{BB962C8B-B14F-4D97-AF65-F5344CB8AC3E}">
        <p14:creationId xmlns:p14="http://schemas.microsoft.com/office/powerpoint/2010/main" val="2762312749"/>
      </p:ext>
    </p:extLst>
  </p:cSld>
  <p:clrMapOvr>
    <a:masterClrMapping/>
  </p:clrMapOvr>
  <mc:AlternateContent xmlns:mc="http://schemas.openxmlformats.org/markup-compatibility/2006" xmlns:p14="http://schemas.microsoft.com/office/powerpoint/2010/main">
    <mc:Choice Requires="p14">
      <p:transition spd="slow" p14:dur="2000" advTm="86847"/>
    </mc:Choice>
    <mc:Fallback xmlns="">
      <p:transition spd="slow" advTm="868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1" dur="500"/>
                                        <p:tgtEl>
                                          <p:spTgt spid="2">
                                            <p:txEl>
                                              <p:pRg st="0" end="0"/>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222</TotalTime>
  <Words>1175</Words>
  <Application>Microsoft Office PowerPoint</Application>
  <PresentationFormat>Экран (4:3)</PresentationFormat>
  <Paragraphs>67</Paragraphs>
  <Slides>19</Slides>
  <Notes>1</Notes>
  <HiddenSlides>0</HiddenSlides>
  <MMClips>1</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Волна</vt:lpstr>
      <vt:lpstr>How to research another community's business culture</vt:lpstr>
      <vt:lpstr>Successful international business</vt:lpstr>
      <vt:lpstr>Successful international business</vt:lpstr>
      <vt:lpstr>The Five C’s of culture</vt:lpstr>
      <vt:lpstr>The Five C’s of culture</vt:lpstr>
      <vt:lpstr>Person’s cultural characteristics</vt:lpstr>
      <vt:lpstr>Person’s cultural characteristics</vt:lpstr>
      <vt:lpstr>HOW TO UNLOCK ANY CULTURE IN THE WORLD</vt:lpstr>
      <vt:lpstr>The importance of cultural awareness </vt:lpstr>
      <vt:lpstr>Enhanced cultural awareness</vt:lpstr>
      <vt:lpstr>INCA project</vt:lpstr>
      <vt:lpstr>INCA project</vt:lpstr>
      <vt:lpstr>The future of English as an international language</vt:lpstr>
      <vt:lpstr>The future of English as an international language</vt:lpstr>
      <vt:lpstr>Q&amp;A</vt:lpstr>
      <vt:lpstr>Q&amp;A</vt:lpstr>
      <vt:lpstr>Q&amp;A</vt:lpstr>
      <vt:lpstr>Q&amp;A</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and best practices of international negotiation</dc:title>
  <dc:creator>Екатерина</dc:creator>
  <cp:lastModifiedBy>Elena</cp:lastModifiedBy>
  <cp:revision>24</cp:revision>
  <dcterms:created xsi:type="dcterms:W3CDTF">2016-09-11T20:45:46Z</dcterms:created>
  <dcterms:modified xsi:type="dcterms:W3CDTF">2019-05-27T18:41:14Z</dcterms:modified>
</cp:coreProperties>
</file>