
<file path=[Content_Types].xml><?xml version="1.0" encoding="utf-8"?>
<Types xmlns="http://schemas.openxmlformats.org/package/2006/content-types">
  <Default Extension="mp3" ContentType="audio/unknown"/>
  <Default Extension="png" ContentType="image/png"/>
  <Default Extension="jpeg" ContentType="image/jpeg"/>
  <Default Extension="m4a" ContentType="audio/unknown"/>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5" r:id="rId3"/>
    <p:sldId id="257" r:id="rId4"/>
    <p:sldId id="266" r:id="rId5"/>
    <p:sldId id="267" r:id="rId6"/>
    <p:sldId id="268" r:id="rId7"/>
    <p:sldId id="269" r:id="rId8"/>
    <p:sldId id="270" r:id="rId9"/>
    <p:sldId id="271" r:id="rId10"/>
    <p:sldId id="258" r:id="rId11"/>
    <p:sldId id="259" r:id="rId12"/>
    <p:sldId id="260" r:id="rId13"/>
    <p:sldId id="261" r:id="rId14"/>
    <p:sldId id="262" r:id="rId15"/>
    <p:sldId id="263" r:id="rId16"/>
    <p:sldId id="264" r:id="rId17"/>
    <p:sldId id="272" r:id="rId18"/>
    <p:sldId id="273" r:id="rId19"/>
    <p:sldId id="274" r:id="rId20"/>
    <p:sldId id="26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129" autoAdjust="0"/>
  </p:normalViewPr>
  <p:slideViewPr>
    <p:cSldViewPr>
      <p:cViewPr>
        <p:scale>
          <a:sx n="76" d="100"/>
          <a:sy n="76" d="100"/>
        </p:scale>
        <p:origin x="-120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27.05.2019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27.05.2019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27.05.2019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27.05.2019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27.05.2019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27.05.2019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27.05.2019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27.05.2019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27.05.2019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27.05.2019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27.05.2019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27.05.2019</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en-US" dirty="0"/>
              <a:t>Principles and best </a:t>
            </a:r>
            <a:r>
              <a:rPr lang="en-US" dirty="0" smtClean="0"/>
              <a:t>practice</a:t>
            </a:r>
            <a:r>
              <a:rPr lang="en-US" dirty="0"/>
              <a:t>s</a:t>
            </a:r>
            <a:r>
              <a:rPr lang="en-US" dirty="0" smtClean="0"/>
              <a:t> </a:t>
            </a:r>
            <a:r>
              <a:rPr lang="en-US" dirty="0"/>
              <a:t>of </a:t>
            </a:r>
            <a:r>
              <a:rPr lang="en-US"/>
              <a:t>international </a:t>
            </a:r>
            <a:r>
              <a:rPr lang="en-US" smtClean="0"/>
              <a:t>negotiations</a:t>
            </a:r>
            <a:endParaRPr lang="ru-RU" dirty="0"/>
          </a:p>
        </p:txBody>
      </p:sp>
      <p:sp>
        <p:nvSpPr>
          <p:cNvPr id="3" name="Подзаголовок 2"/>
          <p:cNvSpPr>
            <a:spLocks noGrp="1"/>
          </p:cNvSpPr>
          <p:nvPr>
            <p:ph type="subTitle" idx="1"/>
          </p:nvPr>
        </p:nvSpPr>
        <p:spPr/>
        <p:txBody>
          <a:bodyPr>
            <a:normAutofit/>
          </a:bodyPr>
          <a:lstStyle/>
          <a:p>
            <a:endParaRPr lang="en-US" dirty="0" smtClean="0"/>
          </a:p>
          <a:p>
            <a:r>
              <a:rPr lang="en-US" dirty="0" smtClean="0"/>
              <a:t>Barry </a:t>
            </a:r>
            <a:r>
              <a:rPr lang="en-US" dirty="0" err="1" smtClean="0"/>
              <a:t>Tomalin</a:t>
            </a:r>
            <a:endParaRPr lang="ru-RU" dirty="0"/>
          </a:p>
        </p:txBody>
      </p:sp>
      <p:pic>
        <p:nvPicPr>
          <p:cNvPr id="7" name="Ne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147722" y="4724401"/>
            <a:ext cx="609600" cy="609600"/>
          </a:xfrm>
          <a:prstGeom prst="rect">
            <a:avLst/>
          </a:prstGeom>
        </p:spPr>
      </p:pic>
    </p:spTree>
    <p:extLst>
      <p:ext uri="{BB962C8B-B14F-4D97-AF65-F5344CB8AC3E}">
        <p14:creationId xmlns:p14="http://schemas.microsoft.com/office/powerpoint/2010/main" val="547395878"/>
      </p:ext>
    </p:extLst>
  </p:cSld>
  <p:clrMapOvr>
    <a:masterClrMapping/>
  </p:clrMapOvr>
  <mc:AlternateContent xmlns:mc="http://schemas.openxmlformats.org/markup-compatibility/2006" xmlns:p14="http://schemas.microsoft.com/office/powerpoint/2010/main">
    <mc:Choice Requires="p14">
      <p:transition spd="slow" p14:dur="2000" advClick="0" advTm="69762"/>
    </mc:Choice>
    <mc:Fallback xmlns="">
      <p:transition spd="slow" advClick="0" advTm="697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7"/>
                </p:tgtEl>
              </p:cMediaNode>
            </p:audio>
          </p:childTnLst>
        </p:cTn>
      </p:par>
    </p:tnLst>
  </p:timing>
  <p:extLst mod="1">
    <p:ext uri="{E180D4A7-C9FB-4DFB-919C-405C955672EB}">
      <p14:showEvtLst xmlns:p14="http://schemas.microsoft.com/office/powerpoint/2010/main">
        <p14:playEvt time="74" objId="7"/>
        <p14:pauseEvt time="26094" objId="7"/>
        <p14:seekEvt time="26094" objId="7" seek="25950"/>
        <p14:resumeEvt time="26294" objId="7"/>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844824"/>
            <a:ext cx="7344816" cy="1569660"/>
          </a:xfrm>
          <a:prstGeom prst="rect">
            <a:avLst/>
          </a:prstGeom>
        </p:spPr>
        <p:txBody>
          <a:bodyPr wrap="square">
            <a:spAutoFit/>
          </a:bodyPr>
          <a:lstStyle/>
          <a:p>
            <a:pPr algn="ctr"/>
            <a:r>
              <a:rPr lang="en-US" sz="3200" dirty="0" smtClean="0"/>
              <a:t>2. </a:t>
            </a:r>
            <a:r>
              <a:rPr lang="en-US" sz="3200" b="1" dirty="0" smtClean="0">
                <a:effectLst>
                  <a:outerShdw blurRad="38100" dist="38100" dir="2700000" algn="tl">
                    <a:srgbClr val="000000">
                      <a:alpha val="43137"/>
                    </a:srgbClr>
                  </a:outerShdw>
                </a:effectLst>
              </a:rPr>
              <a:t>Harvard </a:t>
            </a:r>
            <a:r>
              <a:rPr lang="en-US" sz="3200" b="1" dirty="0">
                <a:effectLst>
                  <a:outerShdw blurRad="38100" dist="38100" dir="2700000" algn="tl">
                    <a:srgbClr val="000000">
                      <a:alpha val="43137"/>
                    </a:srgbClr>
                  </a:outerShdw>
                </a:effectLst>
              </a:rPr>
              <a:t>Negotiation Process (Principled Negotiation) </a:t>
            </a:r>
            <a:r>
              <a:rPr lang="en-US" sz="3200" b="1" dirty="0" smtClean="0">
                <a:effectLst>
                  <a:outerShdw blurRad="38100" dist="38100" dir="2700000" algn="tl">
                    <a:srgbClr val="000000">
                      <a:alpha val="43137"/>
                    </a:srgbClr>
                  </a:outerShdw>
                </a:effectLst>
              </a:rPr>
              <a:t>in </a:t>
            </a:r>
            <a:r>
              <a:rPr lang="en-US" sz="3200" b="1" dirty="0">
                <a:effectLst>
                  <a:outerShdw blurRad="38100" dist="38100" dir="2700000" algn="tl">
                    <a:srgbClr val="000000">
                      <a:alpha val="43137"/>
                    </a:srgbClr>
                  </a:outerShdw>
                </a:effectLst>
              </a:rPr>
              <a:t>international and business </a:t>
            </a:r>
            <a:r>
              <a:rPr lang="en-US" sz="3200" b="1" dirty="0" smtClean="0">
                <a:effectLst>
                  <a:outerShdw blurRad="38100" dist="38100" dir="2700000" algn="tl">
                    <a:srgbClr val="000000">
                      <a:alpha val="43137"/>
                    </a:srgbClr>
                  </a:outerShdw>
                </a:effectLst>
              </a:rPr>
              <a:t>negotiation</a:t>
            </a:r>
            <a:endParaRPr lang="ru-RU" sz="3200" b="1" dirty="0">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2024" y="3717032"/>
            <a:ext cx="3995936" cy="2663957"/>
          </a:xfrm>
          <a:prstGeom prst="rect">
            <a:avLst/>
          </a:prstGeom>
        </p:spPr>
      </p:pic>
    </p:spTree>
    <p:extLst>
      <p:ext uri="{BB962C8B-B14F-4D97-AF65-F5344CB8AC3E}">
        <p14:creationId xmlns:p14="http://schemas.microsoft.com/office/powerpoint/2010/main" val="338361322"/>
      </p:ext>
    </p:extLst>
  </p:cSld>
  <p:clrMapOvr>
    <a:masterClrMapping/>
  </p:clrMapOvr>
  <mc:AlternateContent xmlns:mc="http://schemas.openxmlformats.org/markup-compatibility/2006" xmlns:p14="http://schemas.microsoft.com/office/powerpoint/2010/main">
    <mc:Choice Requires="p14">
      <p:transition spd="slow" p14:dur="2000" advClick="0" advTm="8265"/>
    </mc:Choice>
    <mc:Fallback xmlns="">
      <p:transition spd="slow" advClick="0" advTm="82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132856"/>
            <a:ext cx="8136904" cy="3693319"/>
          </a:xfrm>
          <a:prstGeom prst="rect">
            <a:avLst/>
          </a:prstGeom>
        </p:spPr>
        <p:txBody>
          <a:bodyPr wrap="square">
            <a:spAutoFit/>
          </a:bodyPr>
          <a:lstStyle/>
          <a:p>
            <a:pPr algn="just"/>
            <a:r>
              <a:rPr lang="en-US" dirty="0" smtClean="0"/>
              <a:t>In</a:t>
            </a:r>
            <a:r>
              <a:rPr lang="en-US" dirty="0"/>
              <a:t>  negotiation  theory, the  Best Alternative to </a:t>
            </a:r>
            <a:r>
              <a:rPr lang="en-US" dirty="0" smtClean="0"/>
              <a:t>a</a:t>
            </a:r>
            <a:r>
              <a:rPr lang="ru-RU" dirty="0" smtClean="0"/>
              <a:t> </a:t>
            </a:r>
            <a:r>
              <a:rPr lang="en-US" dirty="0" smtClean="0"/>
              <a:t>Negotiated</a:t>
            </a:r>
            <a:r>
              <a:rPr lang="en-US" dirty="0"/>
              <a:t>  Agreement  </a:t>
            </a:r>
            <a:endParaRPr lang="ru-RU" dirty="0" smtClean="0"/>
          </a:p>
          <a:p>
            <a:pPr algn="just"/>
            <a:r>
              <a:rPr lang="en-US" dirty="0" smtClean="0"/>
              <a:t>or</a:t>
            </a:r>
            <a:r>
              <a:rPr lang="en-US" dirty="0"/>
              <a:t> </a:t>
            </a:r>
            <a:r>
              <a:rPr lang="en-US" b="1" i="1" dirty="0"/>
              <a:t> BATNA </a:t>
            </a:r>
            <a:r>
              <a:rPr lang="en-US" dirty="0"/>
              <a:t> is the course of action that will be taken by a party if the current negotiations fail and an agreement cannot be reached. </a:t>
            </a:r>
            <a:endParaRPr lang="ru-RU" dirty="0" smtClean="0"/>
          </a:p>
          <a:p>
            <a:pPr algn="just"/>
            <a:endParaRPr lang="ru-RU" dirty="0"/>
          </a:p>
          <a:p>
            <a:pPr algn="just"/>
            <a:r>
              <a:rPr lang="en-US" b="1" i="1" dirty="0" smtClean="0"/>
              <a:t>BATNA</a:t>
            </a:r>
            <a:r>
              <a:rPr lang="en-US" dirty="0" smtClean="0"/>
              <a:t> </a:t>
            </a:r>
            <a:r>
              <a:rPr lang="en-US" dirty="0"/>
              <a:t>is the key focus and the driving force behind a successful negotiator. A party should generally not accept a worse resolution than its </a:t>
            </a:r>
            <a:r>
              <a:rPr lang="en-US" b="1" i="1" dirty="0"/>
              <a:t>BATNA</a:t>
            </a:r>
            <a:r>
              <a:rPr lang="en-US" dirty="0"/>
              <a:t>. Care should be taken, however, to ensure that deals are accurately valued, taking into account all considerations, such as relationship value,  time value of money  and the likelihood that the other party will live up to their side of the bargain. </a:t>
            </a:r>
            <a:endParaRPr lang="ru-RU" dirty="0" smtClean="0"/>
          </a:p>
          <a:p>
            <a:pPr algn="just"/>
            <a:endParaRPr lang="ru-RU" dirty="0"/>
          </a:p>
          <a:p>
            <a:pPr algn="just"/>
            <a:r>
              <a:rPr lang="en-US" dirty="0" smtClean="0"/>
              <a:t>These </a:t>
            </a:r>
            <a:r>
              <a:rPr lang="en-US" dirty="0"/>
              <a:t>other considerations are often difficult to value, since they are frequently based on uncertain or qualitative considerations, rather than easily measurable and quantifiable factors.</a:t>
            </a:r>
            <a:endParaRPr lang="ru-RU" dirty="0"/>
          </a:p>
        </p:txBody>
      </p:sp>
    </p:spTree>
    <p:extLst>
      <p:ext uri="{BB962C8B-B14F-4D97-AF65-F5344CB8AC3E}">
        <p14:creationId xmlns:p14="http://schemas.microsoft.com/office/powerpoint/2010/main" val="4286859316"/>
      </p:ext>
    </p:extLst>
  </p:cSld>
  <p:clrMapOvr>
    <a:masterClrMapping/>
  </p:clrMapOvr>
  <mc:AlternateContent xmlns:mc="http://schemas.openxmlformats.org/markup-compatibility/2006" xmlns:p14="http://schemas.microsoft.com/office/powerpoint/2010/main">
    <mc:Choice Requires="p14">
      <p:transition spd="slow" p14:dur="2000" advClick="0" advTm="52787"/>
    </mc:Choice>
    <mc:Fallback xmlns="">
      <p:transition spd="slow" advClick="0" advTm="527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204864"/>
            <a:ext cx="8352928" cy="3970318"/>
          </a:xfrm>
          <a:prstGeom prst="rect">
            <a:avLst/>
          </a:prstGeom>
        </p:spPr>
        <p:txBody>
          <a:bodyPr wrap="square">
            <a:spAutoFit/>
          </a:bodyPr>
          <a:lstStyle/>
          <a:p>
            <a:pPr algn="just"/>
            <a:r>
              <a:rPr lang="en-US" dirty="0"/>
              <a:t>The </a:t>
            </a:r>
            <a:r>
              <a:rPr lang="en-US" b="1" i="1" dirty="0"/>
              <a:t>BATNA</a:t>
            </a:r>
            <a:r>
              <a:rPr lang="en-US" dirty="0"/>
              <a:t> is often seen by negotiators not as a safety net, but rather as a point of leverage in negotiations. Although a negotiator's alternative options should, in theory, be straightforward to evaluate, the effort to understand which alternative represents a party's </a:t>
            </a:r>
            <a:r>
              <a:rPr lang="en-US" b="1" i="1" dirty="0"/>
              <a:t>BATNA</a:t>
            </a:r>
            <a:r>
              <a:rPr lang="en-US" dirty="0"/>
              <a:t> is often not invested. </a:t>
            </a:r>
            <a:endParaRPr lang="ru-RU" dirty="0" smtClean="0"/>
          </a:p>
          <a:p>
            <a:pPr algn="just"/>
            <a:endParaRPr lang="ru-RU" dirty="0"/>
          </a:p>
          <a:p>
            <a:pPr algn="just"/>
            <a:r>
              <a:rPr lang="en-US" dirty="0" smtClean="0"/>
              <a:t>Options </a:t>
            </a:r>
            <a:r>
              <a:rPr lang="en-US" dirty="0"/>
              <a:t>need to be real and actionable to be of value, however without the investment of time, options will frequently be included that fail on one of these criteria. Most managers overestimate their </a:t>
            </a:r>
            <a:r>
              <a:rPr lang="en-US" b="1" i="1" dirty="0"/>
              <a:t>BATNA</a:t>
            </a:r>
            <a:r>
              <a:rPr lang="en-US" dirty="0"/>
              <a:t> whilst simultaneously investing too little time into researching their real options. </a:t>
            </a:r>
            <a:endParaRPr lang="ru-RU" dirty="0" smtClean="0"/>
          </a:p>
          <a:p>
            <a:pPr algn="just"/>
            <a:endParaRPr lang="ru-RU" dirty="0"/>
          </a:p>
          <a:p>
            <a:pPr algn="just"/>
            <a:r>
              <a:rPr lang="en-US" dirty="0" smtClean="0"/>
              <a:t>This </a:t>
            </a:r>
            <a:r>
              <a:rPr lang="en-US" dirty="0"/>
              <a:t>can result in poor or faulty decision making and negotiating outcomes. Negotiators also need to be aware of the other negotiator's </a:t>
            </a:r>
            <a:r>
              <a:rPr lang="en-US" b="1" i="1" dirty="0"/>
              <a:t>BATNA </a:t>
            </a:r>
            <a:r>
              <a:rPr lang="en-US" dirty="0"/>
              <a:t>and to identify how it compares to what they are offering. </a:t>
            </a:r>
            <a:endParaRPr lang="ru-RU" dirty="0"/>
          </a:p>
          <a:p>
            <a:r>
              <a:rPr lang="ru-RU" dirty="0"/>
              <a:t> </a:t>
            </a:r>
          </a:p>
        </p:txBody>
      </p:sp>
    </p:spTree>
    <p:extLst>
      <p:ext uri="{BB962C8B-B14F-4D97-AF65-F5344CB8AC3E}">
        <p14:creationId xmlns:p14="http://schemas.microsoft.com/office/powerpoint/2010/main" val="3674336081"/>
      </p:ext>
    </p:extLst>
  </p:cSld>
  <p:clrMapOvr>
    <a:masterClrMapping/>
  </p:clrMapOvr>
  <mc:AlternateContent xmlns:mc="http://schemas.openxmlformats.org/markup-compatibility/2006" xmlns:p14="http://schemas.microsoft.com/office/powerpoint/2010/main">
    <mc:Choice Requires="p14">
      <p:transition spd="slow" p14:dur="2000" advClick="0" advTm="54113"/>
    </mc:Choice>
    <mc:Fallback xmlns="">
      <p:transition spd="slow" advClick="0" advTm="541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302656"/>
            <a:ext cx="8352928" cy="3693319"/>
          </a:xfrm>
          <a:prstGeom prst="rect">
            <a:avLst/>
          </a:prstGeom>
        </p:spPr>
        <p:txBody>
          <a:bodyPr wrap="square">
            <a:spAutoFit/>
          </a:bodyPr>
          <a:lstStyle/>
          <a:p>
            <a:pPr algn="just"/>
            <a:r>
              <a:rPr lang="en-US" b="1" i="1" dirty="0"/>
              <a:t>BATNA</a:t>
            </a:r>
            <a:r>
              <a:rPr lang="en-US" dirty="0"/>
              <a:t> was developed by negotiation researchers  Roger Fisher  and William </a:t>
            </a:r>
            <a:r>
              <a:rPr lang="en-US" dirty="0" err="1"/>
              <a:t>Ury</a:t>
            </a:r>
            <a:r>
              <a:rPr lang="en-US" dirty="0"/>
              <a:t> of the Harvard Program on Negotiation (PON), in their series of books on  Principled negotiation  that started with  </a:t>
            </a:r>
            <a:r>
              <a:rPr lang="en-US" i="1" dirty="0"/>
              <a:t>Getting to YES</a:t>
            </a:r>
            <a:r>
              <a:rPr lang="en-US" dirty="0"/>
              <a:t>, unwittingly duplicating a  game theory  concept pioneered by Nobel Laureate  John Forbes Nash  decades earlier in his early undergraduate research. Equilibrium theory explains that, if in a group of players, each player has in consideration the other player’s decisions, then no one will benefit from altering their decisions, if the other players haven’t either. </a:t>
            </a:r>
            <a:endParaRPr lang="ru-RU" dirty="0" smtClean="0"/>
          </a:p>
          <a:p>
            <a:pPr algn="just"/>
            <a:endParaRPr lang="ru-RU" dirty="0"/>
          </a:p>
          <a:p>
            <a:pPr algn="just"/>
            <a:r>
              <a:rPr lang="en-US" dirty="0" smtClean="0"/>
              <a:t>For </a:t>
            </a:r>
            <a:r>
              <a:rPr lang="en-US" dirty="0"/>
              <a:t>example, Amy and Phil are in Nash Equilibrium if Amy is making the best decision she can, taking into account Phil's decision, and Phil is making the best decision he can, taking into account Amy's decision. Likewise, a group of players are in Nash Equilibrium if each one is making the best decision that he or she can, taking into account the decisions of the others.</a:t>
            </a:r>
            <a:endParaRPr lang="ru-RU" dirty="0"/>
          </a:p>
        </p:txBody>
      </p:sp>
    </p:spTree>
    <p:extLst>
      <p:ext uri="{BB962C8B-B14F-4D97-AF65-F5344CB8AC3E}">
        <p14:creationId xmlns:p14="http://schemas.microsoft.com/office/powerpoint/2010/main" val="1967327189"/>
      </p:ext>
    </p:extLst>
  </p:cSld>
  <p:clrMapOvr>
    <a:masterClrMapping/>
  </p:clrMapOvr>
  <mc:AlternateContent xmlns:mc="http://schemas.openxmlformats.org/markup-compatibility/2006" xmlns:p14="http://schemas.microsoft.com/office/powerpoint/2010/main">
    <mc:Choice Requires="p14">
      <p:transition spd="slow" p14:dur="2000" advClick="0" advTm="61620"/>
    </mc:Choice>
    <mc:Fallback xmlns="">
      <p:transition spd="slow" advClick="0" advTm="616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484784"/>
            <a:ext cx="4824536" cy="5355312"/>
          </a:xfrm>
          <a:prstGeom prst="rect">
            <a:avLst/>
          </a:prstGeom>
        </p:spPr>
        <p:txBody>
          <a:bodyPr wrap="square">
            <a:spAutoFit/>
          </a:bodyPr>
          <a:lstStyle/>
          <a:p>
            <a:pPr algn="just"/>
            <a:r>
              <a:rPr lang="en-US" dirty="0"/>
              <a:t>A ruthless, aggressive and cold blooded negotiation style is the framework approach most people have when it comes to negotiation, a theoretical example of that is Adversarial Approach Style Negotiation. But in reality, as mentioned by experts and researchers such as Fisher and </a:t>
            </a:r>
            <a:r>
              <a:rPr lang="en-US" dirty="0" err="1"/>
              <a:t>Ury</a:t>
            </a:r>
            <a:r>
              <a:rPr lang="en-US" dirty="0"/>
              <a:t> it doesn’t have to be that way. As the world moves to more sophisticated platforms of communication, negotiation follows the trend and  Problem-Solving Approach  is in a way, the "antidote" of Adversarial Approach Style Negotiation.  </a:t>
            </a:r>
            <a:r>
              <a:rPr lang="en-US" i="1" dirty="0"/>
              <a:t>Getting to YES</a:t>
            </a:r>
            <a:r>
              <a:rPr lang="en-US" dirty="0"/>
              <a:t> suggests an  Interest-Based Model  for the use of Problem-Solving Approach. Interest-Based Model focuses on separating the person (positional) from the problems (resolution)  and then concentrate on the resolution. This lets each party attain its goals in a distributive way.</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8275" y="2132856"/>
            <a:ext cx="3962400" cy="3614928"/>
          </a:xfrm>
          <a:prstGeom prst="rect">
            <a:avLst/>
          </a:prstGeom>
        </p:spPr>
      </p:pic>
    </p:spTree>
    <p:extLst>
      <p:ext uri="{BB962C8B-B14F-4D97-AF65-F5344CB8AC3E}">
        <p14:creationId xmlns:p14="http://schemas.microsoft.com/office/powerpoint/2010/main" val="1928428383"/>
      </p:ext>
    </p:extLst>
  </p:cSld>
  <p:clrMapOvr>
    <a:masterClrMapping/>
  </p:clrMapOvr>
  <mc:AlternateContent xmlns:mc="http://schemas.openxmlformats.org/markup-compatibility/2006" xmlns:p14="http://schemas.microsoft.com/office/powerpoint/2010/main">
    <mc:Choice Requires="p14">
      <p:transition spd="slow" p14:dur="2000" advClick="0" advTm="53857"/>
    </mc:Choice>
    <mc:Fallback xmlns="">
      <p:transition spd="slow" advClick="0" advTm="538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36096" y="1779687"/>
            <a:ext cx="3168352" cy="5078313"/>
          </a:xfrm>
          <a:prstGeom prst="rect">
            <a:avLst/>
          </a:prstGeom>
        </p:spPr>
        <p:txBody>
          <a:bodyPr wrap="square">
            <a:spAutoFit/>
          </a:bodyPr>
          <a:lstStyle/>
          <a:p>
            <a:pPr algn="just"/>
            <a:r>
              <a:rPr lang="en-US" dirty="0"/>
              <a:t>Attractive Alternatives is needed to develop a very strong </a:t>
            </a:r>
            <a:r>
              <a:rPr lang="en-US" b="1" i="1" dirty="0"/>
              <a:t>BATNA</a:t>
            </a:r>
            <a:r>
              <a:rPr lang="en-US" dirty="0"/>
              <a:t>. </a:t>
            </a:r>
            <a:endParaRPr lang="ru-RU" dirty="0" smtClean="0"/>
          </a:p>
          <a:p>
            <a:pPr algn="just"/>
            <a:endParaRPr lang="ru-RU" dirty="0" smtClean="0"/>
          </a:p>
          <a:p>
            <a:pPr algn="just"/>
            <a:r>
              <a:rPr lang="en-US" dirty="0" smtClean="0"/>
              <a:t>In</a:t>
            </a:r>
            <a:r>
              <a:rPr lang="en-US" dirty="0"/>
              <a:t>  </a:t>
            </a:r>
            <a:r>
              <a:rPr lang="en-US" i="1" dirty="0"/>
              <a:t>Getting to YES</a:t>
            </a:r>
            <a:r>
              <a:rPr lang="en-US" dirty="0"/>
              <a:t> , the authors give 3 suggestions of how you can accomplish this:</a:t>
            </a:r>
            <a:br>
              <a:rPr lang="en-US" dirty="0"/>
            </a:br>
            <a:r>
              <a:rPr lang="en-US" dirty="0"/>
              <a:t>* Inventing a list of actions you might take if no agreement is reached</a:t>
            </a:r>
            <a:br>
              <a:rPr lang="en-US" dirty="0"/>
            </a:br>
            <a:r>
              <a:rPr lang="en-US" dirty="0"/>
              <a:t>* Converting some of the more promising ideas and transforming them into tangible and partial alternatives</a:t>
            </a:r>
            <a:br>
              <a:rPr lang="en-US" dirty="0"/>
            </a:br>
            <a:r>
              <a:rPr lang="en-US" dirty="0"/>
              <a:t>* Selecting the alternative that sounds best</a:t>
            </a:r>
            <a:br>
              <a:rPr lang="en-US" dirty="0"/>
            </a:b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564904"/>
            <a:ext cx="4440318" cy="2954045"/>
          </a:xfrm>
          <a:prstGeom prst="rect">
            <a:avLst/>
          </a:prstGeom>
        </p:spPr>
      </p:pic>
    </p:spTree>
    <p:extLst>
      <p:ext uri="{BB962C8B-B14F-4D97-AF65-F5344CB8AC3E}">
        <p14:creationId xmlns:p14="http://schemas.microsoft.com/office/powerpoint/2010/main" val="1718259983"/>
      </p:ext>
    </p:extLst>
  </p:cSld>
  <p:clrMapOvr>
    <a:masterClrMapping/>
  </p:clrMapOvr>
  <mc:AlternateContent xmlns:mc="http://schemas.openxmlformats.org/markup-compatibility/2006" xmlns:p14="http://schemas.microsoft.com/office/powerpoint/2010/main">
    <mc:Choice Requires="p14">
      <p:transition spd="slow" p14:dur="2000" advClick="0" advTm="25521"/>
    </mc:Choice>
    <mc:Fallback xmlns="">
      <p:transition spd="slow" advClick="0" advTm="255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720840"/>
            <a:ext cx="7488832" cy="2862322"/>
          </a:xfrm>
          <a:prstGeom prst="rect">
            <a:avLst/>
          </a:prstGeom>
        </p:spPr>
        <p:txBody>
          <a:bodyPr wrap="square">
            <a:spAutoFit/>
          </a:bodyPr>
          <a:lstStyle/>
          <a:p>
            <a:r>
              <a:rPr lang="en-US" b="1" i="1" dirty="0"/>
              <a:t>BATNA</a:t>
            </a:r>
            <a:r>
              <a:rPr lang="en-US" dirty="0"/>
              <a:t> rules: </a:t>
            </a:r>
            <a:endParaRPr lang="ru-RU" dirty="0" smtClean="0"/>
          </a:p>
          <a:p>
            <a:r>
              <a:rPr lang="ru-RU" dirty="0" smtClean="0"/>
              <a:t>* </a:t>
            </a:r>
            <a:r>
              <a:rPr lang="en-US" dirty="0" smtClean="0"/>
              <a:t>A </a:t>
            </a:r>
            <a:r>
              <a:rPr lang="en-US" b="1" i="1" dirty="0"/>
              <a:t>BATNA</a:t>
            </a:r>
            <a:r>
              <a:rPr lang="en-US" dirty="0"/>
              <a:t> is not disclosed unless it's beneficial.</a:t>
            </a:r>
            <a:br>
              <a:rPr lang="en-US" dirty="0"/>
            </a:br>
            <a:r>
              <a:rPr lang="ru-RU" dirty="0" smtClean="0"/>
              <a:t>* </a:t>
            </a:r>
            <a:r>
              <a:rPr lang="en-US" dirty="0" smtClean="0"/>
              <a:t>In </a:t>
            </a:r>
            <a:r>
              <a:rPr lang="en-US" dirty="0"/>
              <a:t>negotiations involving different cultures, all parties need to account for cultural cognitive behaviors and not allow judgments and biases to affect the negotiation. </a:t>
            </a:r>
            <a:endParaRPr lang="ru-RU" dirty="0" smtClean="0"/>
          </a:p>
          <a:p>
            <a:r>
              <a:rPr lang="ru-RU" dirty="0" smtClean="0"/>
              <a:t>* </a:t>
            </a:r>
            <a:r>
              <a:rPr lang="en-US" dirty="0" smtClean="0"/>
              <a:t>The </a:t>
            </a:r>
            <a:r>
              <a:rPr lang="en-US" dirty="0"/>
              <a:t>individual should be separate from the objective. </a:t>
            </a:r>
            <a:endParaRPr lang="ru-RU" dirty="0" smtClean="0"/>
          </a:p>
          <a:p>
            <a:r>
              <a:rPr lang="ru-RU" dirty="0" smtClean="0"/>
              <a:t>* </a:t>
            </a:r>
            <a:r>
              <a:rPr lang="en-US" dirty="0" smtClean="0"/>
              <a:t>The </a:t>
            </a:r>
            <a:r>
              <a:rPr lang="en-US" dirty="0"/>
              <a:t>purpose here is for negotiation parties to be aware. </a:t>
            </a:r>
            <a:endParaRPr lang="ru-RU" dirty="0" smtClean="0"/>
          </a:p>
          <a:p>
            <a:r>
              <a:rPr lang="ru-RU" dirty="0" smtClean="0"/>
              <a:t>* </a:t>
            </a:r>
            <a:r>
              <a:rPr lang="en-US" dirty="0" smtClean="0"/>
              <a:t>Preparation </a:t>
            </a:r>
            <a:r>
              <a:rPr lang="en-US" dirty="0"/>
              <a:t>at all levels, including prejudice-free thoughts, emotion-free behavior, bias-free behavior are helpful.</a:t>
            </a:r>
            <a:br>
              <a:rPr lang="en-US" dirty="0"/>
            </a:b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1672" y="4209476"/>
            <a:ext cx="3176640" cy="2648524"/>
          </a:xfrm>
          <a:prstGeom prst="rect">
            <a:avLst/>
          </a:prstGeom>
        </p:spPr>
      </p:pic>
    </p:spTree>
    <p:extLst>
      <p:ext uri="{BB962C8B-B14F-4D97-AF65-F5344CB8AC3E}">
        <p14:creationId xmlns:p14="http://schemas.microsoft.com/office/powerpoint/2010/main" val="809039300"/>
      </p:ext>
    </p:extLst>
  </p:cSld>
  <p:clrMapOvr>
    <a:masterClrMapping/>
  </p:clrMapOvr>
  <mc:AlternateContent xmlns:mc="http://schemas.openxmlformats.org/markup-compatibility/2006" xmlns:p14="http://schemas.microsoft.com/office/powerpoint/2010/main">
    <mc:Choice Requires="p14">
      <p:transition spd="slow" p14:dur="2000" advClick="0" advTm="35144"/>
    </mc:Choice>
    <mc:Fallback xmlns="">
      <p:transition spd="slow" advClick="0" advTm="351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14" presetClass="entr" presetSubtype="1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132856"/>
            <a:ext cx="8640960" cy="400110"/>
          </a:xfrm>
          <a:prstGeom prst="rect">
            <a:avLst/>
          </a:prstGeom>
          <a:noFill/>
        </p:spPr>
        <p:txBody>
          <a:bodyPr wrap="square" rtlCol="0">
            <a:spAutoFit/>
          </a:bodyPr>
          <a:lstStyle/>
          <a:p>
            <a:pPr algn="ctr"/>
            <a:r>
              <a:rPr lang="en-US" sz="2000" i="1" dirty="0" smtClean="0">
                <a:effectLst>
                  <a:outerShdw blurRad="38100" dist="38100" dir="2700000" algn="tl">
                    <a:srgbClr val="000000">
                      <a:alpha val="43137"/>
                    </a:srgbClr>
                  </a:outerShdw>
                </a:effectLst>
              </a:rPr>
              <a:t>Why it is important to know the main principles of international negotiation? </a:t>
            </a:r>
            <a:endParaRPr lang="ru-RU" sz="2000" i="1" dirty="0">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6867" y="3429000"/>
            <a:ext cx="4286250" cy="2857500"/>
          </a:xfrm>
          <a:prstGeom prst="rect">
            <a:avLst/>
          </a:prstGeom>
        </p:spPr>
      </p:pic>
      <p:sp>
        <p:nvSpPr>
          <p:cNvPr id="4" name="TextBox 3"/>
          <p:cNvSpPr txBox="1"/>
          <p:nvPr/>
        </p:nvSpPr>
        <p:spPr>
          <a:xfrm>
            <a:off x="5868144" y="404664"/>
            <a:ext cx="1872208" cy="707886"/>
          </a:xfrm>
          <a:prstGeom prst="rect">
            <a:avLst/>
          </a:prstGeom>
          <a:noFill/>
        </p:spPr>
        <p:txBody>
          <a:bodyPr wrap="square" rtlCol="0">
            <a:spAutoFit/>
          </a:bodyPr>
          <a:lstStyle/>
          <a:p>
            <a:pPr algn="ctr"/>
            <a:r>
              <a:rPr lang="en-US" sz="4000" dirty="0" smtClean="0">
                <a:solidFill>
                  <a:schemeClr val="bg1">
                    <a:lumMod val="95000"/>
                  </a:schemeClr>
                </a:solidFill>
                <a:latin typeface="Aharoni" panose="02010803020104030203" pitchFamily="2" charset="-79"/>
                <a:cs typeface="Aharoni" panose="02010803020104030203" pitchFamily="2" charset="-79"/>
              </a:rPr>
              <a:t>Q&amp;A</a:t>
            </a:r>
            <a:endParaRPr lang="ru-RU" sz="4000" dirty="0">
              <a:solidFill>
                <a:schemeClr val="bg1">
                  <a:lumMod val="95000"/>
                </a:schemeClr>
              </a:solidFill>
              <a:cs typeface="Aharoni" panose="02010803020104030203" pitchFamily="2" charset="-79"/>
            </a:endParaRPr>
          </a:p>
        </p:txBody>
      </p:sp>
    </p:spTree>
    <p:extLst>
      <p:ext uri="{BB962C8B-B14F-4D97-AF65-F5344CB8AC3E}">
        <p14:creationId xmlns:p14="http://schemas.microsoft.com/office/powerpoint/2010/main" val="1280067787"/>
      </p:ext>
    </p:extLst>
  </p:cSld>
  <p:clrMapOvr>
    <a:masterClrMapping/>
  </p:clrMapOvr>
  <mc:AlternateContent xmlns:mc="http://schemas.openxmlformats.org/markup-compatibility/2006" xmlns:p14="http://schemas.microsoft.com/office/powerpoint/2010/main">
    <mc:Choice Requires="p14">
      <p:transition spd="slow" p14:dur="2000" advClick="0" advTm="8438"/>
    </mc:Choice>
    <mc:Fallback xmlns="">
      <p:transition spd="slow" advClick="0" advTm="84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after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par>
                                <p:cTn id="7" presetID="14" presetClass="entr" presetSubtype="1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randombar(horizontal)">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3462" y="2276872"/>
            <a:ext cx="8640960" cy="523220"/>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rPr>
              <a:t>What are five </a:t>
            </a:r>
            <a:r>
              <a:rPr lang="en-US" sz="2800" dirty="0">
                <a:effectLst>
                  <a:outerShdw blurRad="38100" dist="38100" dir="2700000" algn="tl">
                    <a:srgbClr val="000000">
                      <a:alpha val="43137"/>
                    </a:srgbClr>
                  </a:outerShdw>
                </a:effectLst>
              </a:rPr>
              <a:t>stages of </a:t>
            </a:r>
            <a:r>
              <a:rPr lang="en-US" sz="2800" dirty="0" smtClean="0">
                <a:effectLst>
                  <a:outerShdw blurRad="38100" dist="38100" dir="2700000" algn="tl">
                    <a:srgbClr val="000000">
                      <a:alpha val="43137"/>
                    </a:srgbClr>
                  </a:outerShdw>
                </a:effectLst>
              </a:rPr>
              <a:t>negotiation? </a:t>
            </a:r>
            <a:endParaRPr lang="ru-RU" sz="2800" dirty="0">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9950" y="3212976"/>
            <a:ext cx="4427984" cy="2768035"/>
          </a:xfrm>
          <a:prstGeom prst="rect">
            <a:avLst/>
          </a:prstGeom>
        </p:spPr>
      </p:pic>
      <p:sp>
        <p:nvSpPr>
          <p:cNvPr id="4" name="TextBox 3"/>
          <p:cNvSpPr txBox="1"/>
          <p:nvPr/>
        </p:nvSpPr>
        <p:spPr>
          <a:xfrm>
            <a:off x="5868144" y="404664"/>
            <a:ext cx="1872208" cy="707886"/>
          </a:xfrm>
          <a:prstGeom prst="rect">
            <a:avLst/>
          </a:prstGeom>
          <a:noFill/>
        </p:spPr>
        <p:txBody>
          <a:bodyPr wrap="square" rtlCol="0">
            <a:spAutoFit/>
          </a:bodyPr>
          <a:lstStyle/>
          <a:p>
            <a:pPr algn="ctr"/>
            <a:r>
              <a:rPr lang="en-US" sz="4000" dirty="0" smtClean="0">
                <a:solidFill>
                  <a:schemeClr val="bg1">
                    <a:lumMod val="95000"/>
                  </a:schemeClr>
                </a:solidFill>
                <a:latin typeface="Aharoni" panose="02010803020104030203" pitchFamily="2" charset="-79"/>
                <a:cs typeface="Aharoni" panose="02010803020104030203" pitchFamily="2" charset="-79"/>
              </a:rPr>
              <a:t>Q&amp;A</a:t>
            </a:r>
            <a:endParaRPr lang="ru-RU" sz="4000" dirty="0">
              <a:solidFill>
                <a:schemeClr val="bg1">
                  <a:lumMod val="95000"/>
                </a:schemeClr>
              </a:solidFill>
              <a:cs typeface="Aharoni" panose="02010803020104030203" pitchFamily="2" charset="-79"/>
            </a:endParaRPr>
          </a:p>
        </p:txBody>
      </p:sp>
    </p:spTree>
    <p:extLst>
      <p:ext uri="{BB962C8B-B14F-4D97-AF65-F5344CB8AC3E}">
        <p14:creationId xmlns:p14="http://schemas.microsoft.com/office/powerpoint/2010/main" val="1159599345"/>
      </p:ext>
    </p:extLst>
  </p:cSld>
  <p:clrMapOvr>
    <a:masterClrMapping/>
  </p:clrMapOvr>
  <mc:AlternateContent xmlns:mc="http://schemas.openxmlformats.org/markup-compatibility/2006" xmlns:p14="http://schemas.microsoft.com/office/powerpoint/2010/main">
    <mc:Choice Requires="p14">
      <p:transition spd="slow" p14:dur="2000" advClick="0" advTm="3514"/>
    </mc:Choice>
    <mc:Fallback xmlns="">
      <p:transition spd="slow" advClick="0" advTm="35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after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par>
                                <p:cTn id="7" presetID="14" presetClass="entr" presetSubtype="1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randombar(horizontal)">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8695" y="2276872"/>
            <a:ext cx="8640960" cy="523220"/>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rPr>
              <a:t>What is </a:t>
            </a:r>
            <a:r>
              <a:rPr lang="en-US" sz="2800" b="1" i="1" dirty="0" smtClean="0"/>
              <a:t>BATNA? </a:t>
            </a:r>
            <a:endParaRPr lang="ru-RU" sz="2800" dirty="0">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7447" y="3212976"/>
            <a:ext cx="4663456" cy="2962321"/>
          </a:xfrm>
          <a:prstGeom prst="rect">
            <a:avLst/>
          </a:prstGeom>
        </p:spPr>
      </p:pic>
      <p:sp>
        <p:nvSpPr>
          <p:cNvPr id="4" name="TextBox 3"/>
          <p:cNvSpPr txBox="1"/>
          <p:nvPr/>
        </p:nvSpPr>
        <p:spPr>
          <a:xfrm>
            <a:off x="5868144" y="404664"/>
            <a:ext cx="1872208" cy="707886"/>
          </a:xfrm>
          <a:prstGeom prst="rect">
            <a:avLst/>
          </a:prstGeom>
          <a:noFill/>
        </p:spPr>
        <p:txBody>
          <a:bodyPr wrap="square" rtlCol="0">
            <a:spAutoFit/>
          </a:bodyPr>
          <a:lstStyle/>
          <a:p>
            <a:pPr algn="ctr"/>
            <a:r>
              <a:rPr lang="en-US" sz="4000" dirty="0" smtClean="0">
                <a:solidFill>
                  <a:schemeClr val="bg1">
                    <a:lumMod val="95000"/>
                  </a:schemeClr>
                </a:solidFill>
                <a:latin typeface="Aharoni" panose="02010803020104030203" pitchFamily="2" charset="-79"/>
                <a:cs typeface="Aharoni" panose="02010803020104030203" pitchFamily="2" charset="-79"/>
              </a:rPr>
              <a:t>Q&amp;A</a:t>
            </a:r>
            <a:endParaRPr lang="ru-RU" sz="4000" dirty="0">
              <a:solidFill>
                <a:schemeClr val="bg1">
                  <a:lumMod val="95000"/>
                </a:schemeClr>
              </a:solidFill>
              <a:cs typeface="Aharoni" panose="02010803020104030203" pitchFamily="2" charset="-79"/>
            </a:endParaRPr>
          </a:p>
        </p:txBody>
      </p:sp>
    </p:spTree>
    <p:extLst>
      <p:ext uri="{BB962C8B-B14F-4D97-AF65-F5344CB8AC3E}">
        <p14:creationId xmlns:p14="http://schemas.microsoft.com/office/powerpoint/2010/main" val="2906738058"/>
      </p:ext>
    </p:extLst>
  </p:cSld>
  <p:clrMapOvr>
    <a:masterClrMapping/>
  </p:clrMapOvr>
  <mc:AlternateContent xmlns:mc="http://schemas.openxmlformats.org/markup-compatibility/2006" xmlns:p14="http://schemas.microsoft.com/office/powerpoint/2010/main">
    <mc:Choice Requires="p14">
      <p:transition spd="slow" p14:dur="2000" advClick="0" advTm="4245"/>
    </mc:Choice>
    <mc:Fallback xmlns="">
      <p:transition spd="slow" advClick="0" advTm="42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after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par>
                                <p:cTn id="7" presetID="14" presetClass="entr" presetSubtype="1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randombar(horizontal)">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en-US" dirty="0"/>
              <a:t>STEP 1 SET THE TASK </a:t>
            </a:r>
            <a:endParaRPr lang="en-US" dirty="0" smtClean="0"/>
          </a:p>
          <a:p>
            <a:r>
              <a:rPr lang="en-US" dirty="0" smtClean="0"/>
              <a:t>STEP </a:t>
            </a:r>
            <a:r>
              <a:rPr lang="en-US" dirty="0"/>
              <a:t>2 THE NEGOTIATION STYLE </a:t>
            </a:r>
            <a:r>
              <a:rPr lang="en-US" dirty="0" smtClean="0"/>
              <a:t>CHART</a:t>
            </a:r>
            <a:endParaRPr lang="en-US" dirty="0"/>
          </a:p>
          <a:p>
            <a:r>
              <a:rPr lang="en-US" dirty="0"/>
              <a:t>STEP 3 </a:t>
            </a:r>
            <a:r>
              <a:rPr lang="en-US" dirty="0" smtClean="0"/>
              <a:t>COMPARE</a:t>
            </a:r>
          </a:p>
          <a:p>
            <a:r>
              <a:rPr lang="en-US" dirty="0"/>
              <a:t>STEP 4 INTRODUCE </a:t>
            </a:r>
            <a:r>
              <a:rPr lang="en-US" dirty="0" smtClean="0"/>
              <a:t>MIRRORING</a:t>
            </a:r>
          </a:p>
          <a:p>
            <a:r>
              <a:rPr lang="en-US" dirty="0"/>
              <a:t>STEP 5  LEARNING </a:t>
            </a:r>
            <a:r>
              <a:rPr lang="en-US" dirty="0" smtClean="0"/>
              <a:t>STYLES</a:t>
            </a:r>
          </a:p>
          <a:p>
            <a:r>
              <a:rPr lang="en-US" dirty="0"/>
              <a:t>STEP 6 </a:t>
            </a:r>
            <a:r>
              <a:rPr lang="en-US" dirty="0" smtClean="0"/>
              <a:t>PRACTISE</a:t>
            </a:r>
            <a:endParaRPr lang="en-US" dirty="0"/>
          </a:p>
          <a:p>
            <a:r>
              <a:rPr lang="en-US" dirty="0"/>
              <a:t>STEP 7 BUSINESS NEGOTIATION</a:t>
            </a:r>
          </a:p>
          <a:p>
            <a:endParaRPr lang="ru-RU" dirty="0"/>
          </a:p>
        </p:txBody>
      </p:sp>
    </p:spTree>
    <p:extLst>
      <p:ext uri="{BB962C8B-B14F-4D97-AF65-F5344CB8AC3E}">
        <p14:creationId xmlns:p14="http://schemas.microsoft.com/office/powerpoint/2010/main" val="3204459675"/>
      </p:ext>
    </p:extLst>
  </p:cSld>
  <p:clrMapOvr>
    <a:masterClrMapping/>
  </p:clrMapOvr>
  <mc:AlternateContent xmlns:mc="http://schemas.openxmlformats.org/markup-compatibility/2006" xmlns:p14="http://schemas.microsoft.com/office/powerpoint/2010/main">
    <mc:Choice Requires="p14">
      <p:transition spd="slow" p14:dur="2000" advClick="0" advTm="115947"/>
    </mc:Choice>
    <mc:Fallback xmlns="">
      <p:transition spd="slow" advClick="0" advTm="115947"/>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1291" y="3356992"/>
            <a:ext cx="7409141" cy="923330"/>
          </a:xfrm>
          <a:prstGeom prst="rect">
            <a:avLst/>
          </a:prstGeom>
          <a:noFill/>
        </p:spPr>
        <p:txBody>
          <a:bodyPr wrap="square" rtlCol="0">
            <a:spAutoFit/>
          </a:bodyPr>
          <a:lstStyle/>
          <a:p>
            <a:r>
              <a:rPr lang="en-US" sz="5400" b="1" dirty="0" smtClean="0">
                <a:effectLst>
                  <a:outerShdw blurRad="38100" dist="38100" dir="2700000" algn="tl">
                    <a:srgbClr val="000000">
                      <a:alpha val="43137"/>
                    </a:srgbClr>
                  </a:outerShdw>
                </a:effectLst>
              </a:rPr>
              <a:t>Thank you for attention!</a:t>
            </a:r>
            <a:endParaRPr lang="ru-RU"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92136815"/>
      </p:ext>
    </p:extLst>
  </p:cSld>
  <p:clrMapOvr>
    <a:masterClrMapping/>
  </p:clrMapOvr>
  <mc:AlternateContent xmlns:mc="http://schemas.openxmlformats.org/markup-compatibility/2006" xmlns:p14="http://schemas.microsoft.com/office/powerpoint/2010/main">
    <mc:Choice Requires="p14">
      <p:transition spd="slow" p14:dur="2000" advClick="0" advTm="41520"/>
    </mc:Choice>
    <mc:Fallback xmlns="">
      <p:transition spd="slow" advClick="0" advTm="4152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611560" y="1988840"/>
            <a:ext cx="8229600" cy="1143000"/>
          </a:xfrm>
        </p:spPr>
        <p:txBody>
          <a:bodyPr>
            <a:normAutofit fontScale="90000"/>
          </a:bodyPr>
          <a:lstStyle/>
          <a:p>
            <a:r>
              <a:rPr lang="en-US" dirty="0" smtClean="0">
                <a:solidFill>
                  <a:schemeClr val="tx1"/>
                </a:solidFill>
              </a:rPr>
              <a:t>1. </a:t>
            </a:r>
            <a:r>
              <a:rPr lang="en-US" sz="4000" b="1" dirty="0" smtClean="0">
                <a:solidFill>
                  <a:schemeClr val="tx1"/>
                </a:solidFill>
                <a:effectLst>
                  <a:outerShdw blurRad="38100" dist="38100" dir="2700000" algn="tl">
                    <a:srgbClr val="000000">
                      <a:alpha val="43137"/>
                    </a:srgbClr>
                  </a:outerShdw>
                </a:effectLst>
              </a:rPr>
              <a:t>Five </a:t>
            </a:r>
            <a:r>
              <a:rPr lang="en-US" sz="4000" b="1" dirty="0">
                <a:solidFill>
                  <a:schemeClr val="tx1"/>
                </a:solidFill>
                <a:effectLst>
                  <a:outerShdw blurRad="38100" dist="38100" dir="2700000" algn="tl">
                    <a:srgbClr val="000000">
                      <a:alpha val="43137"/>
                    </a:srgbClr>
                  </a:outerShdw>
                </a:effectLst>
              </a:rPr>
              <a:t>stages of negotiation and </a:t>
            </a:r>
            <a:r>
              <a:rPr lang="en-US" sz="4000" b="1" dirty="0" smtClean="0">
                <a:solidFill>
                  <a:schemeClr val="tx1"/>
                </a:solidFill>
                <a:effectLst>
                  <a:outerShdw blurRad="38100" dist="38100" dir="2700000" algn="tl">
                    <a:srgbClr val="000000">
                      <a:alpha val="43137"/>
                    </a:srgbClr>
                  </a:outerShdw>
                </a:effectLst>
              </a:rPr>
              <a:t>how they </a:t>
            </a:r>
            <a:r>
              <a:rPr lang="en-US" sz="4000" b="1" dirty="0">
                <a:solidFill>
                  <a:schemeClr val="tx1"/>
                </a:solidFill>
                <a:effectLst>
                  <a:outerShdw blurRad="38100" dist="38100" dir="2700000" algn="tl">
                    <a:srgbClr val="000000">
                      <a:alpha val="43137"/>
                    </a:srgbClr>
                  </a:outerShdw>
                </a:effectLst>
              </a:rPr>
              <a:t>work in cross border </a:t>
            </a:r>
            <a:r>
              <a:rPr lang="en-US" sz="4000" b="1" dirty="0" smtClean="0">
                <a:solidFill>
                  <a:schemeClr val="tx1"/>
                </a:solidFill>
                <a:effectLst>
                  <a:outerShdw blurRad="38100" dist="38100" dir="2700000" algn="tl">
                    <a:srgbClr val="000000">
                      <a:alpha val="43137"/>
                    </a:srgbClr>
                  </a:outerShdw>
                </a:effectLst>
              </a:rPr>
              <a:t>negotiation</a:t>
            </a:r>
            <a:endParaRPr lang="ru-RU" sz="4000" b="1" dirty="0">
              <a:solidFill>
                <a:schemeClr val="tx1"/>
              </a:solidFill>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2448" y="3501008"/>
            <a:ext cx="3787824" cy="2840868"/>
          </a:xfrm>
          <a:prstGeom prst="rect">
            <a:avLst/>
          </a:prstGeom>
        </p:spPr>
      </p:pic>
      <p:pic>
        <p:nvPicPr>
          <p:cNvPr id="4" name="Звук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004292552"/>
      </p:ext>
    </p:extLst>
  </p:cSld>
  <p:clrMapOvr>
    <a:masterClrMapping/>
  </p:clrMapOvr>
  <mc:AlternateContent xmlns:mc="http://schemas.openxmlformats.org/markup-compatibility/2006" xmlns:p14="http://schemas.microsoft.com/office/powerpoint/2010/main">
    <mc:Choice Requires="p14">
      <p:transition spd="slow" p14:dur="2000" advClick="0" advTm="3450"/>
    </mc:Choice>
    <mc:Fallback xmlns="">
      <p:transition spd="slow" advClick="0" advTm="34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2403773"/>
            <a:ext cx="7416824" cy="2862322"/>
          </a:xfrm>
          <a:prstGeom prst="rect">
            <a:avLst/>
          </a:prstGeom>
        </p:spPr>
        <p:txBody>
          <a:bodyPr wrap="square">
            <a:spAutoFit/>
          </a:bodyPr>
          <a:lstStyle/>
          <a:p>
            <a:pPr marL="285750" indent="-285750">
              <a:buFont typeface="Arial" pitchFamily="34" charset="0"/>
              <a:buChar char="•"/>
            </a:pPr>
            <a:r>
              <a:rPr lang="en-US" sz="3600" dirty="0"/>
              <a:t>Preparation and planning</a:t>
            </a:r>
          </a:p>
          <a:p>
            <a:pPr marL="285750" indent="-285750">
              <a:buFont typeface="Arial" pitchFamily="34" charset="0"/>
              <a:buChar char="•"/>
            </a:pPr>
            <a:r>
              <a:rPr lang="en-US" sz="3600" dirty="0"/>
              <a:t>Definition of ground rules</a:t>
            </a:r>
          </a:p>
          <a:p>
            <a:pPr marL="285750" indent="-285750">
              <a:buFont typeface="Arial" pitchFamily="34" charset="0"/>
              <a:buChar char="•"/>
            </a:pPr>
            <a:r>
              <a:rPr lang="en-US" sz="3600" dirty="0"/>
              <a:t>Clarification and justification</a:t>
            </a:r>
          </a:p>
          <a:p>
            <a:pPr marL="285750" indent="-285750">
              <a:buFont typeface="Arial" pitchFamily="34" charset="0"/>
              <a:buChar char="•"/>
            </a:pPr>
            <a:r>
              <a:rPr lang="en-US" sz="3600" dirty="0"/>
              <a:t>Bargaining and problem solving</a:t>
            </a:r>
          </a:p>
          <a:p>
            <a:pPr marL="285750" indent="-285750">
              <a:buFont typeface="Arial" pitchFamily="34" charset="0"/>
              <a:buChar char="•"/>
            </a:pPr>
            <a:r>
              <a:rPr lang="en-US" sz="3600" dirty="0"/>
              <a:t>Closure and implementation</a:t>
            </a:r>
          </a:p>
        </p:txBody>
      </p:sp>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908720"/>
            <a:ext cx="1993404" cy="1495053"/>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5114" y="5085184"/>
            <a:ext cx="1993404" cy="1495053"/>
          </a:xfrm>
          <a:prstGeom prst="rect">
            <a:avLst/>
          </a:prstGeom>
        </p:spPr>
      </p:pic>
      <p:pic>
        <p:nvPicPr>
          <p:cNvPr id="5" name="Звук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600421962"/>
      </p:ext>
    </p:extLst>
  </p:cSld>
  <p:clrMapOvr>
    <a:masterClrMapping/>
  </p:clrMapOvr>
  <mc:AlternateContent xmlns:mc="http://schemas.openxmlformats.org/markup-compatibility/2006" xmlns:p14="http://schemas.microsoft.com/office/powerpoint/2010/main">
    <mc:Choice Requires="p14">
      <p:transition spd="slow" p14:dur="2000" advClick="0" advTm="14632"/>
    </mc:Choice>
    <mc:Fallback xmlns="">
      <p:transition spd="slow" advClick="0" advTm="146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21" presetClass="entr" presetSubtype="1"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par>
                          <p:cTn id="11" fill="hold">
                            <p:stCondLst>
                              <p:cond delay="20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par>
                          <p:cTn id="15" fill="hold">
                            <p:stCondLst>
                              <p:cond delay="2500"/>
                            </p:stCondLst>
                            <p:childTnLst>
                              <p:par>
                                <p:cTn id="16" presetID="14" presetClass="entr" presetSubtype="1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916832"/>
            <a:ext cx="7992888" cy="1661993"/>
          </a:xfrm>
          <a:prstGeom prst="rect">
            <a:avLst/>
          </a:prstGeom>
        </p:spPr>
        <p:txBody>
          <a:bodyPr wrap="square">
            <a:spAutoFit/>
          </a:bodyPr>
          <a:lstStyle/>
          <a:p>
            <a:r>
              <a:rPr lang="en-US" sz="2400" b="1" dirty="0">
                <a:effectLst>
                  <a:outerShdw blurRad="38100" dist="38100" dir="2700000" algn="tl">
                    <a:srgbClr val="000000">
                      <a:alpha val="43137"/>
                    </a:srgbClr>
                  </a:outerShdw>
                </a:effectLst>
              </a:rPr>
              <a:t>Preparation and </a:t>
            </a:r>
            <a:r>
              <a:rPr lang="en-US" sz="2400" b="1" dirty="0" smtClean="0">
                <a:effectLst>
                  <a:outerShdw blurRad="38100" dist="38100" dir="2700000" algn="tl">
                    <a:srgbClr val="000000">
                      <a:alpha val="43137"/>
                    </a:srgbClr>
                  </a:outerShdw>
                </a:effectLst>
              </a:rPr>
              <a:t>Planning</a:t>
            </a:r>
            <a:endParaRPr lang="ru-RU" sz="2400" b="1" dirty="0" smtClean="0">
              <a:effectLst>
                <a:outerShdw blurRad="38100" dist="38100" dir="2700000" algn="tl">
                  <a:srgbClr val="000000">
                    <a:alpha val="43137"/>
                  </a:srgbClr>
                </a:outerShdw>
              </a:effectLst>
            </a:endParaRPr>
          </a:p>
          <a:p>
            <a:endParaRPr lang="en-US" sz="2400" b="1" dirty="0">
              <a:effectLst>
                <a:outerShdw blurRad="38100" dist="38100" dir="2700000" algn="tl">
                  <a:srgbClr val="000000">
                    <a:alpha val="43137"/>
                  </a:srgbClr>
                </a:outerShdw>
              </a:effectLst>
            </a:endParaRPr>
          </a:p>
          <a:p>
            <a:r>
              <a:rPr lang="en-US" dirty="0"/>
              <a:t>Preparation and planning is the first step in the negotiation process. Here, both parties will organize and accumulate the information necessary to have an effective negotiation.</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8689" y="3717032"/>
            <a:ext cx="4702646" cy="2708920"/>
          </a:xfrm>
          <a:prstGeom prst="rect">
            <a:avLst/>
          </a:prstGeom>
        </p:spPr>
      </p:pic>
    </p:spTree>
    <p:extLst>
      <p:ext uri="{BB962C8B-B14F-4D97-AF65-F5344CB8AC3E}">
        <p14:creationId xmlns:p14="http://schemas.microsoft.com/office/powerpoint/2010/main" val="1249264463"/>
      </p:ext>
    </p:extLst>
  </p:cSld>
  <p:clrMapOvr>
    <a:masterClrMapping/>
  </p:clrMapOvr>
  <mc:AlternateContent xmlns:mc="http://schemas.openxmlformats.org/markup-compatibility/2006" xmlns:p14="http://schemas.microsoft.com/office/powerpoint/2010/main">
    <mc:Choice Requires="p14">
      <p:transition spd="slow" p14:dur="2000" advClick="0" advTm="15450"/>
    </mc:Choice>
    <mc:Fallback xmlns="">
      <p:transition spd="slow" advClick="0" advTm="154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132856"/>
            <a:ext cx="8568952" cy="3785652"/>
          </a:xfrm>
          <a:prstGeom prst="rect">
            <a:avLst/>
          </a:prstGeom>
        </p:spPr>
        <p:txBody>
          <a:bodyPr wrap="square">
            <a:spAutoFit/>
          </a:bodyPr>
          <a:lstStyle/>
          <a:p>
            <a:r>
              <a:rPr lang="en-US" sz="2400" b="1" dirty="0">
                <a:effectLst>
                  <a:outerShdw blurRad="38100" dist="38100" dir="2700000" algn="tl">
                    <a:srgbClr val="000000">
                      <a:alpha val="43137"/>
                    </a:srgbClr>
                  </a:outerShdw>
                </a:effectLst>
              </a:rPr>
              <a:t>Definition of Ground </a:t>
            </a:r>
            <a:r>
              <a:rPr lang="en-US" sz="2400" b="1" dirty="0" smtClean="0">
                <a:effectLst>
                  <a:outerShdw blurRad="38100" dist="38100" dir="2700000" algn="tl">
                    <a:srgbClr val="000000">
                      <a:alpha val="43137"/>
                    </a:srgbClr>
                  </a:outerShdw>
                </a:effectLst>
              </a:rPr>
              <a:t>Rules</a:t>
            </a:r>
            <a:endParaRPr lang="ru-RU" sz="2400" b="1" dirty="0" smtClean="0">
              <a:effectLst>
                <a:outerShdw blurRad="38100" dist="38100" dir="2700000" algn="tl">
                  <a:srgbClr val="000000">
                    <a:alpha val="43137"/>
                  </a:srgbClr>
                </a:outerShdw>
              </a:effectLst>
            </a:endParaRPr>
          </a:p>
          <a:p>
            <a:endParaRPr lang="en-US" dirty="0"/>
          </a:p>
          <a:p>
            <a:r>
              <a:rPr lang="en-US" dirty="0"/>
              <a:t>The second step in negotiation is the </a:t>
            </a:r>
            <a:r>
              <a:rPr lang="en-US" b="1" dirty="0"/>
              <a:t>definition of ground rules</a:t>
            </a:r>
            <a:r>
              <a:rPr lang="en-US" dirty="0"/>
              <a:t>. In this step, rules and procedures will be established for the planned negotiation. Consideration will be given to questions, such as</a:t>
            </a:r>
            <a:r>
              <a:rPr lang="en-US" dirty="0" smtClean="0"/>
              <a:t>:</a:t>
            </a:r>
            <a:endParaRPr lang="ru-RU" dirty="0" smtClean="0"/>
          </a:p>
          <a:p>
            <a:endParaRPr lang="en-US" dirty="0"/>
          </a:p>
          <a:p>
            <a:r>
              <a:rPr lang="ru-RU" dirty="0" smtClean="0"/>
              <a:t>- </a:t>
            </a:r>
            <a:r>
              <a:rPr lang="en-US" dirty="0" smtClean="0"/>
              <a:t>Where </a:t>
            </a:r>
            <a:r>
              <a:rPr lang="en-US" dirty="0"/>
              <a:t>will negotiations take place?</a:t>
            </a:r>
          </a:p>
          <a:p>
            <a:r>
              <a:rPr lang="ru-RU" dirty="0" smtClean="0"/>
              <a:t>- </a:t>
            </a:r>
            <a:r>
              <a:rPr lang="en-US" dirty="0" smtClean="0"/>
              <a:t>Will </a:t>
            </a:r>
            <a:r>
              <a:rPr lang="en-US" dirty="0"/>
              <a:t>time constraints exist?</a:t>
            </a:r>
          </a:p>
          <a:p>
            <a:r>
              <a:rPr lang="ru-RU" dirty="0" smtClean="0"/>
              <a:t>- </a:t>
            </a:r>
            <a:r>
              <a:rPr lang="en-US" dirty="0" smtClean="0"/>
              <a:t>Will </a:t>
            </a:r>
            <a:r>
              <a:rPr lang="en-US" dirty="0"/>
              <a:t>there be any issues that are off limits?</a:t>
            </a:r>
          </a:p>
          <a:p>
            <a:r>
              <a:rPr lang="ru-RU" dirty="0" smtClean="0"/>
              <a:t>- </a:t>
            </a:r>
            <a:r>
              <a:rPr lang="en-US" dirty="0" smtClean="0"/>
              <a:t>What </a:t>
            </a:r>
            <a:r>
              <a:rPr lang="en-US" dirty="0"/>
              <a:t>happens if there's not any agreement</a:t>
            </a:r>
            <a:r>
              <a:rPr lang="en-US" dirty="0" smtClean="0"/>
              <a:t>?</a:t>
            </a:r>
            <a:endParaRPr lang="ru-RU" dirty="0" smtClean="0"/>
          </a:p>
          <a:p>
            <a:pPr marL="285750" indent="-285750">
              <a:buFontTx/>
              <a:buChar char="-"/>
            </a:pPr>
            <a:endParaRPr lang="en-US" dirty="0"/>
          </a:p>
          <a:p>
            <a:r>
              <a:rPr lang="en-US" dirty="0"/>
              <a:t>In addition, both parties will try and figure out what price should be the starting point for the negotiation. Also, demands and expectations should be disclosed up front.</a:t>
            </a:r>
          </a:p>
        </p:txBody>
      </p:sp>
    </p:spTree>
    <p:extLst>
      <p:ext uri="{BB962C8B-B14F-4D97-AF65-F5344CB8AC3E}">
        <p14:creationId xmlns:p14="http://schemas.microsoft.com/office/powerpoint/2010/main" val="1141832369"/>
      </p:ext>
    </p:extLst>
  </p:cSld>
  <p:clrMapOvr>
    <a:masterClrMapping/>
  </p:clrMapOvr>
  <mc:AlternateContent xmlns:mc="http://schemas.openxmlformats.org/markup-compatibility/2006" xmlns:p14="http://schemas.microsoft.com/office/powerpoint/2010/main">
    <mc:Choice Requires="p14">
      <p:transition spd="slow" p14:dur="2000" advClick="0" advTm="43040"/>
    </mc:Choice>
    <mc:Fallback xmlns="">
      <p:transition spd="slow" advClick="0" advTm="430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302930"/>
            <a:ext cx="8496944" cy="2677656"/>
          </a:xfrm>
          <a:prstGeom prst="rect">
            <a:avLst/>
          </a:prstGeom>
        </p:spPr>
        <p:txBody>
          <a:bodyPr wrap="square">
            <a:spAutoFit/>
          </a:bodyPr>
          <a:lstStyle/>
          <a:p>
            <a:pPr algn="just"/>
            <a:r>
              <a:rPr lang="en-US" sz="2400" b="1" dirty="0">
                <a:effectLst>
                  <a:outerShdw blurRad="38100" dist="38100" dir="2700000" algn="tl">
                    <a:srgbClr val="000000">
                      <a:alpha val="43137"/>
                    </a:srgbClr>
                  </a:outerShdw>
                </a:effectLst>
              </a:rPr>
              <a:t>Clarification and </a:t>
            </a:r>
            <a:r>
              <a:rPr lang="en-US" sz="2400" b="1" dirty="0" smtClean="0">
                <a:effectLst>
                  <a:outerShdw blurRad="38100" dist="38100" dir="2700000" algn="tl">
                    <a:srgbClr val="000000">
                      <a:alpha val="43137"/>
                    </a:srgbClr>
                  </a:outerShdw>
                </a:effectLst>
              </a:rPr>
              <a:t>Justification</a:t>
            </a:r>
            <a:endParaRPr lang="ru-RU" sz="2400" b="1" dirty="0" smtClean="0">
              <a:effectLst>
                <a:outerShdw blurRad="38100" dist="38100" dir="2700000" algn="tl">
                  <a:srgbClr val="000000">
                    <a:alpha val="43137"/>
                  </a:srgbClr>
                </a:outerShdw>
              </a:effectLst>
            </a:endParaRPr>
          </a:p>
          <a:p>
            <a:pPr algn="just"/>
            <a:endParaRPr lang="en-US" dirty="0"/>
          </a:p>
          <a:p>
            <a:pPr algn="just"/>
            <a:r>
              <a:rPr lang="en-US" dirty="0"/>
              <a:t>When initial positions have been exchanged both the parties will explain amplify, clarify, and justify their original demands. </a:t>
            </a:r>
            <a:endParaRPr lang="ru-RU" dirty="0" smtClean="0"/>
          </a:p>
          <a:p>
            <a:pPr algn="just"/>
            <a:r>
              <a:rPr lang="en-US" dirty="0" smtClean="0"/>
              <a:t>This </a:t>
            </a:r>
            <a:r>
              <a:rPr lang="en-US" dirty="0"/>
              <a:t>need not be confrontational. Rather it is an opportunity for educating and informing each other on the issues why they are important and how each arrived at their initial demands. </a:t>
            </a:r>
            <a:endParaRPr lang="ru-RU" dirty="0" smtClean="0"/>
          </a:p>
          <a:p>
            <a:pPr algn="just"/>
            <a:r>
              <a:rPr lang="en-US" dirty="0" smtClean="0"/>
              <a:t>This </a:t>
            </a:r>
            <a:r>
              <a:rPr lang="en-US" dirty="0"/>
              <a:t>is the point where one party might want to provide the other party with any documentation that helps support its position.</a:t>
            </a:r>
          </a:p>
        </p:txBody>
      </p:sp>
      <p:grpSp>
        <p:nvGrpSpPr>
          <p:cNvPr id="6" name="Группа 5"/>
          <p:cNvGrpSpPr/>
          <p:nvPr/>
        </p:nvGrpSpPr>
        <p:grpSpPr>
          <a:xfrm>
            <a:off x="1717928" y="5004859"/>
            <a:ext cx="5842799" cy="1478663"/>
            <a:chOff x="1717928" y="5004859"/>
            <a:chExt cx="5842799" cy="1478663"/>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8648" y="5013176"/>
              <a:ext cx="1950720" cy="1463040"/>
            </a:xfrm>
            <a:prstGeom prst="rect">
              <a:avLst/>
            </a:prstGeom>
          </p:spPr>
        </p:pic>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7928" y="5020482"/>
              <a:ext cx="1950720" cy="1463040"/>
            </a:xfrm>
            <a:prstGeom prst="rect">
              <a:avLst/>
            </a:prstGeom>
          </p:spPr>
        </p:pic>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0007" y="5004859"/>
              <a:ext cx="1950720" cy="1463040"/>
            </a:xfrm>
            <a:prstGeom prst="rect">
              <a:avLst/>
            </a:prstGeom>
          </p:spPr>
        </p:pic>
      </p:grpSp>
    </p:spTree>
    <p:extLst>
      <p:ext uri="{BB962C8B-B14F-4D97-AF65-F5344CB8AC3E}">
        <p14:creationId xmlns:p14="http://schemas.microsoft.com/office/powerpoint/2010/main" val="3231908817"/>
      </p:ext>
    </p:extLst>
  </p:cSld>
  <p:clrMapOvr>
    <a:masterClrMapping/>
  </p:clrMapOvr>
  <mc:AlternateContent xmlns:mc="http://schemas.openxmlformats.org/markup-compatibility/2006" xmlns:p14="http://schemas.microsoft.com/office/powerpoint/2010/main">
    <mc:Choice Requires="p14">
      <p:transition spd="slow" p14:dur="2000" advClick="0" advTm="33125"/>
    </mc:Choice>
    <mc:Fallback xmlns="">
      <p:transition spd="slow" advClick="0" advTm="331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204864"/>
            <a:ext cx="8280920" cy="1569660"/>
          </a:xfrm>
          <a:prstGeom prst="rect">
            <a:avLst/>
          </a:prstGeom>
        </p:spPr>
        <p:txBody>
          <a:bodyPr wrap="square">
            <a:spAutoFit/>
          </a:bodyPr>
          <a:lstStyle/>
          <a:p>
            <a:r>
              <a:rPr lang="en-US" sz="2400" b="1" dirty="0">
                <a:effectLst>
                  <a:outerShdw blurRad="38100" dist="38100" dir="2700000" algn="tl">
                    <a:srgbClr val="000000">
                      <a:alpha val="43137"/>
                    </a:srgbClr>
                  </a:outerShdw>
                </a:effectLst>
              </a:rPr>
              <a:t>Bargaining and Problem </a:t>
            </a:r>
            <a:r>
              <a:rPr lang="en-US" sz="2400" b="1" dirty="0" smtClean="0">
                <a:effectLst>
                  <a:outerShdw blurRad="38100" dist="38100" dir="2700000" algn="tl">
                    <a:srgbClr val="000000">
                      <a:alpha val="43137"/>
                    </a:srgbClr>
                  </a:outerShdw>
                </a:effectLst>
              </a:rPr>
              <a:t>Solving</a:t>
            </a:r>
            <a:endParaRPr lang="ru-RU" sz="2400" b="1" dirty="0" smtClean="0">
              <a:effectLst>
                <a:outerShdw blurRad="38100" dist="38100" dir="2700000" algn="tl">
                  <a:srgbClr val="000000">
                    <a:alpha val="43137"/>
                  </a:srgbClr>
                </a:outerShdw>
              </a:effectLst>
            </a:endParaRPr>
          </a:p>
          <a:p>
            <a:endParaRPr lang="en-US" dirty="0"/>
          </a:p>
          <a:p>
            <a:r>
              <a:rPr lang="en-US" dirty="0"/>
              <a:t>The essence of the negotiation process is the actual give and take in trying to hash out an agreement. It is here where concessions will undoubtedly need to be made by both parties.</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3774524"/>
            <a:ext cx="5048250" cy="2876550"/>
          </a:xfrm>
          <a:prstGeom prst="rect">
            <a:avLst/>
          </a:prstGeom>
        </p:spPr>
      </p:pic>
    </p:spTree>
    <p:extLst>
      <p:ext uri="{BB962C8B-B14F-4D97-AF65-F5344CB8AC3E}">
        <p14:creationId xmlns:p14="http://schemas.microsoft.com/office/powerpoint/2010/main" val="3262062571"/>
      </p:ext>
    </p:extLst>
  </p:cSld>
  <p:clrMapOvr>
    <a:masterClrMapping/>
  </p:clrMapOvr>
  <mc:AlternateContent xmlns:mc="http://schemas.openxmlformats.org/markup-compatibility/2006" xmlns:p14="http://schemas.microsoft.com/office/powerpoint/2010/main">
    <mc:Choice Requires="p14">
      <p:transition spd="slow" p14:dur="2000" advClick="0" advTm="14791"/>
    </mc:Choice>
    <mc:Fallback xmlns="">
      <p:transition spd="slow" advClick="0" advTm="147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348880"/>
            <a:ext cx="8352928" cy="2954655"/>
          </a:xfrm>
          <a:prstGeom prst="rect">
            <a:avLst/>
          </a:prstGeom>
        </p:spPr>
        <p:txBody>
          <a:bodyPr wrap="square">
            <a:spAutoFit/>
          </a:bodyPr>
          <a:lstStyle/>
          <a:p>
            <a:pPr algn="just"/>
            <a:r>
              <a:rPr lang="en-US" dirty="0"/>
              <a:t> </a:t>
            </a:r>
            <a:r>
              <a:rPr lang="en-US" sz="2400" b="1" dirty="0">
                <a:effectLst>
                  <a:outerShdw blurRad="38100" dist="38100" dir="2700000" algn="tl">
                    <a:srgbClr val="000000">
                      <a:alpha val="43137"/>
                    </a:srgbClr>
                  </a:outerShdw>
                </a:effectLst>
              </a:rPr>
              <a:t>Closure and </a:t>
            </a:r>
            <a:r>
              <a:rPr lang="en-US" sz="2400" b="1" dirty="0" smtClean="0">
                <a:effectLst>
                  <a:outerShdw blurRad="38100" dist="38100" dir="2700000" algn="tl">
                    <a:srgbClr val="000000">
                      <a:alpha val="43137"/>
                    </a:srgbClr>
                  </a:outerShdw>
                </a:effectLst>
              </a:rPr>
              <a:t>Implementation</a:t>
            </a:r>
            <a:endParaRPr lang="ru-RU" sz="2400" b="1" dirty="0" smtClean="0">
              <a:effectLst>
                <a:outerShdw blurRad="38100" dist="38100" dir="2700000" algn="tl">
                  <a:srgbClr val="000000">
                    <a:alpha val="43137"/>
                  </a:srgbClr>
                </a:outerShdw>
              </a:effectLst>
            </a:endParaRPr>
          </a:p>
          <a:p>
            <a:pPr algn="just"/>
            <a:endParaRPr lang="en-US" dirty="0"/>
          </a:p>
          <a:p>
            <a:pPr algn="just"/>
            <a:r>
              <a:rPr lang="en-US" dirty="0"/>
              <a:t>The final step in the negotiation process is formalization the agreement that has been worked out and developing and procedures that are necessary for implementation and monitoring. For major negotiations – this will require hammering out the specifics in a formal contract</a:t>
            </a:r>
            <a:r>
              <a:rPr lang="en-US" dirty="0" smtClean="0"/>
              <a:t>.</a:t>
            </a:r>
            <a:endParaRPr lang="ru-RU" dirty="0" smtClean="0"/>
          </a:p>
          <a:p>
            <a:pPr algn="just"/>
            <a:endParaRPr lang="en-US" dirty="0"/>
          </a:p>
          <a:p>
            <a:pPr algn="just"/>
            <a:r>
              <a:rPr lang="en-US" dirty="0"/>
              <a:t>Negotiation Process has five stages. In all steps of negotiation process the involved parties bargain at a systematic way to decide how to allocate scarce resources and maintain each other’s interest.</a:t>
            </a:r>
          </a:p>
        </p:txBody>
      </p:sp>
    </p:spTree>
    <p:extLst>
      <p:ext uri="{BB962C8B-B14F-4D97-AF65-F5344CB8AC3E}">
        <p14:creationId xmlns:p14="http://schemas.microsoft.com/office/powerpoint/2010/main" val="885325845"/>
      </p:ext>
    </p:extLst>
  </p:cSld>
  <p:clrMapOvr>
    <a:masterClrMapping/>
  </p:clrMapOvr>
  <mc:AlternateContent xmlns:mc="http://schemas.openxmlformats.org/markup-compatibility/2006" xmlns:p14="http://schemas.microsoft.com/office/powerpoint/2010/main">
    <mc:Choice Requires="p14">
      <p:transition spd="slow" p14:dur="2000" advClick="0" advTm="35058"/>
    </mc:Choice>
    <mc:Fallback xmlns="">
      <p:transition spd="slow" advClick="0" advTm="350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2">
                                            <p:txEl>
                                              <p:pRg st="2" end="2"/>
                                            </p:txEl>
                                          </p:spTgt>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23"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24"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141</TotalTime>
  <Words>355</Words>
  <Application>Microsoft Office PowerPoint</Application>
  <PresentationFormat>Экран (4:3)</PresentationFormat>
  <Paragraphs>74</Paragraphs>
  <Slides>20</Slides>
  <Notes>0</Notes>
  <HiddenSlides>0</HiddenSlides>
  <MMClips>3</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Волна</vt:lpstr>
      <vt:lpstr>Principles and best practices of international negotiations</vt:lpstr>
      <vt:lpstr>Презентация PowerPoint</vt:lpstr>
      <vt:lpstr>1. Five stages of negotiation and how they work in cross border negotiation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and best practices of international negotiation</dc:title>
  <dc:creator>Екатерина</dc:creator>
  <cp:lastModifiedBy>Elena</cp:lastModifiedBy>
  <cp:revision>17</cp:revision>
  <dcterms:created xsi:type="dcterms:W3CDTF">2016-09-11T20:45:46Z</dcterms:created>
  <dcterms:modified xsi:type="dcterms:W3CDTF">2019-05-27T18:42:22Z</dcterms:modified>
</cp:coreProperties>
</file>