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27.jpg" ContentType="image/pn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76" r:id="rId3"/>
    <p:sldId id="379" r:id="rId4"/>
    <p:sldId id="380" r:id="rId5"/>
    <p:sldId id="378" r:id="rId6"/>
    <p:sldId id="377" r:id="rId7"/>
    <p:sldId id="359" r:id="rId8"/>
    <p:sldId id="327" r:id="rId9"/>
    <p:sldId id="374" r:id="rId10"/>
    <p:sldId id="409" r:id="rId11"/>
    <p:sldId id="329" r:id="rId12"/>
    <p:sldId id="406" r:id="rId13"/>
    <p:sldId id="332" r:id="rId14"/>
    <p:sldId id="392" r:id="rId15"/>
    <p:sldId id="393" r:id="rId16"/>
    <p:sldId id="394" r:id="rId17"/>
    <p:sldId id="395" r:id="rId18"/>
    <p:sldId id="396" r:id="rId19"/>
    <p:sldId id="397" r:id="rId20"/>
    <p:sldId id="400" r:id="rId21"/>
    <p:sldId id="385" r:id="rId22"/>
    <p:sldId id="403" r:id="rId23"/>
    <p:sldId id="402" r:id="rId24"/>
    <p:sldId id="387" r:id="rId25"/>
    <p:sldId id="401" r:id="rId26"/>
    <p:sldId id="390" r:id="rId27"/>
    <p:sldId id="391" r:id="rId28"/>
    <p:sldId id="408" r:id="rId29"/>
    <p:sldId id="370" r:id="rId30"/>
    <p:sldId id="375" r:id="rId31"/>
    <p:sldId id="399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5504">
          <p15:clr>
            <a:srgbClr val="A4A3A4"/>
          </p15:clr>
        </p15:guide>
        <p15:guide id="4" pos="2880">
          <p15:clr>
            <a:srgbClr val="A4A3A4"/>
          </p15:clr>
        </p15:guide>
        <p15:guide id="5" pos="1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B"/>
    <a:srgbClr val="0D62B2"/>
    <a:srgbClr val="008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45" d="100"/>
          <a:sy n="145" d="100"/>
        </p:scale>
        <p:origin x="624" y="126"/>
      </p:cViewPr>
      <p:guideLst>
        <p:guide orient="horz" pos="413"/>
        <p:guide orient="horz" pos="1620"/>
        <p:guide pos="5504"/>
        <p:guide pos="2880"/>
        <p:guide pos="1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469972432889803E-2"/>
          <c:y val="3.3988790315389303E-2"/>
          <c:w val="0.89823204192199202"/>
          <c:h val="0.54016346912986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Спрос на специалистов 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Директор по персоналу</c:v>
                </c:pt>
                <c:pt idx="1">
                  <c:v>Начальник отдела по работе с персоналом</c:v>
                </c:pt>
                <c:pt idx="2">
                  <c:v>Менеджер по подбору</c:v>
                </c:pt>
                <c:pt idx="3">
                  <c:v>Специалист по кадровому администрированию</c:v>
                </c:pt>
                <c:pt idx="4">
                  <c:v>Специалист по нормированию труда</c:v>
                </c:pt>
                <c:pt idx="5">
                  <c:v>Тренинг-менеджер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8.2000000000000011</c:v>
                </c:pt>
                <c:pt idx="1">
                  <c:v>12.3</c:v>
                </c:pt>
                <c:pt idx="2">
                  <c:v>24.2</c:v>
                </c:pt>
                <c:pt idx="3">
                  <c:v>16.100000000000001</c:v>
                </c:pt>
                <c:pt idx="4">
                  <c:v>7.3</c:v>
                </c:pt>
                <c:pt idx="5">
                  <c:v>18.899999999999999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Предложение специалистов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Директор по персоналу</c:v>
                </c:pt>
                <c:pt idx="1">
                  <c:v>Начальник отдела по работе с персоналом</c:v>
                </c:pt>
                <c:pt idx="2">
                  <c:v>Менеджер по подбору</c:v>
                </c:pt>
                <c:pt idx="3">
                  <c:v>Специалист по кадровому администрированию</c:v>
                </c:pt>
                <c:pt idx="4">
                  <c:v>Специалист по нормированию труда</c:v>
                </c:pt>
                <c:pt idx="5">
                  <c:v>Тренинг-менеджер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9.3000000000000007</c:v>
                </c:pt>
                <c:pt idx="1">
                  <c:v>15</c:v>
                </c:pt>
                <c:pt idx="2">
                  <c:v>27</c:v>
                </c:pt>
                <c:pt idx="3">
                  <c:v>18</c:v>
                </c:pt>
                <c:pt idx="4" formatCode="0.00">
                  <c:v>4.0999999999999996</c:v>
                </c:pt>
                <c:pt idx="5">
                  <c:v>16.100000000000001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5"/>
        <c:overlap val="10"/>
        <c:axId val="262274944"/>
        <c:axId val="262272200"/>
      </c:barChart>
      <c:catAx>
        <c:axId val="26227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b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272200"/>
        <c:crosses val="autoZero"/>
        <c:auto val="1"/>
        <c:lblAlgn val="ctr"/>
        <c:lblOffset val="100"/>
        <c:noMultiLvlLbl val="0"/>
      </c:catAx>
      <c:valAx>
        <c:axId val="26227220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27494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E399D4-2C77-4BAB-BF81-772CFFCF040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57DBD0-EA4F-4633-9644-47C3FBB69915}">
      <dgm:prSet phldrT="[Текст]"/>
      <dgm:spPr/>
      <dgm:t>
        <a:bodyPr/>
        <a:lstStyle/>
        <a:p>
          <a:r>
            <a:rPr lang="ru-RU" dirty="0">
              <a:latin typeface="Trebuchet MS" panose="020B0603020202020204" pitchFamily="34" charset="0"/>
            </a:rPr>
            <a:t>Направление «Экономика»</a:t>
          </a:r>
        </a:p>
      </dgm:t>
    </dgm:pt>
    <dgm:pt modelId="{85006D45-F7A5-4EBE-B872-99FC173DC38D}" type="parTrans" cxnId="{7CA948CA-7789-4CB7-8F42-69DFD19CB0F7}">
      <dgm:prSet/>
      <dgm:spPr/>
      <dgm:t>
        <a:bodyPr/>
        <a:lstStyle/>
        <a:p>
          <a:endParaRPr lang="ru-RU"/>
        </a:p>
      </dgm:t>
    </dgm:pt>
    <dgm:pt modelId="{521379EC-DCED-4441-B2CA-B34BF2E6B361}" type="sibTrans" cxnId="{7CA948CA-7789-4CB7-8F42-69DFD19CB0F7}">
      <dgm:prSet/>
      <dgm:spPr/>
      <dgm:t>
        <a:bodyPr/>
        <a:lstStyle/>
        <a:p>
          <a:endParaRPr lang="ru-RU"/>
        </a:p>
      </dgm:t>
    </dgm:pt>
    <dgm:pt modelId="{CA85BEE4-34E0-41E7-92F4-C7A9B09C6E33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>
              <a:latin typeface="Trebuchet MS" panose="020B0603020202020204" pitchFamily="34" charset="0"/>
            </a:rPr>
            <a:t>Направление «Менеджмент»</a:t>
          </a:r>
        </a:p>
      </dgm:t>
    </dgm:pt>
    <dgm:pt modelId="{EA158292-9930-433F-BF4D-0DCF559D8413}" type="parTrans" cxnId="{EA779FD0-264C-4F37-8E3A-DC2B0C91F507}">
      <dgm:prSet/>
      <dgm:spPr/>
      <dgm:t>
        <a:bodyPr/>
        <a:lstStyle/>
        <a:p>
          <a:endParaRPr lang="ru-RU"/>
        </a:p>
      </dgm:t>
    </dgm:pt>
    <dgm:pt modelId="{0DD5745E-715C-41F7-BF7B-D3688F379F01}" type="sibTrans" cxnId="{EA779FD0-264C-4F37-8E3A-DC2B0C91F507}">
      <dgm:prSet/>
      <dgm:spPr/>
      <dgm:t>
        <a:bodyPr/>
        <a:lstStyle/>
        <a:p>
          <a:endParaRPr lang="ru-RU"/>
        </a:p>
      </dgm:t>
    </dgm:pt>
    <dgm:pt modelId="{A353F646-ACA4-42D1-BE53-F255B58F9313}">
      <dgm:prSet phldrT="[Текст]"/>
      <dgm:spPr/>
      <dgm:t>
        <a:bodyPr/>
        <a:lstStyle/>
        <a:p>
          <a:r>
            <a:rPr lang="ru-RU" dirty="0">
              <a:latin typeface="Trebuchet MS" panose="020B0603020202020204" pitchFamily="34" charset="0"/>
            </a:rPr>
            <a:t>Направление «Финансы и кредит»</a:t>
          </a:r>
        </a:p>
      </dgm:t>
    </dgm:pt>
    <dgm:pt modelId="{B07A72CD-18F8-4B1A-9EF3-18ABA010B896}" type="parTrans" cxnId="{5A9A937E-85FD-4F1D-AFCF-D74067188863}">
      <dgm:prSet/>
      <dgm:spPr/>
      <dgm:t>
        <a:bodyPr/>
        <a:lstStyle/>
        <a:p>
          <a:endParaRPr lang="ru-RU"/>
        </a:p>
      </dgm:t>
    </dgm:pt>
    <dgm:pt modelId="{E6126311-0BD1-497E-8902-B6E5D4EDCE97}" type="sibTrans" cxnId="{5A9A937E-85FD-4F1D-AFCF-D74067188863}">
      <dgm:prSet/>
      <dgm:spPr/>
      <dgm:t>
        <a:bodyPr/>
        <a:lstStyle/>
        <a:p>
          <a:endParaRPr lang="ru-RU"/>
        </a:p>
      </dgm:t>
    </dgm:pt>
    <dgm:pt modelId="{758789F1-B295-442A-A071-6F71C7172ED8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>
              <a:latin typeface="Trebuchet MS" panose="020B0603020202020204" pitchFamily="34" charset="0"/>
            </a:rPr>
            <a:t>Направление «Управление персоналом»</a:t>
          </a:r>
        </a:p>
      </dgm:t>
    </dgm:pt>
    <dgm:pt modelId="{D697CB15-FD30-460C-A486-8B769D84E06B}" type="parTrans" cxnId="{8D2DFF3D-B054-47E0-8ABA-3AE084044BC1}">
      <dgm:prSet/>
      <dgm:spPr/>
      <dgm:t>
        <a:bodyPr/>
        <a:lstStyle/>
        <a:p>
          <a:endParaRPr lang="ru-RU"/>
        </a:p>
      </dgm:t>
    </dgm:pt>
    <dgm:pt modelId="{836830F6-0FD7-4BC3-8167-AA6BF4738F34}" type="sibTrans" cxnId="{8D2DFF3D-B054-47E0-8ABA-3AE084044BC1}">
      <dgm:prSet/>
      <dgm:spPr/>
      <dgm:t>
        <a:bodyPr/>
        <a:lstStyle/>
        <a:p>
          <a:endParaRPr lang="ru-RU"/>
        </a:p>
      </dgm:t>
    </dgm:pt>
    <dgm:pt modelId="{BDED0779-F70F-4E10-B12A-569B388FA0F1}" type="pres">
      <dgm:prSet presAssocID="{13E399D4-2C77-4BAB-BF81-772CFFCF040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46F472-8561-4E83-8588-96291DE21DEE}" type="pres">
      <dgm:prSet presAssocID="{F957DBD0-EA4F-4633-9644-47C3FBB6991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7417E-A197-4E77-BBDA-C62ECE564760}" type="pres">
      <dgm:prSet presAssocID="{521379EC-DCED-4441-B2CA-B34BF2E6B361}" presName="sibTrans" presStyleCnt="0"/>
      <dgm:spPr/>
    </dgm:pt>
    <dgm:pt modelId="{05DCC38C-C709-45FE-A6C1-BA5D711CDAF7}" type="pres">
      <dgm:prSet presAssocID="{CA85BEE4-34E0-41E7-92F4-C7A9B09C6E3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050C7-3D94-4383-91AB-779582426A2E}" type="pres">
      <dgm:prSet presAssocID="{0DD5745E-715C-41F7-BF7B-D3688F379F01}" presName="sibTrans" presStyleCnt="0"/>
      <dgm:spPr/>
    </dgm:pt>
    <dgm:pt modelId="{D4D98A50-E193-494A-8E13-CCF1991E2590}" type="pres">
      <dgm:prSet presAssocID="{A353F646-ACA4-42D1-BE53-F255B58F931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3AB06-940A-43D7-B012-5AA9AC8D721B}" type="pres">
      <dgm:prSet presAssocID="{E6126311-0BD1-497E-8902-B6E5D4EDCE97}" presName="sibTrans" presStyleCnt="0"/>
      <dgm:spPr/>
    </dgm:pt>
    <dgm:pt modelId="{0F36DFD0-89CA-4107-BA0A-F93959AD8C09}" type="pres">
      <dgm:prSet presAssocID="{758789F1-B295-442A-A071-6F71C7172ED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9D4617-3C29-44C3-8D87-AFC40DAE10F1}" type="presOf" srcId="{A353F646-ACA4-42D1-BE53-F255B58F9313}" destId="{D4D98A50-E193-494A-8E13-CCF1991E2590}" srcOrd="0" destOrd="0" presId="urn:microsoft.com/office/officeart/2005/8/layout/default"/>
    <dgm:cxn modelId="{96D8967B-BEA2-44BF-8EF5-4DBD599B7653}" type="presOf" srcId="{CA85BEE4-34E0-41E7-92F4-C7A9B09C6E33}" destId="{05DCC38C-C709-45FE-A6C1-BA5D711CDAF7}" srcOrd="0" destOrd="0" presId="urn:microsoft.com/office/officeart/2005/8/layout/default"/>
    <dgm:cxn modelId="{09391065-CFF6-41F8-8755-8DF168B7983D}" type="presOf" srcId="{F957DBD0-EA4F-4633-9644-47C3FBB69915}" destId="{6146F472-8561-4E83-8588-96291DE21DEE}" srcOrd="0" destOrd="0" presId="urn:microsoft.com/office/officeart/2005/8/layout/default"/>
    <dgm:cxn modelId="{8D2DFF3D-B054-47E0-8ABA-3AE084044BC1}" srcId="{13E399D4-2C77-4BAB-BF81-772CFFCF0401}" destId="{758789F1-B295-442A-A071-6F71C7172ED8}" srcOrd="3" destOrd="0" parTransId="{D697CB15-FD30-460C-A486-8B769D84E06B}" sibTransId="{836830F6-0FD7-4BC3-8167-AA6BF4738F34}"/>
    <dgm:cxn modelId="{EA779FD0-264C-4F37-8E3A-DC2B0C91F507}" srcId="{13E399D4-2C77-4BAB-BF81-772CFFCF0401}" destId="{CA85BEE4-34E0-41E7-92F4-C7A9B09C6E33}" srcOrd="1" destOrd="0" parTransId="{EA158292-9930-433F-BF4D-0DCF559D8413}" sibTransId="{0DD5745E-715C-41F7-BF7B-D3688F379F01}"/>
    <dgm:cxn modelId="{7CA948CA-7789-4CB7-8F42-69DFD19CB0F7}" srcId="{13E399D4-2C77-4BAB-BF81-772CFFCF0401}" destId="{F957DBD0-EA4F-4633-9644-47C3FBB69915}" srcOrd="0" destOrd="0" parTransId="{85006D45-F7A5-4EBE-B872-99FC173DC38D}" sibTransId="{521379EC-DCED-4441-B2CA-B34BF2E6B361}"/>
    <dgm:cxn modelId="{AAC9B499-469C-4852-AF4D-14033BF122C0}" type="presOf" srcId="{758789F1-B295-442A-A071-6F71C7172ED8}" destId="{0F36DFD0-89CA-4107-BA0A-F93959AD8C09}" srcOrd="0" destOrd="0" presId="urn:microsoft.com/office/officeart/2005/8/layout/default"/>
    <dgm:cxn modelId="{5A9A937E-85FD-4F1D-AFCF-D74067188863}" srcId="{13E399D4-2C77-4BAB-BF81-772CFFCF0401}" destId="{A353F646-ACA4-42D1-BE53-F255B58F9313}" srcOrd="2" destOrd="0" parTransId="{B07A72CD-18F8-4B1A-9EF3-18ABA010B896}" sibTransId="{E6126311-0BD1-497E-8902-B6E5D4EDCE97}"/>
    <dgm:cxn modelId="{BACEFE35-4B06-4E65-8175-9A7D8DDDC779}" type="presOf" srcId="{13E399D4-2C77-4BAB-BF81-772CFFCF0401}" destId="{BDED0779-F70F-4E10-B12A-569B388FA0F1}" srcOrd="0" destOrd="0" presId="urn:microsoft.com/office/officeart/2005/8/layout/default"/>
    <dgm:cxn modelId="{14F10336-1706-486A-BD24-EB5AF2E558DB}" type="presParOf" srcId="{BDED0779-F70F-4E10-B12A-569B388FA0F1}" destId="{6146F472-8561-4E83-8588-96291DE21DEE}" srcOrd="0" destOrd="0" presId="urn:microsoft.com/office/officeart/2005/8/layout/default"/>
    <dgm:cxn modelId="{7EE912B9-3684-4BB6-AA97-DB45DB55017E}" type="presParOf" srcId="{BDED0779-F70F-4E10-B12A-569B388FA0F1}" destId="{C587417E-A197-4E77-BBDA-C62ECE564760}" srcOrd="1" destOrd="0" presId="urn:microsoft.com/office/officeart/2005/8/layout/default"/>
    <dgm:cxn modelId="{6FBB8C40-460F-49A7-9943-46CEFD87E629}" type="presParOf" srcId="{BDED0779-F70F-4E10-B12A-569B388FA0F1}" destId="{05DCC38C-C709-45FE-A6C1-BA5D711CDAF7}" srcOrd="2" destOrd="0" presId="urn:microsoft.com/office/officeart/2005/8/layout/default"/>
    <dgm:cxn modelId="{941F1D49-96CF-45DE-9341-7739B804B535}" type="presParOf" srcId="{BDED0779-F70F-4E10-B12A-569B388FA0F1}" destId="{62E050C7-3D94-4383-91AB-779582426A2E}" srcOrd="3" destOrd="0" presId="urn:microsoft.com/office/officeart/2005/8/layout/default"/>
    <dgm:cxn modelId="{B5ABCF5B-B735-4A69-A2FB-CFC1B708A718}" type="presParOf" srcId="{BDED0779-F70F-4E10-B12A-569B388FA0F1}" destId="{D4D98A50-E193-494A-8E13-CCF1991E2590}" srcOrd="4" destOrd="0" presId="urn:microsoft.com/office/officeart/2005/8/layout/default"/>
    <dgm:cxn modelId="{9E0ECDA8-F96D-4907-ACB0-9F36069B0206}" type="presParOf" srcId="{BDED0779-F70F-4E10-B12A-569B388FA0F1}" destId="{A1B3AB06-940A-43D7-B012-5AA9AC8D721B}" srcOrd="5" destOrd="0" presId="urn:microsoft.com/office/officeart/2005/8/layout/default"/>
    <dgm:cxn modelId="{D7668723-C894-4DF2-A757-59990CCA40F6}" type="presParOf" srcId="{BDED0779-F70F-4E10-B12A-569B388FA0F1}" destId="{0F36DFD0-89CA-4107-BA0A-F93959AD8C0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6F472-8561-4E83-8588-96291DE21DEE}">
      <dsp:nvSpPr>
        <dsp:cNvPr id="0" name=""/>
        <dsp:cNvSpPr/>
      </dsp:nvSpPr>
      <dsp:spPr>
        <a:xfrm>
          <a:off x="185142" y="231"/>
          <a:ext cx="2726531" cy="1635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Trebuchet MS" panose="020B0603020202020204" pitchFamily="34" charset="0"/>
            </a:rPr>
            <a:t>Направление «Экономика»</a:t>
          </a:r>
        </a:p>
      </dsp:txBody>
      <dsp:txXfrm>
        <a:off x="185142" y="231"/>
        <a:ext cx="2726531" cy="1635918"/>
      </dsp:txXfrm>
    </dsp:sp>
    <dsp:sp modelId="{05DCC38C-C709-45FE-A6C1-BA5D711CDAF7}">
      <dsp:nvSpPr>
        <dsp:cNvPr id="0" name=""/>
        <dsp:cNvSpPr/>
      </dsp:nvSpPr>
      <dsp:spPr>
        <a:xfrm>
          <a:off x="3184326" y="231"/>
          <a:ext cx="2726531" cy="1635918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Trebuchet MS" panose="020B0603020202020204" pitchFamily="34" charset="0"/>
            </a:rPr>
            <a:t>Направление «Менеджмент»</a:t>
          </a:r>
        </a:p>
      </dsp:txBody>
      <dsp:txXfrm>
        <a:off x="3184326" y="231"/>
        <a:ext cx="2726531" cy="1635918"/>
      </dsp:txXfrm>
    </dsp:sp>
    <dsp:sp modelId="{D4D98A50-E193-494A-8E13-CCF1991E2590}">
      <dsp:nvSpPr>
        <dsp:cNvPr id="0" name=""/>
        <dsp:cNvSpPr/>
      </dsp:nvSpPr>
      <dsp:spPr>
        <a:xfrm>
          <a:off x="185142" y="1908803"/>
          <a:ext cx="2726531" cy="1635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Trebuchet MS" panose="020B0603020202020204" pitchFamily="34" charset="0"/>
            </a:rPr>
            <a:t>Направление «Финансы и кредит»</a:t>
          </a:r>
        </a:p>
      </dsp:txBody>
      <dsp:txXfrm>
        <a:off x="185142" y="1908803"/>
        <a:ext cx="2726531" cy="1635918"/>
      </dsp:txXfrm>
    </dsp:sp>
    <dsp:sp modelId="{0F36DFD0-89CA-4107-BA0A-F93959AD8C09}">
      <dsp:nvSpPr>
        <dsp:cNvPr id="0" name=""/>
        <dsp:cNvSpPr/>
      </dsp:nvSpPr>
      <dsp:spPr>
        <a:xfrm>
          <a:off x="3184326" y="1908803"/>
          <a:ext cx="2726531" cy="1635918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Trebuchet MS" panose="020B0603020202020204" pitchFamily="34" charset="0"/>
            </a:rPr>
            <a:t>Направление «Управление персоналом»</a:t>
          </a:r>
        </a:p>
      </dsp:txBody>
      <dsp:txXfrm>
        <a:off x="3184326" y="1908803"/>
        <a:ext cx="2726531" cy="1635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DEEC-DE7E-CD44-AF7C-218B86874FF2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B765-8FD2-684F-9F48-543BB2C4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89BAF-6959-3046-B943-FEE51985CEF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760D-F85B-C647-ABC5-35EE68EC7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78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05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05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19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91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42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20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7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9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49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80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91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71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5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16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21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5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9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03610"/>
            <a:ext cx="82296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A21A0-FB02-4704-9AE9-5CFF61E25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10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30.jpg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hyperlink" Target="http://www.econ-rudn.ru/" TargetMode="External"/><Relationship Id="rId4" Type="http://schemas.openxmlformats.org/officeDocument/2006/relationships/hyperlink" Target="mailto:econ_decanat@rudn.universit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1"/>
          <a:stretch/>
        </p:blipFill>
        <p:spPr>
          <a:xfrm>
            <a:off x="-23547" y="0"/>
            <a:ext cx="9167548" cy="5221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-11774" y="1034499"/>
            <a:ext cx="9167545" cy="41090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83077" y="3542197"/>
            <a:ext cx="8575780" cy="155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pc="300" dirty="0">
                <a:solidFill>
                  <a:srgbClr val="002060"/>
                </a:solidFill>
                <a:latin typeface="Trebuchet MS"/>
                <a:cs typeface="Trebuchet MS"/>
              </a:rPr>
              <a:t>МАГИСТЕРСКИЕ ПРОГРАММЫ:</a:t>
            </a:r>
          </a:p>
          <a:p>
            <a:pPr marL="457200" indent="-457200">
              <a:buAutoNum type="arabicPeriod"/>
            </a:pPr>
            <a:r>
              <a:rPr lang="ru-RU" sz="2400" b="1" spc="300" dirty="0">
                <a:solidFill>
                  <a:srgbClr val="002060"/>
                </a:solidFill>
                <a:latin typeface="Trebuchet MS"/>
                <a:cs typeface="Trebuchet MS"/>
              </a:rPr>
              <a:t>«Международный менеджмент»</a:t>
            </a:r>
          </a:p>
          <a:p>
            <a:pPr marL="457200" indent="-457200">
              <a:buAutoNum type="arabicPeriod"/>
            </a:pPr>
            <a:r>
              <a:rPr lang="ru-RU" sz="2400" b="1" spc="300" dirty="0">
                <a:solidFill>
                  <a:srgbClr val="002060"/>
                </a:solidFill>
                <a:latin typeface="Trebuchet MS"/>
                <a:cs typeface="Trebuchet MS"/>
              </a:rPr>
              <a:t>«Управление персоналом в кросс-культурной среде"</a:t>
            </a:r>
            <a:endParaRPr lang="en-US" sz="2400" b="1" spc="3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5" y="2992999"/>
            <a:ext cx="3106523" cy="56694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7461CE4-784D-4E7A-AC62-70FDEE45738B}"/>
              </a:ext>
            </a:extLst>
          </p:cNvPr>
          <p:cNvSpPr/>
          <p:nvPr/>
        </p:nvSpPr>
        <p:spPr>
          <a:xfrm>
            <a:off x="830924" y="1642017"/>
            <a:ext cx="7939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300" dirty="0">
                <a:solidFill>
                  <a:srgbClr val="002060"/>
                </a:solidFill>
                <a:latin typeface="Trebuchet MS"/>
                <a:cs typeface="Trebuchet MS"/>
              </a:rPr>
              <a:t>ЭКОНОМИЧЕСКИЙ ФАКУЛЬТЕТ</a:t>
            </a:r>
            <a:endParaRPr lang="en-US" sz="3600" b="1" spc="3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4870" y="348729"/>
            <a:ext cx="5255212" cy="552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Сроки приёма документов</a:t>
            </a:r>
            <a:endParaRPr lang="ru-RU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10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600" y="1231153"/>
            <a:ext cx="8827247" cy="344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cap="all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Начало</a:t>
            </a:r>
            <a:r>
              <a:rPr lang="ru-RU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приёма документов - </a:t>
            </a:r>
            <a:r>
              <a:rPr lang="ru-RU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19.06.2020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cap="all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</a:t>
            </a:r>
            <a:r>
              <a:rPr lang="ru-RU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приёма документов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125" algn="l"/>
              </a:tabLst>
            </a:pPr>
            <a:r>
              <a:rPr lang="ru-RU" sz="1400" b="1" u="sng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июля 2020 г.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4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лиц, поступающих на места, финансируемые из средств федерального бюджета, по очной форме обучения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125" algn="l"/>
              </a:tabLst>
            </a:pPr>
            <a:r>
              <a:rPr lang="ru-RU" sz="1400" b="1" u="sng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августа 2020 г.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лиц, поступающих на места с оплатой стоимости обучения по очной форме обучения.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ru-RU" sz="1400" b="1" dirty="0" smtClean="0">
              <a:solidFill>
                <a:srgbClr val="2E75B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Зачисление 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магистратуру осуществляется по результатам междисциплинарного экзамена.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для поступающих на контрактную форму обучения – 30 баллов.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ru-RU" sz="1400" b="1" dirty="0" smtClean="0">
              <a:solidFill>
                <a:srgbClr val="2E75B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вступительных испытаний на сайте РУДН</a:t>
            </a:r>
            <a:r>
              <a:rPr lang="ru-RU" sz="14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400" dirty="0" smtClean="0">
              <a:solidFill>
                <a:srgbClr val="2E75B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lv-LV" u="sng" dirty="0" smtClean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lv-LV" u="sng" dirty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://admission.rudn.ru/MagExamsProg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365158" y="1418502"/>
            <a:ext cx="8388225" cy="2913801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Вступительный </a:t>
            </a:r>
            <a:r>
              <a:rPr lang="ru-RU" dirty="0">
                <a:solidFill>
                  <a:srgbClr val="002060"/>
                </a:solidFill>
                <a:latin typeface="Trebuchet MS" panose="020B0603020202020204" pitchFamily="34" charset="0"/>
              </a:rPr>
              <a:t>междисциплинарный </a:t>
            </a:r>
            <a:r>
              <a:rPr lang="ru-RU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экзамен: </a:t>
            </a:r>
            <a:r>
              <a:rPr lang="ru-RU" dirty="0">
                <a:solidFill>
                  <a:srgbClr val="002060"/>
                </a:solidFill>
                <a:latin typeface="Trebuchet MS" panose="020B0603020202020204" pitchFamily="34" charset="0"/>
              </a:rPr>
              <a:t>– </a:t>
            </a:r>
            <a:r>
              <a:rPr lang="ru-RU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с 2</a:t>
            </a:r>
            <a:r>
              <a:rPr lang="en-US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1</a:t>
            </a:r>
            <a:r>
              <a:rPr lang="ru-RU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-26 </a:t>
            </a:r>
            <a:r>
              <a:rPr lang="ru-RU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июля на бюджетные места;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  - с 23 июля по 28 августа </a:t>
            </a:r>
            <a:r>
              <a:rPr lang="ru-RU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2020 </a:t>
            </a:r>
            <a:r>
              <a:rPr lang="ru-RU" sz="24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г. на места с оплатой стоимости обучения</a:t>
            </a:r>
            <a:endParaRPr lang="ru-RU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rebuchet MS" panose="020B0603020202020204" pitchFamily="34" charset="0"/>
              </a:rPr>
              <a:t>Количество бюджетных мест:</a:t>
            </a:r>
          </a:p>
          <a:p>
            <a:pPr marL="355600" indent="0">
              <a:buNone/>
            </a:pPr>
            <a:r>
              <a:rPr lang="ru-RU" dirty="0">
                <a:solidFill>
                  <a:srgbClr val="002060"/>
                </a:solidFill>
                <a:latin typeface="Trebuchet MS" panose="020B0603020202020204" pitchFamily="34" charset="0"/>
              </a:rPr>
              <a:t>направление «Экономика» – 7</a:t>
            </a:r>
          </a:p>
          <a:p>
            <a:pPr marL="355600" indent="0">
              <a:buNone/>
            </a:pPr>
            <a:r>
              <a:rPr lang="ru-RU" dirty="0">
                <a:solidFill>
                  <a:srgbClr val="002060"/>
                </a:solidFill>
                <a:latin typeface="Trebuchet MS" panose="020B0603020202020204" pitchFamily="34" charset="0"/>
              </a:rPr>
              <a:t>Направление «Менеджмент» –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11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83585" y="254290"/>
            <a:ext cx="6238473" cy="1041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D62B2"/>
                </a:solidFill>
                <a:latin typeface="Trebuchet MS"/>
                <a:cs typeface="Trebuchet MS"/>
              </a:rPr>
              <a:t>Поступление в магистратуру</a:t>
            </a:r>
            <a:endParaRPr lang="en-US" sz="40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365158" y="1418502"/>
            <a:ext cx="8388225" cy="2913801"/>
          </a:xfrm>
        </p:spPr>
        <p:txBody>
          <a:bodyPr>
            <a:noAutofit/>
          </a:bodyPr>
          <a:lstStyle/>
          <a:p>
            <a:pPr lvl="0"/>
            <a:r>
              <a:rPr lang="ru-RU" sz="2000" dirty="0">
                <a:solidFill>
                  <a:srgbClr val="005A9B"/>
                </a:solidFill>
                <a:latin typeface="Trebuchet MS"/>
                <a:cs typeface="Trebuchet MS"/>
              </a:rPr>
              <a:t>Документ(ы), удостоверяющий личность, гражданство;</a:t>
            </a:r>
          </a:p>
          <a:p>
            <a:pPr lvl="0"/>
            <a:r>
              <a:rPr lang="ru-RU" sz="2000" dirty="0">
                <a:solidFill>
                  <a:srgbClr val="005A9B"/>
                </a:solidFill>
                <a:latin typeface="Trebuchet MS"/>
                <a:cs typeface="Trebuchet MS"/>
              </a:rPr>
              <a:t>Документ, установленного образца о высшем образовании </a:t>
            </a:r>
            <a:r>
              <a:rPr lang="ru-RU" sz="2000" dirty="0" smtClean="0">
                <a:solidFill>
                  <a:srgbClr val="005A9B"/>
                </a:solidFill>
                <a:latin typeface="Trebuchet MS"/>
                <a:cs typeface="Trebuchet MS"/>
              </a:rPr>
              <a:t>РФ</a:t>
            </a:r>
            <a:r>
              <a:rPr lang="ru-RU" sz="2000" dirty="0">
                <a:solidFill>
                  <a:srgbClr val="005A9B"/>
                </a:solidFill>
                <a:latin typeface="Trebuchet MS"/>
                <a:cs typeface="Trebuchet MS"/>
              </a:rPr>
              <a:t> (или эквивалентный документ о получении образования за рубежом, в этом случае гражданин представляет </a:t>
            </a:r>
            <a:r>
              <a:rPr lang="ru-RU" sz="2000" u="sng" dirty="0">
                <a:solidFill>
                  <a:srgbClr val="005A9B"/>
                </a:solidFill>
                <a:latin typeface="Trebuchet MS"/>
                <a:cs typeface="Trebuchet MS"/>
              </a:rPr>
              <a:t>свидетельство об эквивалентности иностранного документа</a:t>
            </a:r>
            <a:r>
              <a:rPr lang="ru-RU" sz="2000" dirty="0">
                <a:solidFill>
                  <a:srgbClr val="005A9B"/>
                </a:solidFill>
                <a:latin typeface="Trebuchet MS"/>
                <a:cs typeface="Trebuchet MS"/>
              </a:rPr>
              <a:t>);</a:t>
            </a:r>
          </a:p>
          <a:p>
            <a:r>
              <a:rPr lang="ru-RU" sz="2000" i="1" dirty="0">
                <a:solidFill>
                  <a:srgbClr val="005A9B"/>
                </a:solidFill>
                <a:latin typeface="Trebuchet MS"/>
                <a:cs typeface="Trebuchet MS"/>
              </a:rPr>
              <a:t>4 фотографии размером 3х4 (</a:t>
            </a:r>
            <a:r>
              <a:rPr lang="ru-RU" sz="2000" i="1" u="sng" dirty="0">
                <a:solidFill>
                  <a:srgbClr val="005A9B"/>
                </a:solidFill>
                <a:latin typeface="Trebuchet MS"/>
                <a:cs typeface="Trebuchet MS"/>
              </a:rPr>
              <a:t>рекомендуется на этапе предоставления оригинала документа об образовании и зачисления).</a:t>
            </a:r>
            <a:r>
              <a:rPr lang="ru-RU" sz="2000" dirty="0">
                <a:solidFill>
                  <a:srgbClr val="005A9B"/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683585" y="254290"/>
            <a:ext cx="6238473" cy="1041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u="sng" dirty="0">
                <a:solidFill>
                  <a:srgbClr val="005A9B"/>
                </a:solidFill>
                <a:latin typeface="Trebuchet MS"/>
                <a:cs typeface="Trebuchet MS"/>
              </a:rPr>
              <a:t>Для поступления в МАГИСТРАТУРУ абитуриент представляет следующие документы</a:t>
            </a:r>
            <a:r>
              <a:rPr lang="ru-RU" sz="2000" b="1" u="sng" dirty="0" smtClean="0">
                <a:solidFill>
                  <a:srgbClr val="005A9B"/>
                </a:solidFill>
                <a:latin typeface="Trebuchet MS"/>
                <a:cs typeface="Trebuchet MS"/>
              </a:rPr>
              <a:t>:</a:t>
            </a:r>
            <a:endParaRPr lang="en-US" sz="2000" b="1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131" y="1647570"/>
            <a:ext cx="8567737" cy="215232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rebuchet MS"/>
                <a:cs typeface="Trebuchet MS"/>
              </a:rPr>
              <a:t>260 800 </a:t>
            </a:r>
            <a:r>
              <a:rPr lang="ru-RU" sz="2800" dirty="0">
                <a:solidFill>
                  <a:schemeClr val="tx1"/>
                </a:solidFill>
                <a:latin typeface="Trebuchet MS"/>
                <a:cs typeface="Trebuchet MS"/>
              </a:rPr>
              <a:t>рублей за 1 год - для граждан РФ и СНГ</a:t>
            </a:r>
          </a:p>
          <a:p>
            <a:endParaRPr lang="ru-RU" sz="28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r>
              <a:rPr lang="en-US" sz="2800" dirty="0">
                <a:solidFill>
                  <a:schemeClr val="tx1"/>
                </a:solidFill>
                <a:latin typeface="Trebuchet MS"/>
                <a:cs typeface="Trebuchet MS"/>
              </a:rPr>
              <a:t>5 000 </a:t>
            </a:r>
            <a:r>
              <a:rPr lang="ru-RU" sz="2800" dirty="0">
                <a:solidFill>
                  <a:schemeClr val="tx1"/>
                </a:solidFill>
                <a:latin typeface="Trebuchet MS"/>
                <a:cs typeface="Trebuchet MS"/>
              </a:rPr>
              <a:t>долларов США или 4 600 евро за 1 год- для иностранных граждан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826253" y="560427"/>
            <a:ext cx="6317747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D62B2"/>
                </a:solidFill>
                <a:latin typeface="Trebuchet MS"/>
                <a:cs typeface="Trebuchet MS"/>
              </a:rPr>
              <a:t>Стоимость обучения</a:t>
            </a:r>
            <a:endParaRPr lang="en-US" sz="40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5" t="20120"/>
          <a:stretch/>
        </p:blipFill>
        <p:spPr>
          <a:xfrm>
            <a:off x="0" y="0"/>
            <a:ext cx="5416434" cy="4108626"/>
          </a:xfrm>
          <a:prstGeom prst="rect">
            <a:avLst/>
          </a:prstGeom>
        </p:spPr>
      </p:pic>
      <p:pic>
        <p:nvPicPr>
          <p:cNvPr id="2" name="Picture 1" descr="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" y="2243137"/>
            <a:ext cx="9144000" cy="29003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28798" y="2149669"/>
            <a:ext cx="5463416" cy="1391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latin typeface="Trebuchet MS" panose="020B0603020202020204" pitchFamily="34" charset="0"/>
              </a:rPr>
              <a:t>38.04.02 «Менеджмент», </a:t>
            </a:r>
            <a:endParaRPr lang="ru-RU" sz="2200" dirty="0">
              <a:latin typeface="Trebuchet MS" panose="020B0603020202020204" pitchFamily="34" charset="0"/>
            </a:endParaRPr>
          </a:p>
          <a:p>
            <a:r>
              <a:rPr lang="ru-RU" sz="2200" b="1" dirty="0">
                <a:latin typeface="Trebuchet MS" panose="020B0603020202020204" pitchFamily="34" charset="0"/>
              </a:rPr>
              <a:t>Магистерская специализация «Международный менеджмент</a:t>
            </a:r>
            <a:r>
              <a:rPr lang="ru-RU" sz="2200" b="1" dirty="0" smtClean="0">
                <a:latin typeface="Trebuchet MS" panose="020B0603020202020204" pitchFamily="34" charset="0"/>
              </a:rPr>
              <a:t>»</a:t>
            </a:r>
            <a:endParaRPr lang="ru-RU" sz="2200" dirty="0">
              <a:latin typeface="Trebuchet MS" panose="020B0603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337823" y="3638195"/>
            <a:ext cx="4687154" cy="560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tx1"/>
                </a:solidFill>
                <a:latin typeface="Trebuchet MS"/>
                <a:cs typeface="Trebuchet MS"/>
              </a:rPr>
              <a:t>Кафедра </a:t>
            </a:r>
            <a:r>
              <a:rPr lang="ru-RU" sz="2000" b="1" dirty="0" smtClean="0">
                <a:solidFill>
                  <a:schemeClr val="tx1"/>
                </a:solidFill>
                <a:latin typeface="Trebuchet MS"/>
                <a:cs typeface="Trebuchet MS"/>
              </a:rPr>
              <a:t>менеджмента</a:t>
            </a:r>
          </a:p>
          <a:p>
            <a:pPr algn="r"/>
            <a:r>
              <a:rPr lang="ru-RU" sz="2000" b="1" spc="-150" dirty="0" smtClean="0">
                <a:solidFill>
                  <a:schemeClr val="tx1"/>
                </a:solidFill>
                <a:latin typeface="Trebuchet MS"/>
                <a:cs typeface="Trebuchet MS"/>
              </a:rPr>
              <a:t>Руководитель программы: </a:t>
            </a:r>
            <a:endParaRPr lang="ru-RU" sz="2000" b="1" spc="-15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r"/>
            <a:r>
              <a:rPr lang="ru-RU" sz="2000" b="1" spc="-150" dirty="0" smtClean="0">
                <a:solidFill>
                  <a:schemeClr val="tx1"/>
                </a:solidFill>
                <a:latin typeface="Trebuchet MS"/>
                <a:cs typeface="Trebuchet MS"/>
              </a:rPr>
              <a:t>д.э.н</a:t>
            </a:r>
            <a:r>
              <a:rPr lang="ru-RU" sz="2000" b="1" spc="-150" dirty="0">
                <a:solidFill>
                  <a:schemeClr val="tx1"/>
                </a:solidFill>
                <a:latin typeface="Trebuchet MS"/>
                <a:cs typeface="Trebuchet MS"/>
              </a:rPr>
              <a:t>.,</a:t>
            </a:r>
            <a:r>
              <a:rPr lang="en-US" sz="2000" b="1" spc="-15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ru-RU" sz="2000" b="1" spc="-150" dirty="0" smtClean="0">
                <a:solidFill>
                  <a:schemeClr val="tx1"/>
                </a:solidFill>
                <a:latin typeface="Trebuchet MS"/>
                <a:cs typeface="Trebuchet MS"/>
              </a:rPr>
              <a:t>проф. Владимирова И.Г.</a:t>
            </a:r>
            <a:endParaRPr lang="en-US" sz="2000" b="1" spc="-15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endParaRPr lang="ru-RU" sz="2000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" y="2778991"/>
            <a:ext cx="2854712" cy="520993"/>
          </a:xfrm>
          <a:prstGeom prst="rect">
            <a:avLst/>
          </a:prstGeom>
        </p:spPr>
      </p:pic>
      <p:pic>
        <p:nvPicPr>
          <p:cNvPr id="8" name="Picture 5" descr="lents_f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931" y="149682"/>
            <a:ext cx="7772400" cy="5521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Цель программы:</a:t>
            </a:r>
            <a:endParaRPr lang="en-US" sz="32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32" y="1012371"/>
            <a:ext cx="5500650" cy="2977670"/>
          </a:xfrm>
        </p:spPr>
        <p:txBody>
          <a:bodyPr>
            <a:noAutofit/>
          </a:bodyPr>
          <a:lstStyle/>
          <a:p>
            <a:pPr lvl="1" algn="l">
              <a:spcBef>
                <a:spcPct val="60000"/>
              </a:spcBef>
              <a:buClr>
                <a:schemeClr val="accent1"/>
              </a:buClr>
            </a:pPr>
            <a:r>
              <a:rPr lang="ru-RU" sz="2000" dirty="0">
                <a:solidFill>
                  <a:schemeClr val="tx1"/>
                </a:solidFill>
                <a:latin typeface="Trebuchet MS"/>
                <a:cs typeface="Trebuchet MS"/>
              </a:rPr>
              <a:t>Подготовка менеджеров для работы в транснациональных корпорациях, на международных рынках, для осуществления управленческой деятельности в компаниях, осуществляющих прямые иностранные инвестиции, имеющих представительства, филиалы, дочерние и совместные предприятия за рубежом</a:t>
            </a:r>
            <a:r>
              <a:rPr lang="ru-RU" sz="2000" dirty="0" smtClean="0">
                <a:solidFill>
                  <a:schemeClr val="tx1"/>
                </a:solidFill>
                <a:latin typeface="Trebuchet MS"/>
                <a:cs typeface="Trebuchet MS"/>
              </a:rPr>
              <a:t>.</a:t>
            </a:r>
            <a:endParaRPr lang="en-US" sz="20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332856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100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15</a:t>
            </a:fld>
            <a:endParaRPr lang="en-US" sz="1100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4429506"/>
            <a:ext cx="2411146" cy="44004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623" y="2686235"/>
            <a:ext cx="2446858" cy="1368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lents_f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817" y="86375"/>
            <a:ext cx="7441487" cy="697397"/>
          </a:xfrm>
        </p:spPr>
        <p:txBody>
          <a:bodyPr>
            <a:noAutofit/>
          </a:bodyPr>
          <a:lstStyle/>
          <a:p>
            <a:r>
              <a:rPr lang="ru-RU" sz="2000" b="1" cap="all" dirty="0" smtClean="0">
                <a:solidFill>
                  <a:srgbClr val="152D9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Специализация «</a:t>
            </a:r>
            <a:r>
              <a:rPr lang="ru-RU" sz="2000" b="1" cap="all" dirty="0">
                <a:solidFill>
                  <a:srgbClr val="152D9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МЕЖДУНАРОДНЫЙ МЕНЕДЖМЕНТ»</a:t>
            </a:r>
            <a:endParaRPr lang="en-US" sz="2000" b="1" dirty="0">
              <a:solidFill>
                <a:srgbClr val="0D62B2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0439" y="4504698"/>
            <a:ext cx="458893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100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16</a:t>
            </a:fld>
            <a:endParaRPr lang="en-US" sz="1100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4429506"/>
            <a:ext cx="2411146" cy="4400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2493457" y="659096"/>
            <a:ext cx="3510202" cy="42990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800" dirty="0">
                <a:solidFill>
                  <a:srgbClr val="0F6FC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Конкурентные преимущества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9816" y="1210122"/>
            <a:ext cx="7441488" cy="279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34290" numCol="1" anchor="t" anchorCtr="0" compatLnSpc="1">
            <a:prstTxWarp prst="textNoShape">
              <a:avLst/>
            </a:prstTxWarp>
          </a:bodyPr>
          <a:lstStyle/>
          <a:p>
            <a:pPr marL="214313" indent="-214313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Trebuchet MS"/>
                <a:cs typeface="Trebuchet MS"/>
              </a:rPr>
              <a:t>Все преподаватели, задействованные в учебном процессе, имеют ученые степени и </a:t>
            </a:r>
            <a:r>
              <a:rPr lang="ru-RU" sz="1600" dirty="0" smtClean="0">
                <a:latin typeface="Trebuchet MS"/>
                <a:cs typeface="Trebuchet MS"/>
              </a:rPr>
              <a:t>звания.</a:t>
            </a:r>
            <a:endParaRPr lang="ru-RU" sz="1600" dirty="0">
              <a:latin typeface="Trebuchet MS"/>
              <a:cs typeface="Trebuchet MS"/>
            </a:endParaRPr>
          </a:p>
          <a:p>
            <a:pPr marL="214313" indent="-214313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rebuchet MS"/>
                <a:cs typeface="Trebuchet MS"/>
              </a:rPr>
              <a:t>Включенное </a:t>
            </a:r>
            <a:r>
              <a:rPr lang="ru-RU" sz="1600" dirty="0">
                <a:latin typeface="Trebuchet MS"/>
                <a:cs typeface="Trebuchet MS"/>
              </a:rPr>
              <a:t>обучение и развитие профессиональных навыков в рамках «окон мобильности»: стажировки, конференции, семинары, круглые столы, тренинги и мастер-классы ведущих российских и зарубежных специалистов, участие в форумах, олимпиадах и конкурсах.</a:t>
            </a:r>
          </a:p>
          <a:p>
            <a:pPr marL="214313" indent="-214313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Trebuchet MS"/>
                <a:cs typeface="Trebuchet MS"/>
              </a:rPr>
              <a:t>Формирование управленческих компетенций с первых дней обучения в вузе через участие в работе интернационального студенческого объединения «Содружество </a:t>
            </a:r>
            <a:r>
              <a:rPr lang="ru-RU" sz="1600" dirty="0" err="1">
                <a:latin typeface="Trebuchet MS"/>
                <a:cs typeface="Trebuchet MS"/>
              </a:rPr>
              <a:t>МиМ</a:t>
            </a:r>
            <a:r>
              <a:rPr lang="ru-RU" sz="1600" dirty="0">
                <a:latin typeface="Trebuchet MS"/>
                <a:cs typeface="Trebuchet MS"/>
              </a:rPr>
              <a:t>».</a:t>
            </a:r>
          </a:p>
          <a:p>
            <a:pPr marL="214313" indent="-214313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Trebuchet MS"/>
                <a:cs typeface="Trebuchet MS"/>
              </a:rPr>
              <a:t>Возможность получения двойных дипломов в рамках </a:t>
            </a:r>
            <a:r>
              <a:rPr lang="ru-RU" sz="1600" dirty="0" smtClean="0">
                <a:latin typeface="Trebuchet MS"/>
                <a:cs typeface="Trebuchet MS"/>
              </a:rPr>
              <a:t>взаимодействия</a:t>
            </a:r>
            <a:endParaRPr lang="en-US" sz="1600" dirty="0" smtClean="0">
              <a:latin typeface="Trebuchet MS"/>
              <a:cs typeface="Trebuchet MS"/>
            </a:endParaRPr>
          </a:p>
          <a:p>
            <a:pPr>
              <a:spcBef>
                <a:spcPct val="60000"/>
              </a:spcBef>
              <a:buClr>
                <a:schemeClr val="accent1"/>
              </a:buClr>
            </a:pPr>
            <a:r>
              <a:rPr lang="en-US" sz="1600" dirty="0">
                <a:latin typeface="Trebuchet MS"/>
                <a:cs typeface="Trebuchet MS"/>
              </a:rPr>
              <a:t> </a:t>
            </a:r>
            <a:r>
              <a:rPr lang="en-US" sz="1600" dirty="0" smtClean="0">
                <a:latin typeface="Trebuchet MS"/>
                <a:cs typeface="Trebuchet MS"/>
              </a:rPr>
              <a:t>  </a:t>
            </a:r>
            <a:r>
              <a:rPr lang="ru-RU" sz="1600" dirty="0" smtClean="0">
                <a:latin typeface="Trebuchet MS"/>
                <a:cs typeface="Trebuchet MS"/>
              </a:rPr>
              <a:t> </a:t>
            </a:r>
            <a:r>
              <a:rPr lang="ru-RU" sz="1600" dirty="0">
                <a:latin typeface="Trebuchet MS"/>
                <a:cs typeface="Trebuchet MS"/>
              </a:rPr>
              <a:t>с отечественными и зарубежными вузами-партнерами. 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62" y="3400527"/>
            <a:ext cx="1511637" cy="101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lents_f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286" y="86375"/>
            <a:ext cx="8860971" cy="697397"/>
          </a:xfrm>
        </p:spPr>
        <p:txBody>
          <a:bodyPr>
            <a:noAutofit/>
          </a:bodyPr>
          <a:lstStyle/>
          <a:p>
            <a:pPr algn="just"/>
            <a:r>
              <a:rPr lang="ru-RU" altLang="ru-RU" sz="2000" b="1" cap="all" dirty="0" smtClean="0">
                <a:solidFill>
                  <a:srgbClr val="152D9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дисциплины специализации  «</a:t>
            </a:r>
            <a:r>
              <a:rPr lang="ru-RU" altLang="ru-RU" sz="2000" b="1" cap="all" dirty="0">
                <a:solidFill>
                  <a:srgbClr val="152D9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международный менеджмент» </a:t>
            </a:r>
            <a:endParaRPr lang="en-US" sz="2000" b="1" dirty="0">
              <a:solidFill>
                <a:srgbClr val="0D62B2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6" y="4504698"/>
            <a:ext cx="432183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17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4429506"/>
            <a:ext cx="2411146" cy="4400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31170" y="4712328"/>
            <a:ext cx="5174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3"/>
          </p:cNvCxnSpPr>
          <p:nvPr/>
        </p:nvCxnSpPr>
        <p:spPr>
          <a:xfrm>
            <a:off x="761999" y="4641620"/>
            <a:ext cx="5343186" cy="5683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372227"/>
              </p:ext>
            </p:extLst>
          </p:nvPr>
        </p:nvGraphicFramePr>
        <p:xfrm>
          <a:off x="931170" y="789382"/>
          <a:ext cx="6852116" cy="372551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852116"/>
              </a:tblGrid>
              <a:tr h="24460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Управленческая экономика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7153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Методология исследования проблем управления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4460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Теория организации управления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7153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Современный стратегический анализ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4460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Профессиональный иностранный язык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7153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Финансы организаций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4460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Управление международной компанией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4460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Управление международными коммерческими операциями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48920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Глобальное экономическое пространство современного менеджмента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4460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Деловые коммуникации в международном менеджменте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7153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Управление 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международным </a:t>
                      </a: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маркетингом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7153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Международная логистика и управление цепями поставок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  <a:tr h="28058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Calibri" panose="020F0502020204030204" pitchFamily="34" charset="0"/>
                          <a:cs typeface="Trebuchet MS"/>
                        </a:rPr>
                        <a:t>Международный менеджмент в цифровой экономике</a:t>
                      </a:r>
                      <a:endParaRPr lang="ru-RU" sz="1600" b="0" dirty="0">
                        <a:effectLst/>
                        <a:latin typeface="Trebuchet MS"/>
                        <a:ea typeface="Calibri" panose="020F0502020204030204" pitchFamily="34" charset="0"/>
                        <a:cs typeface="Trebuchet MS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92" y="53719"/>
            <a:ext cx="8953065" cy="503819"/>
          </a:xfrm>
        </p:spPr>
        <p:txBody>
          <a:bodyPr>
            <a:noAutofit/>
          </a:bodyPr>
          <a:lstStyle/>
          <a:p>
            <a:r>
              <a:rPr lang="ru-RU" sz="1800" b="1" cap="all" dirty="0">
                <a:solidFill>
                  <a:srgbClr val="152D9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практика в крупных российских и международных компаниях</a:t>
            </a:r>
            <a:endParaRPr lang="en-US" sz="1800" b="1" dirty="0">
              <a:solidFill>
                <a:srgbClr val="0D62B2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474516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100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18</a:t>
            </a:fld>
            <a:endParaRPr lang="en-US" sz="1100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4429506"/>
            <a:ext cx="2411146" cy="4400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79776"/>
              </p:ext>
            </p:extLst>
          </p:nvPr>
        </p:nvGraphicFramePr>
        <p:xfrm>
          <a:off x="273622" y="508214"/>
          <a:ext cx="3896321" cy="419176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96321"/>
              </a:tblGrid>
              <a:tr h="278185">
                <a:tc>
                  <a:txBody>
                    <a:bodyPr/>
                    <a:lstStyle/>
                    <a:p>
                      <a:r>
                        <a:rPr lang="ru-RU" sz="1500" b="0" kern="1200" dirty="0" smtClean="0">
                          <a:effectLst/>
                          <a:latin typeface="Trebuchet MS"/>
                          <a:cs typeface="Trebuchet MS"/>
                        </a:rPr>
                        <a:t>«</a:t>
                      </a:r>
                      <a:r>
                        <a:rPr lang="en-US" sz="1500" b="0" kern="1200" dirty="0" smtClean="0">
                          <a:effectLst/>
                          <a:latin typeface="Trebuchet MS"/>
                          <a:cs typeface="Trebuchet MS"/>
                        </a:rPr>
                        <a:t>Siemens</a:t>
                      </a:r>
                      <a:r>
                        <a:rPr lang="ru-RU" sz="1500" b="0" kern="1200" dirty="0" smtClean="0">
                          <a:effectLst/>
                          <a:latin typeface="Trebuchet MS"/>
                          <a:cs typeface="Trebuchet MS"/>
                        </a:rPr>
                        <a:t>»</a:t>
                      </a:r>
                      <a:endParaRPr lang="ru-RU" sz="1500" b="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dirty="0" smtClean="0">
                          <a:effectLst/>
                          <a:latin typeface="Trebuchet MS"/>
                          <a:cs typeface="Trebuchet MS"/>
                        </a:rPr>
                        <a:t>«</a:t>
                      </a:r>
                      <a:r>
                        <a:rPr lang="en-US" sz="1600" b="0" dirty="0" smtClean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Nestlé</a:t>
                      </a:r>
                      <a:r>
                        <a:rPr lang="ru-RU" sz="1500" b="0" kern="1200" dirty="0" smtClean="0">
                          <a:effectLst/>
                          <a:latin typeface="Trebuchet MS"/>
                          <a:cs typeface="Trebuchet MS"/>
                        </a:rPr>
                        <a:t>»</a:t>
                      </a:r>
                      <a:endParaRPr lang="ru-RU" sz="1500" b="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«</a:t>
                      </a:r>
                      <a:r>
                        <a:rPr lang="en-US" sz="1500" kern="1200" dirty="0" smtClean="0">
                          <a:effectLst/>
                          <a:latin typeface="Trebuchet MS"/>
                          <a:cs typeface="Trebuchet MS"/>
                        </a:rPr>
                        <a:t>Unilever</a:t>
                      </a:r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»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«The Coca-Cola Company»</a:t>
                      </a:r>
                      <a:endParaRPr lang="ru-RU" sz="1500" b="0" dirty="0" smtClean="0"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«</a:t>
                      </a:r>
                      <a:r>
                        <a:rPr lang="ru-RU" sz="1500" kern="1200" dirty="0" err="1" smtClean="0">
                          <a:effectLst/>
                          <a:latin typeface="Trebuchet MS"/>
                          <a:cs typeface="Trebuchet MS"/>
                        </a:rPr>
                        <a:t>Хирш</a:t>
                      </a:r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 Интернешнл»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«Сбербанк РФ»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ООО "ИНТЕРТЕХПРОЕКТ"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ООО "ССФ "ПАРТЕНОКАРПИК-Д"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ООО "</a:t>
                      </a:r>
                      <a:r>
                        <a:rPr lang="ru-RU" sz="1500" kern="1200" dirty="0" err="1" smtClean="0">
                          <a:effectLst/>
                          <a:latin typeface="Trebuchet MS"/>
                          <a:cs typeface="Trebuchet MS"/>
                        </a:rPr>
                        <a:t>Тевелас</a:t>
                      </a:r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 комплект </a:t>
                      </a:r>
                      <a:r>
                        <a:rPr lang="ru-RU" sz="1500" kern="1200" dirty="0" err="1" smtClean="0">
                          <a:effectLst/>
                          <a:latin typeface="Trebuchet MS"/>
                          <a:cs typeface="Trebuchet MS"/>
                        </a:rPr>
                        <a:t>Стайл</a:t>
                      </a:r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"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ООО «</a:t>
                      </a:r>
                      <a:r>
                        <a:rPr lang="ru-RU" sz="1500" kern="1200" dirty="0" err="1" smtClean="0">
                          <a:effectLst/>
                          <a:latin typeface="Trebuchet MS"/>
                          <a:cs typeface="Trebuchet MS"/>
                        </a:rPr>
                        <a:t>Глобал</a:t>
                      </a:r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ru-RU" sz="1500" kern="1200" dirty="0" err="1" smtClean="0">
                          <a:effectLst/>
                          <a:latin typeface="Trebuchet MS"/>
                          <a:cs typeface="Trebuchet MS"/>
                        </a:rPr>
                        <a:t>Финанс</a:t>
                      </a:r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 Менеджмент»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ООО «ТНТ»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effectLst/>
                          <a:latin typeface="Trebuchet MS"/>
                          <a:cs typeface="Trebuchet MS"/>
                        </a:rPr>
                        <a:t>PricewaterhouseCoopers (PWC)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ООО «Урал Тур»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  <a:latin typeface="Trebuchet MS"/>
                          <a:cs typeface="Trebuchet MS"/>
                        </a:rPr>
                        <a:t>ООО «ЮСБ ФАРМА»</a:t>
                      </a:r>
                      <a:endParaRPr lang="ru-RU" sz="1500" dirty="0">
                        <a:latin typeface="Trebuchet MS"/>
                        <a:cs typeface="Trebuchet MS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396" y="800267"/>
            <a:ext cx="1408489" cy="101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447" y="881168"/>
            <a:ext cx="1823084" cy="113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t="27729" b="27768"/>
          <a:stretch/>
        </p:blipFill>
        <p:spPr>
          <a:xfrm>
            <a:off x="4672977" y="1991182"/>
            <a:ext cx="1317383" cy="43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/>
          <p:nvPr/>
        </p:nvPicPr>
        <p:blipFill rotWithShape="1">
          <a:blip r:embed="rId7"/>
          <a:srcRect l="802" t="8837" r="74025" b="70923"/>
          <a:stretch/>
        </p:blipFill>
        <p:spPr bwMode="auto">
          <a:xfrm>
            <a:off x="6613811" y="2282569"/>
            <a:ext cx="1420005" cy="744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7377" y="2560746"/>
            <a:ext cx="2108416" cy="1479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1411" y="3365346"/>
            <a:ext cx="2470752" cy="81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5" descr="lents_f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2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827" y="176171"/>
            <a:ext cx="7441487" cy="697397"/>
          </a:xfrm>
        </p:spPr>
        <p:txBody>
          <a:bodyPr>
            <a:noAutofit/>
          </a:bodyPr>
          <a:lstStyle/>
          <a:p>
            <a:r>
              <a:rPr lang="ru-RU" sz="2400" b="1" cap="all" dirty="0">
                <a:solidFill>
                  <a:srgbClr val="152D9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Научные и учебные стажировки</a:t>
            </a:r>
            <a:endParaRPr lang="en-US" sz="2400" b="1" dirty="0">
              <a:solidFill>
                <a:srgbClr val="0D62B2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446294" cy="207630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19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4429506"/>
            <a:ext cx="2411146" cy="4400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http://gcshelp.org/upload/image/obuchenie_za_rubezhom_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115" y="2019883"/>
            <a:ext cx="3224018" cy="2149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8867" y="699914"/>
            <a:ext cx="5742248" cy="389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3429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rebuchet MS" panose="020B0603020202020204" pitchFamily="34" charset="0"/>
              </a:rPr>
              <a:t>Эдинбургский Университет </a:t>
            </a:r>
            <a:r>
              <a:rPr lang="ru-RU" b="1" dirty="0" err="1">
                <a:latin typeface="Trebuchet MS" panose="020B0603020202020204" pitchFamily="34" charset="0"/>
              </a:rPr>
              <a:t>Нэйпия</a:t>
            </a:r>
            <a:r>
              <a:rPr lang="ru-RU" b="1" dirty="0">
                <a:latin typeface="Trebuchet MS" panose="020B0603020202020204" pitchFamily="34" charset="0"/>
              </a:rPr>
              <a:t> (Великобритания)</a:t>
            </a:r>
            <a:endParaRPr lang="ru-RU" dirty="0">
              <a:latin typeface="Trebuchet MS" panose="020B0603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rebuchet MS" panose="020B0603020202020204" pitchFamily="34" charset="0"/>
              </a:rPr>
              <a:t>Университет Шанхая (КНР) </a:t>
            </a:r>
            <a:endParaRPr lang="ru-RU" dirty="0">
              <a:latin typeface="Trebuchet MS" panose="020B0603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rebuchet MS" panose="020B0603020202020204" pitchFamily="34" charset="0"/>
              </a:rPr>
              <a:t>Международный институт менеджмента Национального университета наук, технологий и менеджмента Парижа (Франция) </a:t>
            </a:r>
            <a:endParaRPr lang="ru-RU" dirty="0">
              <a:latin typeface="Trebuchet MS" panose="020B0603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rebuchet MS" panose="020B0603020202020204" pitchFamily="34" charset="0"/>
              </a:rPr>
              <a:t>Университет Ниццы (Франция)</a:t>
            </a:r>
            <a:endParaRPr lang="ru-RU" dirty="0">
              <a:latin typeface="Trebuchet MS" panose="020B0603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 err="1">
                <a:latin typeface="Trebuchet MS" panose="020B0603020202020204" pitchFamily="34" charset="0"/>
              </a:rPr>
              <a:t>Сеульский</a:t>
            </a:r>
            <a:r>
              <a:rPr lang="ru-RU" b="1" dirty="0">
                <a:latin typeface="Trebuchet MS" panose="020B0603020202020204" pitchFamily="34" charset="0"/>
              </a:rPr>
              <a:t> Университет </a:t>
            </a:r>
            <a:r>
              <a:rPr lang="ru-RU" b="1" dirty="0" err="1">
                <a:latin typeface="Trebuchet MS" panose="020B0603020202020204" pitchFamily="34" charset="0"/>
              </a:rPr>
              <a:t>Соокмиюнг</a:t>
            </a:r>
            <a:r>
              <a:rPr lang="ru-RU" b="1" dirty="0">
                <a:latin typeface="Trebuchet MS" panose="020B0603020202020204" pitchFamily="34" charset="0"/>
              </a:rPr>
              <a:t> (Южная Корея)</a:t>
            </a:r>
            <a:endParaRPr lang="ru-RU" dirty="0">
              <a:latin typeface="Trebuchet MS" panose="020B0603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rebuchet MS" panose="020B0603020202020204" pitchFamily="34" charset="0"/>
              </a:rPr>
              <a:t>Международная бизнес-школа Барселоны </a:t>
            </a:r>
            <a:r>
              <a:rPr lang="en-US" b="1" dirty="0">
                <a:latin typeface="Trebuchet MS" panose="020B0603020202020204" pitchFamily="34" charset="0"/>
              </a:rPr>
              <a:t>ESEI</a:t>
            </a:r>
            <a:r>
              <a:rPr lang="ru-RU" b="1" dirty="0">
                <a:latin typeface="Trebuchet MS" panose="020B0603020202020204" pitchFamily="34" charset="0"/>
              </a:rPr>
              <a:t> (Испания)</a:t>
            </a:r>
            <a:endParaRPr lang="ru-RU" dirty="0"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rebuchet MS" panose="020B0603020202020204" pitchFamily="34" charset="0"/>
              </a:rPr>
              <a:t>Пражский институт повышения квалификации (Чехия)</a:t>
            </a:r>
            <a:endParaRPr lang="ru-RU" altLang="ru-RU" dirty="0">
              <a:latin typeface="Trebuchet MS" panose="020B0603020202020204" pitchFamily="34" charset="0"/>
              <a:cs typeface="Trebuchet MS"/>
            </a:endParaRPr>
          </a:p>
        </p:txBody>
      </p:sp>
      <p:pic>
        <p:nvPicPr>
          <p:cNvPr id="15" name="Picture 5" descr="lents_f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3867767-512E-474D-AAE4-626A0C727C93}"/>
              </a:ext>
            </a:extLst>
          </p:cNvPr>
          <p:cNvSpPr txBox="1">
            <a:spLocks/>
          </p:cNvSpPr>
          <p:nvPr/>
        </p:nvSpPr>
        <p:spPr>
          <a:xfrm>
            <a:off x="2539258" y="194021"/>
            <a:ext cx="6460415" cy="675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D62B2"/>
                </a:solidFill>
                <a:latin typeface="Trebuchet MS"/>
              </a:rPr>
              <a:t>О РУДН</a:t>
            </a:r>
            <a:endParaRPr lang="en-US" sz="3200" b="1" dirty="0">
              <a:solidFill>
                <a:srgbClr val="0D62B2"/>
              </a:solidFill>
              <a:latin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7C2A468-2D35-4F22-AB7F-C95FE67BB314}"/>
              </a:ext>
            </a:extLst>
          </p:cNvPr>
          <p:cNvSpPr txBox="1"/>
          <p:nvPr/>
        </p:nvSpPr>
        <p:spPr>
          <a:xfrm>
            <a:off x="314191" y="1120886"/>
            <a:ext cx="36665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  <a:latin typeface="Trebuchet MS" panose="020B0603020202020204" pitchFamily="34" charset="0"/>
              </a:rPr>
              <a:t>РУДН единственный в мире международный классический университет, объединяющий студентов из 155 стран.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  <a:latin typeface="Trebuchet MS" panose="020B0603020202020204" pitchFamily="34" charset="0"/>
              </a:rPr>
              <a:t>В Университет открыто 472 образовательные программы.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07DA651-04C3-437C-8DCB-94106956B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754" y="936433"/>
            <a:ext cx="4943475" cy="30861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580" y="208191"/>
            <a:ext cx="8235505" cy="69739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rebuchet MS" panose="020B0603020202020204" pitchFamily="34" charset="0"/>
              </a:rPr>
              <a:t>Успешная карьера некоторых наших выпускников</a:t>
            </a:r>
            <a:endParaRPr lang="en-US" sz="2400" b="1" dirty="0">
              <a:solidFill>
                <a:schemeClr val="tx2"/>
              </a:solidFill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0439" y="4504698"/>
            <a:ext cx="41223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20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4460730"/>
            <a:ext cx="2411146" cy="4400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28609" y="812806"/>
            <a:ext cx="8819448" cy="347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34290" numCol="1" anchor="t" anchorCtr="0" compatLnSpc="1">
            <a:prstTxWarp prst="textNoShape">
              <a:avLst/>
            </a:prstTxWarp>
          </a:bodyPr>
          <a:lstStyle/>
          <a:p>
            <a:pPr lvl="0" indent="450850" algn="just"/>
            <a:r>
              <a:rPr lang="ru-RU" b="1" dirty="0"/>
              <a:t>За 20 лет реализации программы «Международный менеджмент» было подготовлено более 1900 выпускников, успешно работающих в 80 странах мира. Среди них:</a:t>
            </a:r>
          </a:p>
          <a:p>
            <a:pPr lvl="0"/>
            <a:endParaRPr lang="ru-RU" sz="900" dirty="0"/>
          </a:p>
          <a:p>
            <a:pPr marL="342900" lvl="0" indent="-342900">
              <a:spcBef>
                <a:spcPts val="300"/>
              </a:spcBef>
              <a:buFont typeface="+mj-lt"/>
              <a:buAutoNum type="arabicPeriod"/>
            </a:pPr>
            <a:r>
              <a:rPr lang="ru-RU" sz="1600" b="1" dirty="0">
                <a:latin typeface="Trebuchet MS"/>
                <a:cs typeface="Trebuchet MS"/>
              </a:rPr>
              <a:t>Аханов Д.С.  </a:t>
            </a:r>
            <a:r>
              <a:rPr lang="ru-RU" sz="1600" dirty="0">
                <a:latin typeface="Trebuchet MS"/>
                <a:cs typeface="Trebuchet MS"/>
              </a:rPr>
              <a:t>- Управляющий директор — Директор по взаимодействию с компаниями США и Канады ООО «УК «РОСНАНО».</a:t>
            </a:r>
          </a:p>
          <a:p>
            <a:pPr marL="342900" lvl="0" indent="-342900">
              <a:spcBef>
                <a:spcPts val="300"/>
              </a:spcBef>
              <a:buFont typeface="+mj-lt"/>
              <a:buAutoNum type="arabicPeriod"/>
            </a:pPr>
            <a:r>
              <a:rPr lang="ru-RU" sz="1600" b="1" dirty="0" err="1">
                <a:latin typeface="Trebuchet MS"/>
                <a:cs typeface="Trebuchet MS"/>
              </a:rPr>
              <a:t>Багаутдинова</a:t>
            </a:r>
            <a:r>
              <a:rPr lang="ru-RU" sz="1600" b="1" dirty="0">
                <a:latin typeface="Trebuchet MS"/>
                <a:cs typeface="Trebuchet MS"/>
              </a:rPr>
              <a:t> Э.А. </a:t>
            </a:r>
            <a:r>
              <a:rPr lang="ru-RU" sz="1600" dirty="0">
                <a:latin typeface="Trebuchet MS"/>
                <a:cs typeface="Trebuchet MS"/>
              </a:rPr>
              <a:t>- </a:t>
            </a:r>
            <a:r>
              <a:rPr lang="ru-RU" sz="1600" dirty="0" err="1">
                <a:latin typeface="Trebuchet MS"/>
                <a:cs typeface="Trebuchet MS"/>
              </a:rPr>
              <a:t>Видеожурналист</a:t>
            </a:r>
            <a:r>
              <a:rPr lang="ru-RU" sz="1600" dirty="0">
                <a:latin typeface="Trebuchet MS"/>
                <a:cs typeface="Trebuchet MS"/>
              </a:rPr>
              <a:t> новостного телеканала «</a:t>
            </a:r>
            <a:r>
              <a:rPr lang="ru-RU" sz="1600" dirty="0" err="1">
                <a:latin typeface="Trebuchet MS"/>
                <a:cs typeface="Trebuchet MS"/>
              </a:rPr>
              <a:t>Russia</a:t>
            </a:r>
            <a:r>
              <a:rPr lang="ru-RU" sz="1600" dirty="0">
                <a:latin typeface="Trebuchet MS"/>
                <a:cs typeface="Trebuchet MS"/>
              </a:rPr>
              <a:t> </a:t>
            </a:r>
            <a:r>
              <a:rPr lang="ru-RU" sz="1600" dirty="0" err="1">
                <a:latin typeface="Trebuchet MS"/>
                <a:cs typeface="Trebuchet MS"/>
              </a:rPr>
              <a:t>Today</a:t>
            </a:r>
            <a:r>
              <a:rPr lang="ru-RU" sz="1600" dirty="0">
                <a:latin typeface="Trebuchet MS"/>
                <a:cs typeface="Trebuchet MS"/>
              </a:rPr>
              <a:t>»</a:t>
            </a:r>
          </a:p>
          <a:p>
            <a:pPr marL="342900" lvl="0" indent="-342900">
              <a:spcBef>
                <a:spcPts val="300"/>
              </a:spcBef>
              <a:buFont typeface="+mj-lt"/>
              <a:buAutoNum type="arabicPeriod"/>
            </a:pPr>
            <a:r>
              <a:rPr lang="ru-RU" sz="1600" b="1" dirty="0" err="1">
                <a:latin typeface="Trebuchet MS"/>
                <a:cs typeface="Trebuchet MS"/>
              </a:rPr>
              <a:t>Берзелио</a:t>
            </a:r>
            <a:r>
              <a:rPr lang="ru-RU" sz="1600" b="1" dirty="0">
                <a:latin typeface="Trebuchet MS"/>
                <a:cs typeface="Trebuchet MS"/>
              </a:rPr>
              <a:t> </a:t>
            </a:r>
            <a:r>
              <a:rPr lang="ru-RU" sz="1600" b="1" dirty="0" err="1">
                <a:latin typeface="Trebuchet MS"/>
                <a:cs typeface="Trebuchet MS"/>
              </a:rPr>
              <a:t>Рофино</a:t>
            </a:r>
            <a:r>
              <a:rPr lang="ru-RU" sz="1600" b="1" dirty="0">
                <a:latin typeface="Trebuchet MS"/>
                <a:cs typeface="Trebuchet MS"/>
              </a:rPr>
              <a:t> Гомес </a:t>
            </a:r>
            <a:r>
              <a:rPr lang="ru-RU" sz="1600" dirty="0">
                <a:latin typeface="Trebuchet MS"/>
                <a:cs typeface="Trebuchet MS"/>
              </a:rPr>
              <a:t>- Министерство финансов Гвинеи-Бисау, финансовый эксперт</a:t>
            </a:r>
          </a:p>
          <a:p>
            <a:pPr marL="342900" lvl="0" indent="-342900">
              <a:spcBef>
                <a:spcPts val="300"/>
              </a:spcBef>
              <a:buFont typeface="+mj-lt"/>
              <a:buAutoNum type="arabicPeriod"/>
            </a:pPr>
            <a:r>
              <a:rPr lang="ru-RU" sz="1600" b="1" dirty="0" err="1">
                <a:latin typeface="Trebuchet MS"/>
                <a:cs typeface="Trebuchet MS"/>
              </a:rPr>
              <a:t>Шамилева</a:t>
            </a:r>
            <a:r>
              <a:rPr lang="ru-RU" sz="1600" b="1" dirty="0">
                <a:latin typeface="Trebuchet MS"/>
                <a:cs typeface="Trebuchet MS"/>
              </a:rPr>
              <a:t> Б.С. </a:t>
            </a:r>
            <a:r>
              <a:rPr lang="ru-RU" sz="1600" dirty="0">
                <a:latin typeface="Trebuchet MS"/>
                <a:cs typeface="Trebuchet MS"/>
              </a:rPr>
              <a:t>- заместитель начальника отдела мониторинга и методологии обеспечения бюджетного процесса в Министерстве финансов Чеченской республики</a:t>
            </a:r>
          </a:p>
          <a:p>
            <a:pPr marL="342900" lvl="0" indent="-342900">
              <a:spcBef>
                <a:spcPts val="300"/>
              </a:spcBef>
              <a:buFont typeface="+mj-lt"/>
              <a:buAutoNum type="arabicPeriod"/>
            </a:pPr>
            <a:r>
              <a:rPr lang="ru-RU" sz="1600" b="1" dirty="0">
                <a:latin typeface="Trebuchet MS"/>
                <a:cs typeface="Trebuchet MS"/>
              </a:rPr>
              <a:t>Кириленко А.В.  </a:t>
            </a:r>
            <a:r>
              <a:rPr lang="ru-RU" sz="1600" dirty="0">
                <a:latin typeface="Trebuchet MS"/>
                <a:cs typeface="Trebuchet MS"/>
              </a:rPr>
              <a:t>- Заместитель директора департамента маркетинга ООО «Издательство Розничные финансы», Журнал The </a:t>
            </a:r>
            <a:r>
              <a:rPr lang="ru-RU" sz="1600" dirty="0" err="1">
                <a:latin typeface="Trebuchet MS"/>
                <a:cs typeface="Trebuchet MS"/>
              </a:rPr>
              <a:t>Retail</a:t>
            </a:r>
            <a:r>
              <a:rPr lang="ru-RU" sz="1600" dirty="0">
                <a:latin typeface="Trebuchet MS"/>
                <a:cs typeface="Trebuchet MS"/>
              </a:rPr>
              <a:t> </a:t>
            </a:r>
            <a:r>
              <a:rPr lang="ru-RU" sz="1600" dirty="0" err="1">
                <a:latin typeface="Trebuchet MS"/>
                <a:cs typeface="Trebuchet MS"/>
              </a:rPr>
              <a:t>Finance</a:t>
            </a:r>
            <a:endParaRPr lang="ru-RU" sz="1600" dirty="0">
              <a:latin typeface="Trebuchet MS"/>
              <a:cs typeface="Trebuchet MS"/>
            </a:endParaRPr>
          </a:p>
          <a:p>
            <a:pPr marL="342900" lvl="0" indent="-342900">
              <a:spcBef>
                <a:spcPts val="300"/>
              </a:spcBef>
              <a:buFont typeface="+mj-lt"/>
              <a:buAutoNum type="arabicPeriod"/>
            </a:pPr>
            <a:r>
              <a:rPr lang="ru-RU" sz="1600" b="1" dirty="0">
                <a:latin typeface="Trebuchet MS"/>
                <a:cs typeface="Trebuchet MS"/>
              </a:rPr>
              <a:t>Земскова Т.Н. </a:t>
            </a:r>
            <a:r>
              <a:rPr lang="ru-RU" sz="1600" dirty="0">
                <a:latin typeface="Trebuchet MS"/>
                <a:cs typeface="Trebuchet MS"/>
              </a:rPr>
              <a:t> - руководитель направления «Изучение покупателя и управление спросом», компания «Некоммерческое партнерство </a:t>
            </a:r>
            <a:r>
              <a:rPr lang="en-US" sz="1600" dirty="0">
                <a:latin typeface="Trebuchet MS"/>
                <a:cs typeface="Trebuchet MS"/>
              </a:rPr>
              <a:t>ECR Russia</a:t>
            </a:r>
            <a:r>
              <a:rPr lang="ru-RU" sz="1600" dirty="0">
                <a:latin typeface="Trebuchet MS"/>
                <a:cs typeface="Trebuchet MS"/>
              </a:rPr>
              <a:t>»</a:t>
            </a:r>
          </a:p>
        </p:txBody>
      </p:sp>
      <p:pic>
        <p:nvPicPr>
          <p:cNvPr id="12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6" t="20120" r="37119" b="24260"/>
          <a:stretch/>
        </p:blipFill>
        <p:spPr>
          <a:xfrm>
            <a:off x="-926343" y="2122710"/>
            <a:ext cx="3346814" cy="3403448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1" y="-228155"/>
            <a:ext cx="9144002" cy="495524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04208" y="3706510"/>
            <a:ext cx="7834352" cy="946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b="1" spc="-150" dirty="0" smtClean="0">
                <a:solidFill>
                  <a:srgbClr val="002060"/>
                </a:solidFill>
                <a:latin typeface="Trebuchet MS"/>
                <a:cs typeface="Trebuchet MS"/>
              </a:rPr>
              <a:t>Магистерская программа</a:t>
            </a:r>
            <a:br>
              <a:rPr lang="ru-RU" sz="3600" b="1" spc="-150" dirty="0" smtClean="0">
                <a:solidFill>
                  <a:srgbClr val="002060"/>
                </a:solidFill>
                <a:latin typeface="Trebuchet MS"/>
                <a:cs typeface="Trebuchet MS"/>
              </a:rPr>
            </a:br>
            <a:r>
              <a:rPr lang="ru-RU" sz="2800" b="1" spc="-150" dirty="0" smtClean="0">
                <a:solidFill>
                  <a:srgbClr val="002060"/>
                </a:solidFill>
                <a:latin typeface="Trebuchet MS"/>
                <a:cs typeface="Trebuchet MS"/>
              </a:rPr>
              <a:t>Руководитель: </a:t>
            </a:r>
          </a:p>
          <a:p>
            <a:pPr algn="r"/>
            <a:r>
              <a:rPr lang="ru-RU" sz="2800" b="1" spc="-150" dirty="0" smtClean="0">
                <a:solidFill>
                  <a:srgbClr val="002060"/>
                </a:solidFill>
                <a:latin typeface="Trebuchet MS"/>
                <a:cs typeface="Trebuchet MS"/>
              </a:rPr>
              <a:t>к.э.н.,</a:t>
            </a:r>
            <a:r>
              <a:rPr lang="en-US" sz="2800" b="1" spc="-150" dirty="0" smtClean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lang="ru-RU" sz="2800" b="1" spc="-150" dirty="0" smtClean="0">
                <a:solidFill>
                  <a:srgbClr val="002060"/>
                </a:solidFill>
                <a:latin typeface="Trebuchet MS"/>
                <a:cs typeface="Trebuchet MS"/>
              </a:rPr>
              <a:t>доцент Вавилина А.В.</a:t>
            </a:r>
            <a:endParaRPr lang="en-US" sz="2800" b="1" spc="-15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48148" y="1023135"/>
            <a:ext cx="9252660" cy="999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УПРАВЛЕНИЕ ПЕРСОНАЛОМ </a:t>
            </a:r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                                   </a:t>
            </a:r>
            <a:r>
              <a:rPr lang="ru-RU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В КРОСС-КУЛЬТУРНОЙ </a:t>
            </a:r>
            <a:r>
              <a:rPr lang="ru-RU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СРЕДЕ</a:t>
            </a:r>
            <a:r>
              <a:rPr lang="en-US" sz="3600" cap="all" dirty="0">
                <a:solidFill>
                  <a:srgbClr val="152D96"/>
                </a:solidFill>
                <a:latin typeface="Trebuchet MS"/>
                <a:cs typeface="Trebuchet MS"/>
              </a:rPr>
              <a:t/>
            </a:r>
            <a:br>
              <a:rPr lang="en-US" sz="3600" cap="all" dirty="0">
                <a:solidFill>
                  <a:srgbClr val="152D96"/>
                </a:solidFill>
                <a:latin typeface="Trebuchet MS"/>
                <a:cs typeface="Trebuchet MS"/>
              </a:rPr>
            </a:br>
            <a:endParaRPr lang="ru-RU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00" y="102747"/>
            <a:ext cx="3980678" cy="726485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2108781" y="4755272"/>
            <a:ext cx="4313515" cy="415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700" i="1" dirty="0">
              <a:solidFill>
                <a:schemeClr val="accent1">
                  <a:lumMod val="40000"/>
                  <a:lumOff val="6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8" name="Picture 5" descr="lents_f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60587"/>
            <a:ext cx="5839054" cy="103261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5A9B"/>
                </a:solidFill>
                <a:latin typeface="Trebuchet MS"/>
                <a:cs typeface="Trebuchet MS"/>
              </a:rPr>
              <a:t>Главная цель программы магистратуры по направлению 38.04.03. «Управление </a:t>
            </a:r>
            <a:r>
              <a:rPr lang="ru-RU" sz="2400" b="1" dirty="0" smtClean="0">
                <a:solidFill>
                  <a:srgbClr val="005A9B"/>
                </a:solidFill>
                <a:latin typeface="Trebuchet MS"/>
                <a:cs typeface="Trebuchet MS"/>
              </a:rPr>
              <a:t>персоналом в кросс – культурной среде»</a:t>
            </a:r>
            <a:endParaRPr lang="en-US" sz="2400" b="1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484" y="2098508"/>
            <a:ext cx="8031293" cy="2152322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rgbClr val="000090"/>
                </a:solidFill>
                <a:latin typeface="Trebuchet MS"/>
                <a:cs typeface="Trebuchet MS"/>
              </a:rPr>
              <a:t>У</a:t>
            </a:r>
            <a:r>
              <a:rPr lang="ru-RU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глубленная </a:t>
            </a:r>
            <a:r>
              <a:rPr lang="ru-RU" sz="2000" dirty="0">
                <a:solidFill>
                  <a:srgbClr val="000090"/>
                </a:solidFill>
                <a:latin typeface="Trebuchet MS"/>
                <a:cs typeface="Trebuchet MS"/>
              </a:rPr>
              <a:t>и качественная подготовка конкурентоспособных и компетентных профессионалов в области управленческой деятельности, конкретно связанной с управлением персоналом, способных и готовых к самостоятельной, профессиональной, и творческой деятельности, востребованной бизнес – структурами, а также организациях и учреждениях непроизводственной сферы. </a:t>
            </a:r>
          </a:p>
          <a:p>
            <a:pPr algn="l"/>
            <a:endParaRPr lang="ru-RU" sz="20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22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pic>
        <p:nvPicPr>
          <p:cNvPr id="6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184"/>
            <a:ext cx="8229600" cy="1279976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5A9B"/>
                </a:solidFill>
                <a:latin typeface="Trebuchet MS"/>
                <a:cs typeface="Trebuchet MS"/>
              </a:rPr>
              <a:t>Современный уровень профессиональной подготовки, широкие возможности трудоустройства, интересная работа, перспективы развития, достойный заработок – все эти возможности открывает перед Вами подготовка по  Магистерской программе «Управление персоналом  в кросс-культурной среде</a:t>
            </a:r>
            <a:r>
              <a:rPr lang="ru-RU" sz="1600" b="1" dirty="0" smtClean="0">
                <a:solidFill>
                  <a:srgbClr val="005A9B"/>
                </a:solidFill>
                <a:latin typeface="Trebuchet MS"/>
                <a:cs typeface="Trebuchet MS"/>
              </a:rPr>
              <a:t>»</a:t>
            </a:r>
            <a:endParaRPr lang="ru-RU" sz="1600" b="1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i="1" dirty="0" smtClean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i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</a:t>
            </a:r>
          </a:p>
          <a:p>
            <a:endParaRPr lang="ru-RU" dirty="0">
              <a:solidFill>
                <a:srgbClr val="00009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200" y="1631155"/>
            <a:ext cx="3891280" cy="3296255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повышение </a:t>
            </a:r>
            <a:r>
              <a:rPr lang="ru-RU" sz="1400" b="1" dirty="0">
                <a:solidFill>
                  <a:srgbClr val="000090"/>
                </a:solidFill>
                <a:latin typeface="Trebuchet MS"/>
                <a:cs typeface="Trebuchet MS"/>
              </a:rPr>
              <a:t>рыночной</a:t>
            </a:r>
            <a:r>
              <a:rPr lang="ru-RU" sz="14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 стоимости компании с помощью инструментов управления персоналом </a:t>
            </a:r>
            <a:endParaRPr lang="ru-RU" sz="1400" b="1" dirty="0">
              <a:solidFill>
                <a:srgbClr val="000090"/>
              </a:solidFill>
              <a:latin typeface="Trebuchet MS"/>
              <a:ea typeface="Calibri" panose="020F0502020204030204" pitchFamily="34" charset="0"/>
              <a:cs typeface="Trebuchet MS"/>
            </a:endParaRPr>
          </a:p>
          <a:p>
            <a:pPr marL="0" lvl="0" indent="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разработка эффективной стратегии управления персоналом </a:t>
            </a:r>
            <a:endParaRPr lang="ru-RU" sz="1400" b="1" dirty="0">
              <a:solidFill>
                <a:srgbClr val="000090"/>
              </a:solidFill>
              <a:latin typeface="Trebuchet MS"/>
              <a:ea typeface="Calibri" panose="020F0502020204030204" pitchFamily="34" charset="0"/>
              <a:cs typeface="Trebuchet MS"/>
            </a:endParaRPr>
          </a:p>
          <a:p>
            <a:pPr marL="0" lvl="0" indent="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развитие организационной структуры компании </a:t>
            </a:r>
            <a:endParaRPr lang="ru-RU" sz="1400" b="1" dirty="0">
              <a:solidFill>
                <a:srgbClr val="000090"/>
              </a:solidFill>
              <a:latin typeface="Trebuchet MS"/>
              <a:ea typeface="Calibri" panose="020F0502020204030204" pitchFamily="34" charset="0"/>
              <a:cs typeface="Trebuchet MS"/>
            </a:endParaRPr>
          </a:p>
          <a:p>
            <a:pPr marL="0" lvl="0" indent="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создание систем оценки деятельности подразделений</a:t>
            </a:r>
            <a:endParaRPr lang="ru-RU" sz="1400" b="1" dirty="0">
              <a:solidFill>
                <a:srgbClr val="000090"/>
              </a:solidFill>
              <a:latin typeface="Trebuchet MS"/>
              <a:ea typeface="Calibri" panose="020F0502020204030204" pitchFamily="34" charset="0"/>
              <a:cs typeface="Trebuchet MS"/>
            </a:endParaRPr>
          </a:p>
          <a:p>
            <a:endParaRPr lang="ru-RU" sz="14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92664" y="1186615"/>
            <a:ext cx="4351336" cy="479822"/>
          </a:xfrm>
        </p:spPr>
        <p:txBody>
          <a:bodyPr>
            <a:noAutofit/>
          </a:bodyPr>
          <a:lstStyle/>
          <a:p>
            <a:endParaRPr lang="ru-RU" sz="1200" dirty="0" smtClean="0">
              <a:solidFill>
                <a:srgbClr val="000090"/>
              </a:solidFill>
              <a:latin typeface="Trebuchet MS"/>
              <a:cs typeface="Trebuchet MS"/>
            </a:endParaRPr>
          </a:p>
          <a:p>
            <a:r>
              <a:rPr lang="ru-RU" sz="12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Область </a:t>
            </a:r>
            <a:r>
              <a:rPr lang="ru-RU" sz="1200" i="1" dirty="0">
                <a:solidFill>
                  <a:srgbClr val="000090"/>
                </a:solidFill>
                <a:latin typeface="Trebuchet MS"/>
                <a:cs typeface="Trebuchet MS"/>
              </a:rPr>
              <a:t>профессиональной деятельности магистра </a:t>
            </a:r>
          </a:p>
          <a:p>
            <a:endParaRPr lang="ru-RU" sz="12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6" y="1407716"/>
            <a:ext cx="4374036" cy="296346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Разработка философии, концепции кадровой политики и стратегии управления персоналом 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Кадровое планирование и маркетинг персонала 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200" b="1" dirty="0" err="1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Найм</a:t>
            </a: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, оценка, аудит, </a:t>
            </a:r>
            <a:r>
              <a:rPr lang="ru-RU" sz="1200" b="1" dirty="0" err="1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контроллинг</a:t>
            </a: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 и учет персонала 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Управление организационной культурой, конфликтами и стрессами 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Управление занятостью и развитием персонала 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Социальное развитие и работа с высвобождающимся персоналом 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Организационное проектирование, формирование и развитие системы управления персоналом 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Оценка затрат на персонал </a:t>
            </a:r>
          </a:p>
          <a:p>
            <a:pPr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0090"/>
                </a:solidFill>
                <a:latin typeface="Trebuchet MS"/>
                <a:ea typeface="Times New Roman" panose="02020603050405020304" pitchFamily="18" charset="0"/>
                <a:cs typeface="Trebuchet MS"/>
              </a:rPr>
              <a:t>Экономическая и социальная эффективность проектов совершенствования системы технологии управления персоналом</a:t>
            </a:r>
            <a:endParaRPr lang="ru-RU" sz="12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4920" y="3735454"/>
            <a:ext cx="2055811" cy="129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lents_f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5" y="970717"/>
            <a:ext cx="3650585" cy="205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95" y="1495152"/>
            <a:ext cx="8559053" cy="4441724"/>
          </a:xfrm>
        </p:spPr>
        <p:txBody>
          <a:bodyPr>
            <a:normAutofit/>
          </a:bodyPr>
          <a:lstStyle/>
          <a:p>
            <a:pPr marL="3943350" lvl="8" indent="-2857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rebuchet MS"/>
                <a:cs typeface="Trebuchet MS"/>
              </a:rPr>
              <a:t>Срок </a:t>
            </a:r>
            <a:r>
              <a:rPr lang="ru-RU" b="1" dirty="0">
                <a:solidFill>
                  <a:srgbClr val="002060"/>
                </a:solidFill>
                <a:latin typeface="Trebuchet MS"/>
                <a:cs typeface="Trebuchet MS"/>
              </a:rPr>
              <a:t>освоения </a:t>
            </a:r>
            <a:r>
              <a:rPr lang="ru-RU" b="1" dirty="0" smtClean="0">
                <a:solidFill>
                  <a:srgbClr val="002060"/>
                </a:solidFill>
                <a:latin typeface="Trebuchet MS"/>
                <a:cs typeface="Trebuchet MS"/>
              </a:rPr>
              <a:t> ООП - 2 год</a:t>
            </a:r>
            <a:endParaRPr lang="ru-RU" b="1" dirty="0">
              <a:solidFill>
                <a:srgbClr val="002060"/>
              </a:solidFill>
              <a:latin typeface="Trebuchet MS"/>
              <a:cs typeface="Trebuchet MS"/>
            </a:endParaRPr>
          </a:p>
          <a:p>
            <a:pPr marL="3943350" lvl="8" indent="-2857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rebuchet MS"/>
                <a:cs typeface="Trebuchet MS"/>
              </a:rPr>
              <a:t>Трудоемкость ООП </a:t>
            </a:r>
            <a:r>
              <a:rPr lang="ru-RU" b="1" dirty="0">
                <a:solidFill>
                  <a:srgbClr val="002060"/>
                </a:solidFill>
                <a:latin typeface="Trebuchet MS"/>
                <a:cs typeface="Trebuchet MS"/>
              </a:rPr>
              <a:t>за весь период обучения </a:t>
            </a:r>
            <a:r>
              <a:rPr lang="ru-RU" b="1" dirty="0" smtClean="0">
                <a:solidFill>
                  <a:srgbClr val="002060"/>
                </a:solidFill>
                <a:latin typeface="Trebuchet MS"/>
                <a:cs typeface="Trebuchet MS"/>
              </a:rPr>
              <a:t>-120 зачетных единиц</a:t>
            </a:r>
            <a:endParaRPr lang="ru-RU" b="1" dirty="0">
              <a:solidFill>
                <a:srgbClr val="002060"/>
              </a:solidFill>
              <a:latin typeface="Trebuchet MS"/>
              <a:cs typeface="Trebuchet MS"/>
            </a:endParaRPr>
          </a:p>
          <a:p>
            <a:pPr marL="285750" indent="-2857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rebuchet MS"/>
                <a:cs typeface="Trebuchet MS"/>
              </a:rPr>
              <a:t> Трудоемкость обучения за учебный год - 60 зачетных единиц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rebuchet MS"/>
                <a:cs typeface="Trebuchet MS"/>
              </a:rPr>
              <a:t> Зачетная единица равна 36 часам</a:t>
            </a:r>
          </a:p>
          <a:p>
            <a:pPr algn="l"/>
            <a:endParaRPr lang="ru-RU" sz="20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3778" y="4690309"/>
            <a:ext cx="41957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24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84" y="247239"/>
            <a:ext cx="2411146" cy="440040"/>
          </a:xfrm>
          <a:prstGeom prst="rect">
            <a:avLst/>
          </a:prstGeom>
        </p:spPr>
      </p:pic>
      <p:pic>
        <p:nvPicPr>
          <p:cNvPr id="6" name="Picture 5" descr="lents_f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197510"/>
            <a:ext cx="6229824" cy="1046074"/>
          </a:xfrm>
        </p:spPr>
        <p:txBody>
          <a:bodyPr>
            <a:noAutofit/>
          </a:bodyPr>
          <a:lstStyle/>
          <a:p>
            <a:pPr algn="l"/>
            <a:r>
              <a:rPr lang="ru-RU" altLang="ru-RU" sz="1600" dirty="0" smtClean="0">
                <a:solidFill>
                  <a:srgbClr val="005A9B"/>
                </a:solidFill>
                <a:latin typeface="Trebuchet MS"/>
                <a:cs typeface="Trebuchet MS"/>
              </a:rPr>
              <a:t/>
            </a:r>
            <a:br>
              <a:rPr lang="ru-RU" altLang="ru-RU" sz="1600" dirty="0" smtClean="0">
                <a:solidFill>
                  <a:srgbClr val="005A9B"/>
                </a:solidFill>
                <a:latin typeface="Trebuchet MS"/>
                <a:cs typeface="Trebuchet MS"/>
              </a:rPr>
            </a:br>
            <a:r>
              <a:rPr lang="ru-RU" altLang="ru-RU" sz="1600" dirty="0" smtClean="0">
                <a:solidFill>
                  <a:srgbClr val="005A9B"/>
                </a:solidFill>
                <a:latin typeface="Trebuchet MS"/>
                <a:cs typeface="Trebuchet MS"/>
              </a:rPr>
              <a:t/>
            </a:r>
            <a:br>
              <a:rPr lang="ru-RU" altLang="ru-RU" sz="1600" dirty="0" smtClean="0">
                <a:solidFill>
                  <a:srgbClr val="005A9B"/>
                </a:solidFill>
                <a:latin typeface="Trebuchet MS"/>
                <a:cs typeface="Trebuchet MS"/>
              </a:rPr>
            </a:br>
            <a:r>
              <a:rPr lang="ru-RU" altLang="ru-RU" sz="1600" dirty="0" smtClean="0">
                <a:solidFill>
                  <a:srgbClr val="005A9B"/>
                </a:solidFill>
                <a:latin typeface="Trebuchet MS"/>
                <a:cs typeface="Trebuchet MS"/>
              </a:rPr>
              <a:t>В </a:t>
            </a:r>
            <a:r>
              <a:rPr lang="ru-RU" altLang="ru-RU" sz="1600" dirty="0">
                <a:solidFill>
                  <a:srgbClr val="005A9B"/>
                </a:solidFill>
                <a:latin typeface="Trebuchet MS"/>
                <a:cs typeface="Trebuchet MS"/>
              </a:rPr>
              <a:t>процессе обучения студенты принимают участие в конференциях,  семинарах и международных студенческих форумах, участвуют в олимпиадах, публикуют статьи в журналах и сборниках конференций.</a:t>
            </a:r>
            <a:br>
              <a:rPr lang="ru-RU" altLang="ru-RU" sz="1600" dirty="0">
                <a:solidFill>
                  <a:srgbClr val="005A9B"/>
                </a:solidFill>
                <a:latin typeface="Trebuchet MS"/>
                <a:cs typeface="Trebuchet MS"/>
              </a:rPr>
            </a:br>
            <a:r>
              <a:rPr lang="ru-RU" sz="1600" b="1" i="1" dirty="0" smtClean="0">
                <a:solidFill>
                  <a:srgbClr val="005A9B"/>
                </a:solidFill>
                <a:latin typeface="Trebuchet MS"/>
                <a:cs typeface="Trebuchet MS"/>
              </a:rPr>
              <a:t/>
            </a:r>
            <a:br>
              <a:rPr lang="ru-RU" sz="1600" b="1" i="1" dirty="0" smtClean="0">
                <a:solidFill>
                  <a:srgbClr val="005A9B"/>
                </a:solidFill>
                <a:latin typeface="Trebuchet MS"/>
                <a:cs typeface="Trebuchet MS"/>
              </a:rPr>
            </a:br>
            <a:endParaRPr lang="en-US" sz="1600" b="1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25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89585" y="1587397"/>
            <a:ext cx="8250326" cy="1959601"/>
            <a:chOff x="446837" y="1387672"/>
            <a:chExt cx="8250326" cy="3063124"/>
          </a:xfrm>
        </p:grpSpPr>
        <p:pic>
          <p:nvPicPr>
            <p:cNvPr id="8" name="Picture 7" descr="cover_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37" y="1387672"/>
              <a:ext cx="8250326" cy="3039667"/>
            </a:xfrm>
            <a:prstGeom prst="rect">
              <a:avLst/>
            </a:prstGeom>
          </p:spPr>
        </p:pic>
        <p:pic>
          <p:nvPicPr>
            <p:cNvPr id="9" name="Picture 8" descr="glob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28" t="12396" r="26128" b="12396"/>
            <a:stretch/>
          </p:blipFill>
          <p:spPr>
            <a:xfrm>
              <a:off x="3423513" y="1508681"/>
              <a:ext cx="2406701" cy="2942115"/>
            </a:xfrm>
            <a:prstGeom prst="rect">
              <a:avLst/>
            </a:prstGeom>
          </p:spPr>
        </p:pic>
      </p:grpSp>
      <p:pic>
        <p:nvPicPr>
          <p:cNvPr id="10" name="Picture 5" descr="P107006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55247"/>
            <a:ext cx="2500952" cy="179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 descr="D:\Каф.МЕНЕДЖМЕНТА\ФОТОГРАФИИ\К юбилею каф\IMG_14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8" r="1453"/>
          <a:stretch>
            <a:fillRect/>
          </a:stretch>
        </p:blipFill>
        <p:spPr bwMode="auto">
          <a:xfrm>
            <a:off x="5521701" y="3158676"/>
            <a:ext cx="2363474" cy="1805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i-session - 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54" y="3352670"/>
            <a:ext cx="2453069" cy="160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P107007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 b="10767"/>
          <a:stretch/>
        </p:blipFill>
        <p:spPr bwMode="auto">
          <a:xfrm>
            <a:off x="5521701" y="1179566"/>
            <a:ext cx="2618842" cy="172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lents_f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21348625"/>
              </p:ext>
            </p:extLst>
          </p:nvPr>
        </p:nvGraphicFramePr>
        <p:xfrm>
          <a:off x="457198" y="1293592"/>
          <a:ext cx="8686801" cy="384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1980064" y="502602"/>
            <a:ext cx="5568776" cy="85725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rebuchet MS"/>
                <a:cs typeface="Trebuchet MS"/>
              </a:rPr>
              <a:t>Востребованность специалистов по управлению человеческими ресурсами</a:t>
            </a:r>
            <a:r>
              <a:rPr lang="ru-RU" sz="1600" dirty="0">
                <a:latin typeface="Trebuchet MS"/>
                <a:cs typeface="Trebuchet MS"/>
              </a:rPr>
              <a:t/>
            </a:r>
            <a:br>
              <a:rPr lang="ru-RU" sz="1600" dirty="0">
                <a:latin typeface="Trebuchet MS"/>
                <a:cs typeface="Trebuchet MS"/>
              </a:rPr>
            </a:br>
            <a:endParaRPr lang="ru-RU" sz="1600" dirty="0">
              <a:latin typeface="Trebuchet MS"/>
              <a:cs typeface="Trebuchet MS"/>
            </a:endParaRPr>
          </a:p>
        </p:txBody>
      </p:sp>
      <p:pic>
        <p:nvPicPr>
          <p:cNvPr id="5" name="Picture 5" descr="lents_f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9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73906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rebuchet MS"/>
                <a:cs typeface="Trebuchet MS"/>
              </a:rPr>
              <a:t>Перспективы трудоустройства</a:t>
            </a:r>
            <a:endParaRPr lang="ru-RU" sz="2400" b="1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0" y="1631156"/>
            <a:ext cx="9144000" cy="296346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rebuchet MS"/>
                <a:cs typeface="Trebuchet MS"/>
              </a:rPr>
              <a:t>· ведущий специалист организации;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rebuchet MS"/>
                <a:cs typeface="Trebuchet MS"/>
              </a:rPr>
              <a:t>· руководитель отдела или департамента;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rebuchet MS"/>
                <a:cs typeface="Trebuchet MS"/>
              </a:rPr>
              <a:t>· директор (по персоналу) компании/организации;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rebuchet MS"/>
                <a:cs typeface="Trebuchet MS"/>
              </a:rPr>
              <a:t>· руководитель проектов и программ;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rebuchet MS"/>
                <a:cs typeface="Trebuchet MS"/>
              </a:rPr>
              <a:t>· партнер по бизнесу в сфере управления человеческими ресурсами. </a:t>
            </a:r>
          </a:p>
          <a:p>
            <a:endParaRPr lang="ru-RU" dirty="0">
              <a:latin typeface="Trebuchet MS"/>
              <a:cs typeface="Trebuchet MS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31" y="200779"/>
            <a:ext cx="2411146" cy="440040"/>
          </a:xfrm>
          <a:prstGeom prst="rect">
            <a:avLst/>
          </a:prstGeom>
        </p:spPr>
      </p:pic>
      <p:pic>
        <p:nvPicPr>
          <p:cNvPr id="5" name="Picture 5" descr="lents_f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243" y="480489"/>
            <a:ext cx="5255212" cy="552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Сроки приёма документов</a:t>
            </a:r>
            <a:endParaRPr lang="ru-RU" sz="24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28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600" y="1231153"/>
            <a:ext cx="8827247" cy="344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cap="all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Начало</a:t>
            </a:r>
            <a:r>
              <a:rPr lang="ru-RU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приёма документов - </a:t>
            </a:r>
            <a:r>
              <a:rPr lang="ru-RU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19.06.2020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cap="all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</a:t>
            </a:r>
            <a:r>
              <a:rPr lang="ru-RU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приёма документов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125" algn="l"/>
              </a:tabLst>
            </a:pPr>
            <a:r>
              <a:rPr lang="ru-RU" sz="1400" b="1" u="sng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июля 2020 г.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4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лиц, поступающих на места, финансируемые из средств федерального бюджета, по очной форме обучения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125" algn="l"/>
              </a:tabLst>
            </a:pPr>
            <a:r>
              <a:rPr lang="ru-RU" sz="1400" b="1" u="sng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августа 2020 г.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лиц, поступающих на места с оплатой стоимости обучения по очной форме обучения.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ru-RU" sz="1400" b="1" dirty="0" smtClean="0">
              <a:solidFill>
                <a:srgbClr val="2E75B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Зачисление 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магистратуру осуществляется по результатам междисциплинарного экзамена.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для поступающих на контрактную форму обучения – 30 баллов.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ru-RU" sz="1400" b="1" dirty="0" smtClean="0">
              <a:solidFill>
                <a:srgbClr val="2E75B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sz="14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вступительных испытаний на сайте РУДН</a:t>
            </a:r>
            <a:r>
              <a:rPr lang="ru-RU" sz="14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400" dirty="0" smtClean="0">
              <a:solidFill>
                <a:srgbClr val="2E75B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lv-LV" u="sng" dirty="0" smtClean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lv-LV" u="sng" dirty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://admission.rudn.ru/MagExamsProg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D:\Мои документы\Клипарты, фоны, шаблоны\business_fotolia\fotolia_283333_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022" y="58341"/>
            <a:ext cx="7200901" cy="472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1494235" y="4569619"/>
            <a:ext cx="5941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500" b="1"/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5004197" y="1762125"/>
            <a:ext cx="3132534" cy="232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100000"/>
              </a:spcBef>
            </a:pPr>
            <a:r>
              <a:rPr lang="ru-RU" sz="1650" b="1">
                <a:solidFill>
                  <a:schemeClr val="accent2"/>
                </a:solidFill>
              </a:rPr>
              <a:t>   </a:t>
            </a:r>
          </a:p>
        </p:txBody>
      </p:sp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1277541" y="2634102"/>
            <a:ext cx="62103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endParaRPr lang="ru-RU" sz="1350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095131" y="1762125"/>
            <a:ext cx="4330674" cy="2349104"/>
          </a:xfrm>
        </p:spPr>
        <p:txBody>
          <a:bodyPr>
            <a:normAutofit/>
          </a:bodyPr>
          <a:lstStyle/>
          <a:p>
            <a:pPr marL="4763" indent="16669">
              <a:buNone/>
            </a:pPr>
            <a:r>
              <a:rPr lang="ru-RU" sz="2000" b="1" dirty="0">
                <a:latin typeface="Trebuchet MS" panose="020B0603020202020204" pitchFamily="34" charset="0"/>
              </a:rPr>
              <a:t>Экономический факультет</a:t>
            </a:r>
          </a:p>
          <a:p>
            <a:pPr marL="4763" indent="16669"/>
            <a:r>
              <a:rPr lang="ru-RU" sz="2000" dirty="0">
                <a:latin typeface="Trebuchet MS" panose="020B0603020202020204" pitchFamily="34" charset="0"/>
              </a:rPr>
              <a:t>  Тел.\факс: </a:t>
            </a:r>
            <a:r>
              <a:rPr lang="en-US" sz="2000" dirty="0">
                <a:latin typeface="Trebuchet MS" panose="020B0603020202020204" pitchFamily="34" charset="0"/>
              </a:rPr>
              <a:t>(</a:t>
            </a:r>
            <a:r>
              <a:rPr lang="ru-RU" sz="2000" dirty="0">
                <a:latin typeface="Trebuchet MS" panose="020B0603020202020204" pitchFamily="34" charset="0"/>
              </a:rPr>
              <a:t>4</a:t>
            </a:r>
            <a:r>
              <a:rPr lang="en-US" sz="2000" dirty="0">
                <a:latin typeface="Trebuchet MS" panose="020B0603020202020204" pitchFamily="34" charset="0"/>
              </a:rPr>
              <a:t>95) 434-43</a:t>
            </a:r>
            <a:r>
              <a:rPr lang="ru-RU" sz="2000" dirty="0">
                <a:latin typeface="Trebuchet MS" panose="020B0603020202020204" pitchFamily="34" charset="0"/>
              </a:rPr>
              <a:t>-</a:t>
            </a:r>
            <a:r>
              <a:rPr lang="en-US" sz="2000" dirty="0">
                <a:latin typeface="Trebuchet MS" panose="020B0603020202020204" pitchFamily="34" charset="0"/>
              </a:rPr>
              <a:t>15</a:t>
            </a:r>
            <a:endParaRPr lang="ru-RU" sz="2000" dirty="0">
              <a:latin typeface="Trebuchet MS" panose="020B0603020202020204" pitchFamily="34" charset="0"/>
            </a:endParaRPr>
          </a:p>
          <a:p>
            <a:pPr marL="4763" indent="16669"/>
            <a:r>
              <a:rPr lang="ru-RU" sz="2000" dirty="0">
                <a:latin typeface="Trebuchet MS" panose="020B0603020202020204" pitchFamily="34" charset="0"/>
              </a:rPr>
              <a:t>  </a:t>
            </a:r>
            <a:r>
              <a:rPr lang="en-US" sz="2000" dirty="0">
                <a:latin typeface="Trebuchet MS" panose="020B0603020202020204" pitchFamily="34" charset="0"/>
              </a:rPr>
              <a:t>E-mail: </a:t>
            </a:r>
            <a:r>
              <a:rPr lang="en-US" sz="2000" dirty="0">
                <a:latin typeface="Trebuchet MS" panose="020B0603020202020204" pitchFamily="34" charset="0"/>
                <a:hlinkClick r:id="rId4"/>
              </a:rPr>
              <a:t>econ_decanat@rudn.university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</a:p>
          <a:p>
            <a:pPr marL="4763" indent="16669"/>
            <a:r>
              <a:rPr lang="ru-RU" sz="2000" dirty="0">
                <a:latin typeface="Trebuchet MS" panose="020B0603020202020204" pitchFamily="34" charset="0"/>
              </a:rPr>
              <a:t>  </a:t>
            </a:r>
            <a:r>
              <a:rPr lang="en-US" sz="2000" dirty="0">
                <a:latin typeface="Trebuchet MS" panose="020B0603020202020204" pitchFamily="34" charset="0"/>
              </a:rPr>
              <a:t>INTERNET: </a:t>
            </a:r>
            <a:r>
              <a:rPr lang="en-US" sz="2000" dirty="0">
                <a:latin typeface="Trebuchet MS" panose="020B0603020202020204" pitchFamily="34" charset="0"/>
                <a:hlinkClick r:id="rId5"/>
              </a:rPr>
              <a:t>www.econ-rudn.ru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7" name="Picture 5" descr="lents_f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1A21A0-FB02-4704-9AE9-5CFF61E25BFF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680262"/>
      </p:ext>
    </p:extLst>
  </p:cSld>
  <p:clrMapOvr>
    <a:masterClrMapping/>
  </p:clrMapOvr>
  <p:transition advTm="1028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3867767-512E-474D-AAE4-626A0C727C93}"/>
              </a:ext>
            </a:extLst>
          </p:cNvPr>
          <p:cNvSpPr txBox="1">
            <a:spLocks/>
          </p:cNvSpPr>
          <p:nvPr/>
        </p:nvSpPr>
        <p:spPr>
          <a:xfrm>
            <a:off x="2272684" y="194021"/>
            <a:ext cx="6726990" cy="926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D62B2"/>
                </a:solidFill>
                <a:latin typeface="Trebuchet MS"/>
              </a:rPr>
              <a:t>Преимущества обучения в РУДН:</a:t>
            </a:r>
            <a:endParaRPr lang="en-US" sz="3200" b="1" dirty="0">
              <a:solidFill>
                <a:srgbClr val="0D62B2"/>
              </a:solidFill>
              <a:latin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7C2A468-2D35-4F22-AB7F-C95FE67BB314}"/>
              </a:ext>
            </a:extLst>
          </p:cNvPr>
          <p:cNvSpPr txBox="1"/>
          <p:nvPr/>
        </p:nvSpPr>
        <p:spPr>
          <a:xfrm>
            <a:off x="385910" y="1243250"/>
            <a:ext cx="86137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инновационные образовательные программы;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многоуровневая система образования «бакалавр-магистр-кандидат наук (</a:t>
            </a:r>
            <a:r>
              <a:rPr lang="ru-RU" sz="2200" dirty="0" err="1">
                <a:latin typeface="Trebuchet MS" panose="020B0603020202020204" pitchFamily="34" charset="0"/>
              </a:rPr>
              <a:t>Ph.D</a:t>
            </a:r>
            <a:r>
              <a:rPr lang="ru-RU" sz="2200" dirty="0">
                <a:latin typeface="Trebuchet MS" panose="020B0603020202020204" pitchFamily="34" charset="0"/>
              </a:rPr>
              <a:t>.)»,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глубокое изучение иностранных языков;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новейшее техническое оснащение учебных лабораторий и научно-образовательных центров;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широкие возможности для обучения студентов по обмену, стажировки;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многонациональность коллектива преподавателей, студентов;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30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3867767-512E-474D-AAE4-626A0C727C93}"/>
              </a:ext>
            </a:extLst>
          </p:cNvPr>
          <p:cNvSpPr txBox="1">
            <a:spLocks/>
          </p:cNvSpPr>
          <p:nvPr/>
        </p:nvSpPr>
        <p:spPr>
          <a:xfrm>
            <a:off x="2539258" y="194021"/>
            <a:ext cx="6460415" cy="1155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600" b="1" dirty="0">
                <a:solidFill>
                  <a:srgbClr val="0D62B2"/>
                </a:solidFill>
                <a:latin typeface="Trebuchet MS"/>
              </a:rPr>
              <a:t>Мы есть в социальных сетях</a:t>
            </a:r>
            <a:endParaRPr lang="en-US" sz="3600" b="1" dirty="0">
              <a:solidFill>
                <a:srgbClr val="0D62B2"/>
              </a:solidFill>
              <a:latin typeface="Trebuchet MS"/>
            </a:endParaRPr>
          </a:p>
        </p:txBody>
      </p:sp>
      <p:pic>
        <p:nvPicPr>
          <p:cNvPr id="8" name="Picture 2" descr="facebook">
            <a:extLst>
              <a:ext uri="{FF2B5EF4-FFF2-40B4-BE49-F238E27FC236}">
                <a16:creationId xmlns="" xmlns:a16="http://schemas.microsoft.com/office/drawing/2014/main" id="{B0124C4D-AD38-4D73-9DE1-0A98D560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09" y="2082197"/>
            <a:ext cx="792956" cy="79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3" descr="instagram">
            <a:extLst>
              <a:ext uri="{FF2B5EF4-FFF2-40B4-BE49-F238E27FC236}">
                <a16:creationId xmlns="" xmlns:a16="http://schemas.microsoft.com/office/drawing/2014/main" id="{FEB31769-7E9B-44B0-88F5-09CAC4F3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57683" y="2082197"/>
            <a:ext cx="788194" cy="78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4" descr="vk">
            <a:extLst>
              <a:ext uri="{FF2B5EF4-FFF2-40B4-BE49-F238E27FC236}">
                <a16:creationId xmlns="" xmlns:a16="http://schemas.microsoft.com/office/drawing/2014/main" id="{8543DCA4-F389-4DC7-879F-A066A638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73" y="2082587"/>
            <a:ext cx="800101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="" xmlns:a16="http://schemas.microsoft.com/office/drawing/2014/main" id="{D1AEEAE9-4F67-4505-991D-BDDFB2619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629" y="2884576"/>
            <a:ext cx="1137314" cy="21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EconomRUDN</a:t>
            </a:r>
            <a:endParaRPr lang="en-US" altLang="ru-RU" sz="1050" b="1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B152D16D-66EA-441F-8CD2-B6E403729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15" y="2901144"/>
            <a:ext cx="106361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 err="1">
                <a:solidFill>
                  <a:srgbClr val="000000"/>
                </a:solidFill>
              </a:rPr>
              <a:t>EconRUDN</a:t>
            </a:r>
            <a:endParaRPr lang="en-US" altLang="ru-RU" sz="1050" b="1" dirty="0">
              <a:solidFill>
                <a:srgbClr val="000000"/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="" xmlns:a16="http://schemas.microsoft.com/office/drawing/2014/main" id="{6F8CE47C-4313-4EAE-B869-F7E6FEB41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39" y="2895786"/>
            <a:ext cx="1168324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Econom_RUDN</a:t>
            </a:r>
            <a:endParaRPr lang="ru-RU" altLang="ru-RU" sz="1050" dirty="0">
              <a:latin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F6C01E5-447C-490C-9329-FC72B0DA1F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84" y="2118307"/>
            <a:ext cx="760154" cy="760154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="" xmlns:a16="http://schemas.microsoft.com/office/drawing/2014/main" id="{D1A85C66-D0CC-4F34-AC13-C1B2310EA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078" y="2884576"/>
            <a:ext cx="1033966" cy="21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altLang="ru-RU" sz="1050" b="1" dirty="0" err="1">
                <a:solidFill>
                  <a:srgbClr val="000000"/>
                </a:solidFill>
                <a:latin typeface="+mj-lt"/>
              </a:rPr>
              <a:t>EconomPFUR</a:t>
            </a:r>
            <a:endParaRPr lang="en-US" altLang="ru-RU" sz="105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3" y="402771"/>
            <a:ext cx="8647775" cy="89353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152F9F"/>
                </a:solidFill>
                <a:latin typeface="Trebuchet MS"/>
                <a:cs typeface="Trebuchet MS"/>
              </a:rPr>
              <a:t>Спасибо за внимание!</a:t>
            </a:r>
            <a:br>
              <a:rPr lang="ru-RU" sz="2800" b="1" dirty="0">
                <a:solidFill>
                  <a:srgbClr val="152F9F"/>
                </a:solidFill>
                <a:latin typeface="Trebuchet MS"/>
                <a:cs typeface="Trebuchet MS"/>
              </a:rPr>
            </a:br>
            <a:r>
              <a:rPr lang="ru-RU" sz="2800" b="1" dirty="0">
                <a:solidFill>
                  <a:srgbClr val="152F9F"/>
                </a:solidFill>
                <a:latin typeface="Trebuchet MS"/>
                <a:cs typeface="Trebuchet MS"/>
              </a:rPr>
              <a:t>Ваши вопросы?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0439" y="4504698"/>
            <a:ext cx="41223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31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46837" y="1387672"/>
            <a:ext cx="8250326" cy="3063124"/>
            <a:chOff x="446837" y="1387672"/>
            <a:chExt cx="8250326" cy="3063124"/>
          </a:xfrm>
        </p:grpSpPr>
        <p:pic>
          <p:nvPicPr>
            <p:cNvPr id="11" name="Picture 10" descr="cover_0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37" y="1387672"/>
              <a:ext cx="8250326" cy="30396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glob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28" t="12396" r="26128" b="12396"/>
            <a:stretch/>
          </p:blipFill>
          <p:spPr>
            <a:xfrm>
              <a:off x="2911793" y="1508680"/>
              <a:ext cx="3320414" cy="2942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4429506"/>
            <a:ext cx="2411146" cy="44004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8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3867767-512E-474D-AAE4-626A0C727C93}"/>
              </a:ext>
            </a:extLst>
          </p:cNvPr>
          <p:cNvSpPr txBox="1">
            <a:spLocks/>
          </p:cNvSpPr>
          <p:nvPr/>
        </p:nvSpPr>
        <p:spPr>
          <a:xfrm>
            <a:off x="2272684" y="194021"/>
            <a:ext cx="6726990" cy="926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D62B2"/>
                </a:solidFill>
                <a:latin typeface="Trebuchet MS"/>
              </a:rPr>
              <a:t>Преимущества обучения в РУДН:</a:t>
            </a:r>
            <a:endParaRPr lang="en-US" sz="3200" b="1" dirty="0">
              <a:solidFill>
                <a:srgbClr val="0D62B2"/>
              </a:solidFill>
              <a:latin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7C2A468-2D35-4F22-AB7F-C95FE67BB314}"/>
              </a:ext>
            </a:extLst>
          </p:cNvPr>
          <p:cNvSpPr txBox="1"/>
          <p:nvPr/>
        </p:nvSpPr>
        <p:spPr>
          <a:xfrm>
            <a:off x="385910" y="1243250"/>
            <a:ext cx="861376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современная обширная инфраструктура для жизни, учебы, развития спортивных и художественных талантов;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учебно-научный информационный центр (научная библиотека);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Уникальный «Интерклуб», где работают свыше 30 интернациональных студенческих художественных кружков и коллективов;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медицинское обслуживание студентов, преподавателей и сотрудников в собственном медицинском центре;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rebuchet MS" panose="020B0603020202020204" pitchFamily="34" charset="0"/>
              </a:rPr>
              <a:t>современный студенческий кампус рядом с лесопарковой зоной.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3867767-512E-474D-AAE4-626A0C727C93}"/>
              </a:ext>
            </a:extLst>
          </p:cNvPr>
          <p:cNvSpPr txBox="1">
            <a:spLocks/>
          </p:cNvSpPr>
          <p:nvPr/>
        </p:nvSpPr>
        <p:spPr>
          <a:xfrm>
            <a:off x="2539258" y="194021"/>
            <a:ext cx="6460415" cy="1155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D62B2"/>
                </a:solidFill>
                <a:latin typeface="Trebuchet MS"/>
              </a:rPr>
              <a:t>Немного истории факультета</a:t>
            </a:r>
            <a:endParaRPr lang="en-US" sz="3200" b="1" dirty="0">
              <a:solidFill>
                <a:srgbClr val="0D62B2"/>
              </a:solidFill>
              <a:latin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7C2A468-2D35-4F22-AB7F-C95FE67BB314}"/>
              </a:ext>
            </a:extLst>
          </p:cNvPr>
          <p:cNvSpPr txBox="1"/>
          <p:nvPr/>
        </p:nvSpPr>
        <p:spPr>
          <a:xfrm>
            <a:off x="283818" y="1141022"/>
            <a:ext cx="5550020" cy="371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ct val="150000"/>
              </a:spcBef>
            </a:pPr>
            <a:r>
              <a:rPr lang="ru-RU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Экономический факультет существует в РУДН с момента создания университета (с 1960г.) и продолжает традиции классического  образования в области экономики, финансов и менеджмента.</a:t>
            </a:r>
            <a:endParaRPr lang="en-US" sz="2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endParaRPr lang="ru-RU" sz="26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1040" descr="ч-б фото студентов РУДН1 copy">
            <a:extLst>
              <a:ext uri="{FF2B5EF4-FFF2-40B4-BE49-F238E27FC236}">
                <a16:creationId xmlns="" xmlns:a16="http://schemas.microsoft.com/office/drawing/2014/main" id="{83D60D33-096A-44E6-9F9D-85C8C89D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31586" y="1202352"/>
            <a:ext cx="3303836" cy="1889279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6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3867767-512E-474D-AAE4-626A0C727C93}"/>
              </a:ext>
            </a:extLst>
          </p:cNvPr>
          <p:cNvSpPr txBox="1">
            <a:spLocks/>
          </p:cNvSpPr>
          <p:nvPr/>
        </p:nvSpPr>
        <p:spPr>
          <a:xfrm>
            <a:off x="2539258" y="194021"/>
            <a:ext cx="6460415" cy="69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D62B2"/>
                </a:solidFill>
                <a:latin typeface="Trebuchet MS"/>
              </a:rPr>
              <a:t>Зарубежные вузы-партнеры</a:t>
            </a:r>
            <a:endParaRPr lang="en-US" sz="3200" b="1" dirty="0">
              <a:solidFill>
                <a:srgbClr val="0D62B2"/>
              </a:solidFill>
              <a:latin typeface="Trebuchet M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5875D0DC-FA38-404A-B414-B9D8E09B7ADF}"/>
              </a:ext>
            </a:extLst>
          </p:cNvPr>
          <p:cNvSpPr txBox="1">
            <a:spLocks noChangeArrowheads="1"/>
          </p:cNvSpPr>
          <p:nvPr/>
        </p:nvSpPr>
        <p:spPr>
          <a:xfrm>
            <a:off x="314190" y="1059657"/>
            <a:ext cx="3397429" cy="3915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США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Гарвардский университет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Университет Северной Аризоны</a:t>
            </a:r>
          </a:p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Франция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Университет Париж-8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Университет Ниццы София </a:t>
            </a:r>
            <a:r>
              <a:rPr lang="ru-RU" sz="1600" dirty="0" err="1">
                <a:solidFill>
                  <a:srgbClr val="005A9B"/>
                </a:solidFill>
                <a:latin typeface="Trebuchet MS" panose="020B0603020202020204" pitchFamily="34" charset="0"/>
              </a:rPr>
              <a:t>Антиполис</a:t>
            </a:r>
            <a:endParaRPr lang="ru-RU" sz="1600" dirty="0">
              <a:solidFill>
                <a:srgbClr val="005A9B"/>
              </a:solidFill>
              <a:latin typeface="Trebuchet MS" panose="020B0603020202020204" pitchFamily="34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Международный институт менеджмента Национального университета наук, технологий и менеджмента (CNAM-IIM)</a:t>
            </a:r>
          </a:p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Великобритания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Университет Лондон Метрополитен</a:t>
            </a:r>
          </a:p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  </a:t>
            </a:r>
          </a:p>
        </p:txBody>
      </p:sp>
      <p:pic>
        <p:nvPicPr>
          <p:cNvPr id="10" name="Picture 0" descr="DSCN1950">
            <a:extLst>
              <a:ext uri="{FF2B5EF4-FFF2-40B4-BE49-F238E27FC236}">
                <a16:creationId xmlns="" xmlns:a16="http://schemas.microsoft.com/office/drawing/2014/main" id="{B130FAE0-AFA8-41F6-AB04-54341D7C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7819" y="3602446"/>
            <a:ext cx="1829990" cy="137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Z:\Кафедра Рекламы и бизнес-коммуникаций\Подплетенная А\К фильму эк факультета\ФОТО_Ницца_2011\IMG_2781.JPG">
            <a:extLst>
              <a:ext uri="{FF2B5EF4-FFF2-40B4-BE49-F238E27FC236}">
                <a16:creationId xmlns="" xmlns:a16="http://schemas.microsoft.com/office/drawing/2014/main" id="{985E92B2-41B4-4CD0-A900-86A8C5FC4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7819" y="2143399"/>
            <a:ext cx="1829990" cy="13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Z:\Кафедра Рекламы и бизнес-коммуникаций\Подплетенная А\К фильму эк факультета\Панама 24.01.09-05.02.09\meoo3.jpg">
            <a:extLst>
              <a:ext uri="{FF2B5EF4-FFF2-40B4-BE49-F238E27FC236}">
                <a16:creationId xmlns="" xmlns:a16="http://schemas.microsoft.com/office/drawing/2014/main" id="{0FBEBB3C-7649-4CDC-A8A9-4E5A7A8E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7819" y="891890"/>
            <a:ext cx="1829990" cy="116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CA607536-2664-4950-921B-DE3631B213D7}"/>
              </a:ext>
            </a:extLst>
          </p:cNvPr>
          <p:cNvSpPr txBox="1">
            <a:spLocks noChangeArrowheads="1"/>
          </p:cNvSpPr>
          <p:nvPr/>
        </p:nvSpPr>
        <p:spPr>
          <a:xfrm>
            <a:off x="3790766" y="1064351"/>
            <a:ext cx="3197440" cy="3910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Университет Оксфорд Брукс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Эдинбургский университет  </a:t>
            </a:r>
            <a:r>
              <a:rPr lang="ru-RU" sz="1600" dirty="0" err="1">
                <a:solidFill>
                  <a:srgbClr val="005A9B"/>
                </a:solidFill>
                <a:latin typeface="Trebuchet MS" panose="020B0603020202020204" pitchFamily="34" charset="0"/>
              </a:rPr>
              <a:t>Нэйпия</a:t>
            </a:r>
            <a:endParaRPr lang="ru-RU" sz="1600" dirty="0">
              <a:solidFill>
                <a:srgbClr val="005A9B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Мексика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Национальный автономный университет Мексики</a:t>
            </a:r>
          </a:p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 Чили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Университет Сантьяго</a:t>
            </a:r>
          </a:p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 Бразилия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Университет Рио-де-Жанейро</a:t>
            </a:r>
          </a:p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 Испания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Университет Валенсии</a:t>
            </a:r>
          </a:p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 Португалия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Университет Порту</a:t>
            </a:r>
          </a:p>
          <a:p>
            <a:pPr algn="l">
              <a:spcBef>
                <a:spcPts val="0"/>
              </a:spcBef>
              <a:defRPr/>
            </a:pPr>
            <a:endParaRPr lang="ru-RU" sz="1600" dirty="0">
              <a:solidFill>
                <a:srgbClr val="005A9B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  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3867767-512E-474D-AAE4-626A0C727C93}"/>
              </a:ext>
            </a:extLst>
          </p:cNvPr>
          <p:cNvSpPr txBox="1">
            <a:spLocks/>
          </p:cNvSpPr>
          <p:nvPr/>
        </p:nvSpPr>
        <p:spPr>
          <a:xfrm>
            <a:off x="2539258" y="194021"/>
            <a:ext cx="6460415" cy="812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D62B2"/>
                </a:solidFill>
                <a:latin typeface="Trebuchet MS"/>
              </a:rPr>
              <a:t>Материально-техническая база</a:t>
            </a:r>
            <a:r>
              <a:rPr lang="en-US" sz="3200" b="1" dirty="0">
                <a:solidFill>
                  <a:srgbClr val="0D62B2"/>
                </a:solidFill>
                <a:latin typeface="Trebuchet MS"/>
              </a:rPr>
              <a:t> </a:t>
            </a:r>
            <a:r>
              <a:rPr lang="ru-RU" sz="3200" b="1" dirty="0">
                <a:solidFill>
                  <a:srgbClr val="0D62B2"/>
                </a:solidFill>
                <a:latin typeface="Trebuchet MS"/>
              </a:rPr>
              <a:t>и</a:t>
            </a:r>
            <a:r>
              <a:rPr lang="en-US" sz="3200" b="1" dirty="0">
                <a:solidFill>
                  <a:srgbClr val="0D62B2"/>
                </a:solidFill>
                <a:latin typeface="Trebuchet MS"/>
              </a:rPr>
              <a:t> </a:t>
            </a:r>
            <a:r>
              <a:rPr lang="ru-RU" sz="3200" b="1" dirty="0">
                <a:solidFill>
                  <a:srgbClr val="0D62B2"/>
                </a:solidFill>
                <a:latin typeface="Trebuchet MS"/>
              </a:rPr>
              <a:t> инфраструктура</a:t>
            </a:r>
            <a:endParaRPr lang="en-US" sz="3200" b="1" dirty="0">
              <a:solidFill>
                <a:srgbClr val="0D62B2"/>
              </a:solidFill>
              <a:latin typeface="Trebuchet M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76061554-2696-41FE-ADD4-042CD3560E74}"/>
              </a:ext>
            </a:extLst>
          </p:cNvPr>
          <p:cNvSpPr txBox="1">
            <a:spLocks noChangeArrowheads="1"/>
          </p:cNvSpPr>
          <p:nvPr/>
        </p:nvSpPr>
        <p:spPr>
          <a:xfrm>
            <a:off x="419994" y="1178719"/>
            <a:ext cx="4983063" cy="3818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Аудитории, оснащенные на самом современном уровне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Собственная беспроводная сеть </a:t>
            </a:r>
            <a:r>
              <a:rPr lang="fr-MC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Wi-Fi</a:t>
            </a:r>
            <a:endParaRPr lang="ru-RU" sz="1600" dirty="0">
              <a:solidFill>
                <a:srgbClr val="005A9B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Дисплей – классы</a:t>
            </a:r>
            <a:endParaRPr lang="en-US" sz="1600" dirty="0">
              <a:solidFill>
                <a:srgbClr val="005A9B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Мультимедийные классы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Более 150 современных </a:t>
            </a:r>
            <a:b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</a:b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компьютеров, подключенных </a:t>
            </a:r>
            <a:b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</a:b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к Интернет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Новейшие библиотечные фонды, </a:t>
            </a:r>
            <a:b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</a:b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в том числе электронные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Спортивная база РУДН 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Кафетерии и столовые с</a:t>
            </a:r>
            <a:b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</a:b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 качественным и недорогим</a:t>
            </a:r>
            <a:b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</a:br>
            <a:r>
              <a:rPr lang="ru-RU" sz="1600" dirty="0">
                <a:solidFill>
                  <a:srgbClr val="005A9B"/>
                </a:solidFill>
                <a:latin typeface="Trebuchet MS" panose="020B0603020202020204" pitchFamily="34" charset="0"/>
              </a:rPr>
              <a:t> питанием</a:t>
            </a:r>
          </a:p>
        </p:txBody>
      </p:sp>
      <p:pic>
        <p:nvPicPr>
          <p:cNvPr id="10" name="Picture 6" descr="18b">
            <a:extLst>
              <a:ext uri="{FF2B5EF4-FFF2-40B4-BE49-F238E27FC236}">
                <a16:creationId xmlns="" xmlns:a16="http://schemas.microsoft.com/office/drawing/2014/main" id="{3D8D4C92-3E0D-4B5A-9B09-F8F4CCF4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291387" y="3660613"/>
            <a:ext cx="1782365" cy="1337072"/>
          </a:xfrm>
          <a:prstGeom prst="rect">
            <a:avLst/>
          </a:prstGeom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2" name="Picture 11" descr="библиотека copy">
            <a:extLst>
              <a:ext uri="{FF2B5EF4-FFF2-40B4-BE49-F238E27FC236}">
                <a16:creationId xmlns="" xmlns:a16="http://schemas.microsoft.com/office/drawing/2014/main" id="{1E2C3AB7-A1FA-4F49-85F6-3AE50F5B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429250" y="3620133"/>
            <a:ext cx="1835944" cy="1377553"/>
          </a:xfrm>
          <a:prstGeom prst="rect">
            <a:avLst/>
          </a:prstGeom>
        </p:spPr>
      </p:pic>
      <p:pic>
        <p:nvPicPr>
          <p:cNvPr id="13" name="Picture 1" descr="IMG_63125">
            <a:extLst>
              <a:ext uri="{FF2B5EF4-FFF2-40B4-BE49-F238E27FC236}">
                <a16:creationId xmlns="" xmlns:a16="http://schemas.microsoft.com/office/drawing/2014/main" id="{6141B0AA-A76A-4AD7-9896-F4F2E054D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2002" y="1086483"/>
            <a:ext cx="2376488" cy="158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IMG_6296y">
            <a:extLst>
              <a:ext uri="{FF2B5EF4-FFF2-40B4-BE49-F238E27FC236}">
                <a16:creationId xmlns="" xmlns:a16="http://schemas.microsoft.com/office/drawing/2014/main" id="{F06990E7-C325-45C8-9B30-725C150D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2827" y="2029458"/>
            <a:ext cx="2268141" cy="151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8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405849" y="254291"/>
            <a:ext cx="6595483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>Магистерские программы</a:t>
            </a:r>
            <a:endParaRPr lang="en-US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3944E00E-75C1-4D6E-BADA-E97FA62B6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6911868"/>
              </p:ext>
            </p:extLst>
          </p:nvPr>
        </p:nvGraphicFramePr>
        <p:xfrm>
          <a:off x="1524000" y="1058796"/>
          <a:ext cx="6096000" cy="3544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9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03867767-512E-474D-AAE4-626A0C727C93}"/>
              </a:ext>
            </a:extLst>
          </p:cNvPr>
          <p:cNvSpPr txBox="1">
            <a:spLocks/>
          </p:cNvSpPr>
          <p:nvPr/>
        </p:nvSpPr>
        <p:spPr>
          <a:xfrm>
            <a:off x="2539258" y="194021"/>
            <a:ext cx="6460415" cy="1155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D62B2"/>
                </a:solidFill>
                <a:latin typeface="Trebuchet MS"/>
                <a:cs typeface="Trebuchet MS"/>
              </a:rPr>
              <a:t>Дополнительные преимущества</a:t>
            </a:r>
            <a:endParaRPr lang="en-US" sz="32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7C2A468-2D35-4F22-AB7F-C95FE67BB314}"/>
              </a:ext>
            </a:extLst>
          </p:cNvPr>
          <p:cNvSpPr txBox="1"/>
          <p:nvPr/>
        </p:nvSpPr>
        <p:spPr>
          <a:xfrm>
            <a:off x="314190" y="1527595"/>
            <a:ext cx="855709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7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altLang="ru-RU" sz="2800" noProof="1">
                <a:solidFill>
                  <a:srgbClr val="002060"/>
                </a:solidFill>
                <a:latin typeface="Trebuchet MS" panose="020B0603020202020204" pitchFamily="34" charset="0"/>
              </a:rPr>
              <a:t>Возможность совмещать работу и учёбу – занятия начинаются, как правило, в 18.00;</a:t>
            </a:r>
          </a:p>
          <a:p>
            <a:pPr marL="257175" indent="-257175">
              <a:spcBef>
                <a:spcPts val="7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altLang="ru-RU" sz="2800" noProof="1">
                <a:solidFill>
                  <a:srgbClr val="002060"/>
                </a:solidFill>
                <a:latin typeface="Trebuchet MS" panose="020B0603020202020204" pitchFamily="34" charset="0"/>
              </a:rPr>
              <a:t>Возможность получить образование в сфере </a:t>
            </a:r>
            <a:r>
              <a:rPr lang="ru-RU" altLang="ru-RU" sz="2800" noProof="1" smtClean="0">
                <a:solidFill>
                  <a:srgbClr val="002060"/>
                </a:solidFill>
                <a:latin typeface="Trebuchet MS" panose="020B0603020202020204" pitchFamily="34" charset="0"/>
              </a:rPr>
              <a:t>Экономики, Менеджмента и Управления персоналом </a:t>
            </a:r>
            <a:r>
              <a:rPr lang="ru-RU" altLang="ru-RU" sz="2800" noProof="1" smtClean="0">
                <a:solidFill>
                  <a:srgbClr val="002060"/>
                </a:solidFill>
                <a:latin typeface="Trebuchet MS" panose="020B0603020202020204" pitchFamily="34" charset="0"/>
              </a:rPr>
              <a:t>вне </a:t>
            </a:r>
            <a:r>
              <a:rPr lang="ru-RU" altLang="ru-RU" sz="2800" noProof="1">
                <a:solidFill>
                  <a:srgbClr val="002060"/>
                </a:solidFill>
                <a:latin typeface="Trebuchet MS" panose="020B0603020202020204" pitchFamily="34" charset="0"/>
              </a:rPr>
              <a:t>зависимости от предыдущего образования.</a:t>
            </a:r>
          </a:p>
          <a:p>
            <a:endParaRPr lang="ru-RU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2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1289</Words>
  <Application>Microsoft Office PowerPoint</Application>
  <PresentationFormat>Экран (16:9)</PresentationFormat>
  <Paragraphs>264</Paragraphs>
  <Slides>31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Century Schoolbook</vt:lpstr>
      <vt:lpstr>Symbol</vt:lpstr>
      <vt:lpstr>Times New Roman</vt:lpstr>
      <vt:lpstr>Trebuchet MS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Сроки приёма документов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программы:</vt:lpstr>
      <vt:lpstr>Специализация «МЕЖДУНАРОДНЫЙ МЕНЕДЖМЕНТ»</vt:lpstr>
      <vt:lpstr>дисциплины специализации  «международный менеджмент» </vt:lpstr>
      <vt:lpstr>практика в крупных российских и международных компаниях</vt:lpstr>
      <vt:lpstr>Научные и учебные стажировки</vt:lpstr>
      <vt:lpstr>Успешная карьера некоторых наших выпускников</vt:lpstr>
      <vt:lpstr>Презентация PowerPoint</vt:lpstr>
      <vt:lpstr>Главная цель программы магистратуры по направлению 38.04.03. «Управление персоналом в кросс – культурной среде»</vt:lpstr>
      <vt:lpstr>Современный уровень профессиональной подготовки, широкие возможности трудоустройства, интересная работа, перспективы развития, достойный заработок – все эти возможности открывает перед Вами подготовка по  Магистерской программе «Управление персоналом  в кросс-культурной среде»</vt:lpstr>
      <vt:lpstr>Презентация PowerPoint</vt:lpstr>
      <vt:lpstr>  В процессе обучения студенты принимают участие в конференциях,  семинарах и международных студенческих форумах, участвуют в олимпиадах, публикуют статьи в журналах и сборниках конференций.  </vt:lpstr>
      <vt:lpstr>Востребованность специалистов по управлению человеческими ресурсами </vt:lpstr>
      <vt:lpstr>Перспективы трудоустройства</vt:lpstr>
      <vt:lpstr>Сроки приёма документов</vt:lpstr>
      <vt:lpstr>Презентация PowerPoint</vt:lpstr>
      <vt:lpstr>Презентация PowerPoint</vt:lpstr>
      <vt:lpstr>Спасибо за внимание! Ваши вопросы?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Непомнящий Евгений</dc:creator>
  <cp:lastModifiedBy>Вавилина Алла Владимировна</cp:lastModifiedBy>
  <cp:revision>78</cp:revision>
  <dcterms:created xsi:type="dcterms:W3CDTF">2017-01-25T11:18:17Z</dcterms:created>
  <dcterms:modified xsi:type="dcterms:W3CDTF">2019-11-27T13:18:23Z</dcterms:modified>
</cp:coreProperties>
</file>