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75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3" r:id="rId20"/>
  </p:sldIdLst>
  <p:sldSz cx="18288000" cy="10287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Montserrat" panose="020B0604020202020204" charset="-52"/>
      <p:regular r:id="rId26"/>
    </p:embeddedFont>
    <p:embeddedFont>
      <p:font typeface="Montserrat Bold" panose="020B0604020202020204" charset="-52"/>
      <p:regular r:id="rId27"/>
    </p:embeddedFont>
    <p:embeddedFont>
      <p:font typeface="Montserrat Extra-Bold" panose="020B0604020202020204" charset="-52"/>
      <p:regular r:id="rId28"/>
    </p:embeddedFont>
    <p:embeddedFont>
      <p:font typeface="Montserrat Semi-Bold" panose="020B0604020202020204" charset="-52"/>
      <p:regular r:id="rId29"/>
    </p:embeddedFont>
    <p:embeddedFont>
      <p:font typeface="Montserrat Semi-Bold Bold" panose="020B0604020202020204" charset="-52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A3E"/>
    <a:srgbClr val="E20613"/>
    <a:srgbClr val="004F9E"/>
    <a:srgbClr val="0570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08D0B5-C450-4CC3-BDF3-E38050ECC5F0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1BD65A-9C2A-4337-9106-CEE64FFC65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8343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BD65A-9C2A-4337-9106-CEE64FFC652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3615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BD65A-9C2A-4337-9106-CEE64FFC6524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034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12" Type="http://schemas.openxmlformats.org/officeDocument/2006/relationships/image" Target="../media/image80.sv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79.png"/><Relationship Id="rId5" Type="http://schemas.openxmlformats.org/officeDocument/2006/relationships/image" Target="../media/image13.png"/><Relationship Id="rId10" Type="http://schemas.openxmlformats.org/officeDocument/2006/relationships/image" Target="../media/image27.svg"/><Relationship Id="rId4" Type="http://schemas.openxmlformats.org/officeDocument/2006/relationships/image" Target="../media/image4.sv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6.svg"/><Relationship Id="rId3" Type="http://schemas.openxmlformats.org/officeDocument/2006/relationships/image" Target="../media/image82.svg"/><Relationship Id="rId7" Type="http://schemas.openxmlformats.org/officeDocument/2006/relationships/image" Target="../media/image84.svg"/><Relationship Id="rId12" Type="http://schemas.openxmlformats.org/officeDocument/2006/relationships/image" Target="../media/image65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openxmlformats.org/officeDocument/2006/relationships/image" Target="../media/image60.svg"/><Relationship Id="rId5" Type="http://schemas.openxmlformats.org/officeDocument/2006/relationships/image" Target="../media/image4.svg"/><Relationship Id="rId15" Type="http://schemas.openxmlformats.org/officeDocument/2006/relationships/image" Target="../media/image68.svg"/><Relationship Id="rId10" Type="http://schemas.openxmlformats.org/officeDocument/2006/relationships/image" Target="../media/image59.png"/><Relationship Id="rId4" Type="http://schemas.openxmlformats.org/officeDocument/2006/relationships/image" Target="../media/image3.png"/><Relationship Id="rId9" Type="http://schemas.openxmlformats.org/officeDocument/2006/relationships/image" Target="../media/image64.svg"/><Relationship Id="rId14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86.svg"/><Relationship Id="rId7" Type="http://schemas.openxmlformats.org/officeDocument/2006/relationships/image" Target="../media/image37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91.png"/><Relationship Id="rId7" Type="http://schemas.openxmlformats.org/officeDocument/2006/relationships/image" Target="../media/image3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svg"/><Relationship Id="rId5" Type="http://schemas.openxmlformats.org/officeDocument/2006/relationships/image" Target="../media/image93.png"/><Relationship Id="rId4" Type="http://schemas.openxmlformats.org/officeDocument/2006/relationships/image" Target="../media/image92.svg"/><Relationship Id="rId9" Type="http://schemas.openxmlformats.org/officeDocument/2006/relationships/image" Target="../media/image9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5.svg"/><Relationship Id="rId5" Type="http://schemas.openxmlformats.org/officeDocument/2006/relationships/image" Target="../media/image97.svg"/><Relationship Id="rId10" Type="http://schemas.openxmlformats.org/officeDocument/2006/relationships/image" Target="../media/image24.png"/><Relationship Id="rId4" Type="http://schemas.openxmlformats.org/officeDocument/2006/relationships/image" Target="../media/image96.png"/><Relationship Id="rId9" Type="http://schemas.openxmlformats.org/officeDocument/2006/relationships/image" Target="../media/image9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svg"/><Relationship Id="rId7" Type="http://schemas.openxmlformats.org/officeDocument/2006/relationships/image" Target="../media/image105.sv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11" Type="http://schemas.openxmlformats.org/officeDocument/2006/relationships/image" Target="../media/image43.svg"/><Relationship Id="rId5" Type="http://schemas.openxmlformats.org/officeDocument/2006/relationships/image" Target="../media/image103.png"/><Relationship Id="rId10" Type="http://schemas.openxmlformats.org/officeDocument/2006/relationships/image" Target="../media/image42.png"/><Relationship Id="rId4" Type="http://schemas.openxmlformats.org/officeDocument/2006/relationships/image" Target="../media/image102.png"/><Relationship Id="rId9" Type="http://schemas.openxmlformats.org/officeDocument/2006/relationships/image" Target="../media/image10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9.svg"/><Relationship Id="rId7" Type="http://schemas.openxmlformats.org/officeDocument/2006/relationships/image" Target="../media/image78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110.png"/><Relationship Id="rId9" Type="http://schemas.openxmlformats.org/officeDocument/2006/relationships/image" Target="../media/image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64.svg"/><Relationship Id="rId7" Type="http://schemas.openxmlformats.org/officeDocument/2006/relationships/image" Target="../media/image5.png"/><Relationship Id="rId12" Type="http://schemas.openxmlformats.org/officeDocument/2006/relationships/image" Target="../media/image25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jpeg"/><Relationship Id="rId11" Type="http://schemas.openxmlformats.org/officeDocument/2006/relationships/image" Target="../media/image24.png"/><Relationship Id="rId5" Type="http://schemas.openxmlformats.org/officeDocument/2006/relationships/image" Target="../media/image60.svg"/><Relationship Id="rId10" Type="http://schemas.openxmlformats.org/officeDocument/2006/relationships/image" Target="../media/image4.svg"/><Relationship Id="rId4" Type="http://schemas.openxmlformats.org/officeDocument/2006/relationships/image" Target="../media/image59.png"/><Relationship Id="rId9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16.png"/><Relationship Id="rId3" Type="http://schemas.openxmlformats.org/officeDocument/2006/relationships/image" Target="../media/image42.png"/><Relationship Id="rId7" Type="http://schemas.openxmlformats.org/officeDocument/2006/relationships/image" Target="../media/image97.svg"/><Relationship Id="rId12" Type="http://schemas.openxmlformats.org/officeDocument/2006/relationships/image" Target="../media/image1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11" Type="http://schemas.openxmlformats.org/officeDocument/2006/relationships/image" Target="../media/image114.svg"/><Relationship Id="rId5" Type="http://schemas.openxmlformats.org/officeDocument/2006/relationships/image" Target="../media/image112.jpeg"/><Relationship Id="rId10" Type="http://schemas.openxmlformats.org/officeDocument/2006/relationships/image" Target="../media/image113.png"/><Relationship Id="rId4" Type="http://schemas.openxmlformats.org/officeDocument/2006/relationships/image" Target="../media/image43.svg"/><Relationship Id="rId9" Type="http://schemas.openxmlformats.org/officeDocument/2006/relationships/image" Target="../media/image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4.svg"/><Relationship Id="rId5" Type="http://schemas.openxmlformats.org/officeDocument/2006/relationships/image" Target="../media/image13.png"/><Relationship Id="rId10" Type="http://schemas.openxmlformats.org/officeDocument/2006/relationships/image" Target="../media/image3.png"/><Relationship Id="rId4" Type="http://schemas.openxmlformats.org/officeDocument/2006/relationships/image" Target="../media/image12.sv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7.sv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12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5.svg"/><Relationship Id="rId5" Type="http://schemas.openxmlformats.org/officeDocument/2006/relationships/image" Target="../media/image21.sv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4.svg"/><Relationship Id="rId10" Type="http://schemas.openxmlformats.org/officeDocument/2006/relationships/image" Target="../media/image34.png"/><Relationship Id="rId4" Type="http://schemas.openxmlformats.org/officeDocument/2006/relationships/image" Target="../media/image3.png"/><Relationship Id="rId9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36.svg"/><Relationship Id="rId7" Type="http://schemas.openxmlformats.org/officeDocument/2006/relationships/image" Target="../media/image2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10" Type="http://schemas.openxmlformats.org/officeDocument/2006/relationships/image" Target="../media/image41.svg"/><Relationship Id="rId4" Type="http://schemas.openxmlformats.org/officeDocument/2006/relationships/image" Target="../media/image37.png"/><Relationship Id="rId9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svg"/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12" Type="http://schemas.openxmlformats.org/officeDocument/2006/relationships/image" Target="../media/image5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55.svg"/><Relationship Id="rId7" Type="http://schemas.openxmlformats.org/officeDocument/2006/relationships/image" Target="../media/image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svg"/><Relationship Id="rId7" Type="http://schemas.openxmlformats.org/officeDocument/2006/relationships/image" Target="../media/image64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8.svg"/><Relationship Id="rId5" Type="http://schemas.openxmlformats.org/officeDocument/2006/relationships/image" Target="../media/image62.sv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70.svg"/><Relationship Id="rId7" Type="http://schemas.openxmlformats.org/officeDocument/2006/relationships/image" Target="../media/image59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svg"/><Relationship Id="rId4" Type="http://schemas.openxmlformats.org/officeDocument/2006/relationships/image" Target="../media/image7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586602"/>
            <a:ext cx="1767566" cy="5127188"/>
            <a:chOff x="0" y="0"/>
            <a:chExt cx="1288506" cy="257303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88505" cy="2573032"/>
            </a:xfrm>
            <a:custGeom>
              <a:avLst/>
              <a:gdLst/>
              <a:ahLst/>
              <a:cxnLst/>
              <a:rect l="l" t="t" r="r" b="b"/>
              <a:pathLst>
                <a:path w="1288505" h="2573032">
                  <a:moveTo>
                    <a:pt x="0" y="0"/>
                  </a:moveTo>
                  <a:lnTo>
                    <a:pt x="1288505" y="0"/>
                  </a:lnTo>
                  <a:lnTo>
                    <a:pt x="1288505" y="2573032"/>
                  </a:lnTo>
                  <a:lnTo>
                    <a:pt x="0" y="2573032"/>
                  </a:lnTo>
                  <a:close/>
                </a:path>
              </a:pathLst>
            </a:custGeom>
            <a:solidFill>
              <a:srgbClr val="E20613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7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813678" y="2144868"/>
            <a:ext cx="12093322" cy="5980698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737891" y="0"/>
            <a:ext cx="5134672" cy="5140448"/>
            <a:chOff x="0" y="0"/>
            <a:chExt cx="6846229" cy="6853931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6846229" cy="6853931"/>
            </a:xfrm>
            <a:prstGeom prst="rect">
              <a:avLst/>
            </a:prstGeom>
            <a:solidFill>
              <a:srgbClr val="004F9E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-843582" y="5132425"/>
            <a:ext cx="7744096" cy="5162731"/>
            <a:chOff x="0" y="0"/>
            <a:chExt cx="9662160" cy="644144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662161" cy="6441440"/>
            </a:xfrm>
            <a:custGeom>
              <a:avLst/>
              <a:gdLst/>
              <a:ahLst/>
              <a:cxnLst/>
              <a:rect l="l" t="t" r="r" b="b"/>
              <a:pathLst>
                <a:path w="9662161" h="6441440">
                  <a:moveTo>
                    <a:pt x="6440170" y="3220720"/>
                  </a:moveTo>
                  <a:lnTo>
                    <a:pt x="6440170" y="0"/>
                  </a:lnTo>
                  <a:lnTo>
                    <a:pt x="3220720" y="0"/>
                  </a:lnTo>
                  <a:lnTo>
                    <a:pt x="3220720" y="3220720"/>
                  </a:lnTo>
                  <a:lnTo>
                    <a:pt x="0" y="3220720"/>
                  </a:lnTo>
                  <a:lnTo>
                    <a:pt x="0" y="6441440"/>
                  </a:lnTo>
                  <a:lnTo>
                    <a:pt x="3220720" y="6441440"/>
                  </a:lnTo>
                  <a:lnTo>
                    <a:pt x="6441440" y="6441440"/>
                  </a:lnTo>
                  <a:lnTo>
                    <a:pt x="9662161" y="6441440"/>
                  </a:lnTo>
                  <a:lnTo>
                    <a:pt x="9662161" y="3220720"/>
                  </a:lnTo>
                  <a:lnTo>
                    <a:pt x="6440170" y="3220720"/>
                  </a:lnTo>
                  <a:close/>
                </a:path>
              </a:pathLst>
            </a:custGeom>
            <a:solidFill>
              <a:srgbClr val="0570B7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331148" y="-48300"/>
            <a:ext cx="2662296" cy="267567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4300008" y="5143500"/>
            <a:ext cx="2590981" cy="259098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661114" y="536965"/>
            <a:ext cx="3305605" cy="98347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737891" y="642318"/>
            <a:ext cx="6751773" cy="4501182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8661114" y="5143500"/>
            <a:ext cx="7843806" cy="3144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26"/>
              </a:lnSpc>
              <a:spcBef>
                <a:spcPct val="0"/>
              </a:spcBef>
            </a:pPr>
            <a:r>
              <a:rPr lang="en-US" sz="3438" b="1" spc="-171" dirty="0" err="1">
                <a:solidFill>
                  <a:srgbClr val="000000"/>
                </a:solidFill>
                <a:latin typeface="Montserrat"/>
              </a:rPr>
              <a:t>Программа</a:t>
            </a:r>
            <a:r>
              <a:rPr lang="en-US" sz="3438" b="1" spc="-171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438" b="1" spc="-171" dirty="0" err="1">
                <a:solidFill>
                  <a:srgbClr val="000000"/>
                </a:solidFill>
                <a:latin typeface="Montserrat"/>
              </a:rPr>
              <a:t>подготовки</a:t>
            </a:r>
            <a:r>
              <a:rPr lang="en-US" sz="3438" b="1" spc="-171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438" b="1" spc="-171" dirty="0" err="1">
                <a:solidFill>
                  <a:srgbClr val="000000"/>
                </a:solidFill>
                <a:latin typeface="Montserrat"/>
              </a:rPr>
              <a:t>бакалавров</a:t>
            </a:r>
            <a:endParaRPr lang="en-US" sz="3438" b="1" spc="-171" dirty="0">
              <a:solidFill>
                <a:srgbClr val="000000"/>
              </a:solidFill>
              <a:latin typeface="Montserrat"/>
            </a:endParaRPr>
          </a:p>
          <a:p>
            <a:pPr>
              <a:lnSpc>
                <a:spcPts val="4126"/>
              </a:lnSpc>
              <a:spcBef>
                <a:spcPct val="0"/>
              </a:spcBef>
            </a:pPr>
            <a:r>
              <a:rPr lang="en-US" sz="3438" b="1" spc="-171" dirty="0" err="1">
                <a:solidFill>
                  <a:srgbClr val="000000"/>
                </a:solidFill>
                <a:latin typeface="Montserrat"/>
              </a:rPr>
              <a:t>по</a:t>
            </a:r>
            <a:r>
              <a:rPr lang="en-US" sz="3438" b="1" spc="-171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438" b="1" spc="-171" dirty="0" err="1">
                <a:solidFill>
                  <a:srgbClr val="000000"/>
                </a:solidFill>
                <a:latin typeface="Montserrat"/>
              </a:rPr>
              <a:t>направлению</a:t>
            </a:r>
            <a:r>
              <a:rPr lang="en-US" sz="3438" b="1" spc="-171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438" b="1" spc="-171" dirty="0" err="1">
                <a:solidFill>
                  <a:srgbClr val="000000"/>
                </a:solidFill>
                <a:latin typeface="Montserrat"/>
              </a:rPr>
              <a:t>менеджмент</a:t>
            </a:r>
            <a:r>
              <a:rPr lang="en-US" sz="3438" b="1" spc="-171" dirty="0">
                <a:solidFill>
                  <a:srgbClr val="000000"/>
                </a:solidFill>
                <a:latin typeface="Montserrat"/>
              </a:rPr>
              <a:t>, </a:t>
            </a:r>
            <a:r>
              <a:rPr lang="en-US" sz="3438" b="1" spc="-171" dirty="0" err="1">
                <a:solidFill>
                  <a:srgbClr val="000000"/>
                </a:solidFill>
                <a:latin typeface="Montserrat"/>
              </a:rPr>
              <a:t>профиль</a:t>
            </a:r>
            <a:r>
              <a:rPr lang="en-US" sz="3438" b="1" spc="-171" dirty="0">
                <a:solidFill>
                  <a:srgbClr val="000000"/>
                </a:solidFill>
                <a:latin typeface="Montserrat"/>
              </a:rPr>
              <a:t> “</a:t>
            </a:r>
            <a:r>
              <a:rPr lang="en-US" sz="3438" b="1" spc="-171" dirty="0" err="1">
                <a:solidFill>
                  <a:srgbClr val="000000"/>
                </a:solidFill>
                <a:latin typeface="Montserrat"/>
              </a:rPr>
              <a:t>Маркетинг</a:t>
            </a:r>
            <a:r>
              <a:rPr lang="en-US" sz="3438" b="1" spc="-171" dirty="0">
                <a:solidFill>
                  <a:srgbClr val="000000"/>
                </a:solidFill>
                <a:latin typeface="Montserrat"/>
              </a:rPr>
              <a:t>”</a:t>
            </a:r>
          </a:p>
          <a:p>
            <a:pPr>
              <a:lnSpc>
                <a:spcPts val="4126"/>
              </a:lnSpc>
              <a:spcBef>
                <a:spcPct val="0"/>
              </a:spcBef>
            </a:pPr>
            <a:endParaRPr lang="en-US" sz="3438" spc="-171" dirty="0">
              <a:solidFill>
                <a:srgbClr val="000000"/>
              </a:solidFill>
              <a:latin typeface="Montserrat"/>
            </a:endParaRPr>
          </a:p>
          <a:p>
            <a:pPr>
              <a:lnSpc>
                <a:spcPts val="4126"/>
              </a:lnSpc>
              <a:spcBef>
                <a:spcPct val="0"/>
              </a:spcBef>
            </a:pPr>
            <a:r>
              <a:rPr lang="en-US" sz="3438" spc="-171" dirty="0" err="1">
                <a:solidFill>
                  <a:srgbClr val="000000"/>
                </a:solidFill>
                <a:latin typeface="Montserrat Bold"/>
              </a:rPr>
              <a:t>Экономический</a:t>
            </a:r>
            <a:r>
              <a:rPr lang="en-US" sz="3438" spc="-171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3438" spc="-171" dirty="0" err="1">
                <a:solidFill>
                  <a:srgbClr val="000000"/>
                </a:solidFill>
                <a:latin typeface="Montserrat Bold"/>
              </a:rPr>
              <a:t>факультет</a:t>
            </a:r>
            <a:endParaRPr lang="en-US" sz="3438" spc="-171" dirty="0">
              <a:solidFill>
                <a:srgbClr val="000000"/>
              </a:solidFill>
              <a:latin typeface="Montserrat Bold"/>
            </a:endParaRPr>
          </a:p>
          <a:p>
            <a:pPr>
              <a:lnSpc>
                <a:spcPts val="4126"/>
              </a:lnSpc>
              <a:spcBef>
                <a:spcPct val="0"/>
              </a:spcBef>
            </a:pPr>
            <a:r>
              <a:rPr lang="en-US" sz="3438" spc="-171" dirty="0">
                <a:solidFill>
                  <a:srgbClr val="000000"/>
                </a:solidFill>
                <a:latin typeface="Montserrat Bold"/>
              </a:rPr>
              <a:t>Кафедра </a:t>
            </a:r>
            <a:r>
              <a:rPr lang="en-US" sz="3438" spc="-171" dirty="0" err="1">
                <a:solidFill>
                  <a:srgbClr val="000000"/>
                </a:solidFill>
                <a:latin typeface="Montserrat Bold"/>
              </a:rPr>
              <a:t>маркетинга</a:t>
            </a:r>
            <a:endParaRPr lang="en-US" sz="3438" spc="-171" dirty="0">
              <a:solidFill>
                <a:srgbClr val="000000"/>
              </a:solidFill>
              <a:latin typeface="Montserrat Bold"/>
            </a:endParaRP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10"/>
          <a:srcRect t="3244"/>
          <a:stretch>
            <a:fillRect/>
          </a:stretch>
        </p:blipFill>
        <p:spPr>
          <a:xfrm>
            <a:off x="2814992" y="5496817"/>
            <a:ext cx="3978946" cy="577478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/>
          <a:srcRect t="5311"/>
          <a:stretch>
            <a:fillRect/>
          </a:stretch>
        </p:blipFill>
        <p:spPr>
          <a:xfrm>
            <a:off x="41656" y="5496817"/>
            <a:ext cx="3451821" cy="5170279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8584914" y="2559306"/>
            <a:ext cx="8331486" cy="16218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743"/>
              </a:lnSpc>
            </a:pPr>
            <a:r>
              <a:rPr lang="en-US" sz="9600" spc="-355" dirty="0">
                <a:solidFill>
                  <a:srgbClr val="000000"/>
                </a:solidFill>
                <a:latin typeface="Montserrat Extra-Bold"/>
              </a:rPr>
              <a:t>MARKETING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280343" y="7024530"/>
            <a:ext cx="18848685" cy="1221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230"/>
              </a:lnSpc>
              <a:spcBef>
                <a:spcPct val="0"/>
              </a:spcBef>
            </a:pPr>
            <a:r>
              <a:rPr lang="en-US" sz="11431" u="none" spc="-571">
                <a:solidFill>
                  <a:srgbClr val="EFEBEB">
                    <a:alpha val="49804"/>
                  </a:srgbClr>
                </a:solidFill>
                <a:latin typeface="Montserrat Extra-Bold"/>
              </a:rPr>
              <a:t>ОСНОВНЫЕ ЗАКАЗЧИКИ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17563" y="8441127"/>
            <a:ext cx="3826673" cy="107146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899639" y="8665493"/>
            <a:ext cx="4018678" cy="68695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251859" y="8123923"/>
            <a:ext cx="4061612" cy="170587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r="39475"/>
          <a:stretch>
            <a:fillRect/>
          </a:stretch>
        </p:blipFill>
        <p:spPr>
          <a:xfrm>
            <a:off x="13479266" y="8441127"/>
            <a:ext cx="4619088" cy="113568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-929294" y="1116195"/>
            <a:ext cx="20146589" cy="979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416"/>
              </a:lnSpc>
              <a:spcBef>
                <a:spcPct val="0"/>
              </a:spcBef>
            </a:pPr>
            <a:r>
              <a:rPr lang="en-US" sz="7200" u="none" spc="-359">
                <a:solidFill>
                  <a:srgbClr val="000000"/>
                </a:solidFill>
                <a:latin typeface="Montserrat Extra-Bold"/>
              </a:rPr>
              <a:t>Исследования и консалтинг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5474991" y="2999430"/>
            <a:ext cx="7338018" cy="2834520"/>
            <a:chOff x="0" y="0"/>
            <a:chExt cx="9784024" cy="3779360"/>
          </a:xfrm>
        </p:grpSpPr>
        <p:sp>
          <p:nvSpPr>
            <p:cNvPr id="9" name="TextBox 9"/>
            <p:cNvSpPr txBox="1"/>
            <p:nvPr/>
          </p:nvSpPr>
          <p:spPr>
            <a:xfrm>
              <a:off x="0" y="200025"/>
              <a:ext cx="9784024" cy="22332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2385"/>
                </a:lnSpc>
                <a:spcBef>
                  <a:spcPct val="0"/>
                </a:spcBef>
              </a:pPr>
              <a:r>
                <a:rPr lang="en-US" sz="12025" spc="-601">
                  <a:solidFill>
                    <a:srgbClr val="004F9E"/>
                  </a:solidFill>
                  <a:latin typeface="Montserrat Extra-Bold"/>
                </a:rPr>
                <a:t>6.7</a:t>
              </a:r>
              <a:r>
                <a:rPr lang="en-US" sz="12025" u="none" spc="-601">
                  <a:solidFill>
                    <a:srgbClr val="004F9E"/>
                  </a:solidFill>
                  <a:latin typeface="Montserrat Extra-Bold"/>
                </a:rPr>
                <a:t> млн ₽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77045" y="2530811"/>
              <a:ext cx="9429934" cy="12485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622"/>
                </a:lnSpc>
              </a:pPr>
              <a:r>
                <a:rPr lang="en-US" sz="3449" u="none" spc="-58" dirty="0" err="1">
                  <a:solidFill>
                    <a:srgbClr val="646262"/>
                  </a:solidFill>
                  <a:latin typeface="Montserrat"/>
                </a:rPr>
                <a:t>Общая</a:t>
              </a:r>
              <a:r>
                <a:rPr lang="en-US" sz="3449" u="none" spc="-58" dirty="0">
                  <a:solidFill>
                    <a:srgbClr val="646262"/>
                  </a:solidFill>
                  <a:latin typeface="Montserrat"/>
                </a:rPr>
                <a:t> </a:t>
              </a:r>
              <a:r>
                <a:rPr lang="en-US" sz="3449" u="none" spc="-58" dirty="0" err="1">
                  <a:solidFill>
                    <a:srgbClr val="646262"/>
                  </a:solidFill>
                  <a:latin typeface="Montserrat"/>
                </a:rPr>
                <a:t>стоимость</a:t>
              </a:r>
              <a:r>
                <a:rPr lang="en-US" sz="3449" u="none" spc="-58" dirty="0">
                  <a:solidFill>
                    <a:srgbClr val="646262"/>
                  </a:solidFill>
                  <a:latin typeface="Montserrat"/>
                </a:rPr>
                <a:t> </a:t>
              </a:r>
              <a:r>
                <a:rPr lang="en-US" sz="3449" u="none" spc="-58" dirty="0" err="1">
                  <a:solidFill>
                    <a:srgbClr val="646262"/>
                  </a:solidFill>
                  <a:latin typeface="Montserrat"/>
                </a:rPr>
                <a:t>проектов</a:t>
              </a:r>
              <a:r>
                <a:rPr lang="en-US" sz="3449" u="none" spc="-58" dirty="0">
                  <a:solidFill>
                    <a:srgbClr val="646262"/>
                  </a:solidFill>
                  <a:latin typeface="Montserrat"/>
                </a:rPr>
                <a:t>, </a:t>
              </a:r>
              <a:r>
                <a:rPr lang="en-US" sz="3449" u="none" spc="-58" dirty="0" err="1">
                  <a:solidFill>
                    <a:srgbClr val="646262"/>
                  </a:solidFill>
                  <a:latin typeface="Montserrat"/>
                </a:rPr>
                <a:t>выполненных</a:t>
              </a:r>
              <a:r>
                <a:rPr lang="en-US" sz="3449" u="none" spc="-58" dirty="0">
                  <a:solidFill>
                    <a:srgbClr val="646262"/>
                  </a:solidFill>
                  <a:latin typeface="Montserrat"/>
                </a:rPr>
                <a:t> в 201</a:t>
              </a:r>
              <a:r>
                <a:rPr lang="ru-RU" sz="3449" u="none" spc="-58" dirty="0">
                  <a:solidFill>
                    <a:srgbClr val="646262"/>
                  </a:solidFill>
                  <a:latin typeface="Montserrat"/>
                </a:rPr>
                <a:t>8</a:t>
              </a:r>
              <a:r>
                <a:rPr lang="en-US" sz="3449" u="none" spc="-58" dirty="0">
                  <a:solidFill>
                    <a:srgbClr val="646262"/>
                  </a:solidFill>
                  <a:latin typeface="Montserrat"/>
                </a:rPr>
                <a:t>-2000 </a:t>
              </a:r>
              <a:r>
                <a:rPr lang="ru-RU" sz="3449" u="none" spc="-58" dirty="0">
                  <a:solidFill>
                    <a:srgbClr val="646262"/>
                  </a:solidFill>
                  <a:latin typeface="Montserrat"/>
                </a:rPr>
                <a:t>гг.</a:t>
              </a:r>
              <a:endParaRPr lang="en-US" sz="3449" u="none" spc="-58" dirty="0">
                <a:solidFill>
                  <a:srgbClr val="646262"/>
                </a:solidFill>
                <a:latin typeface="Montserrat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-929294" y="7142552"/>
            <a:ext cx="20146589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20"/>
              </a:lnSpc>
              <a:spcBef>
                <a:spcPct val="0"/>
              </a:spcBef>
            </a:pPr>
            <a:r>
              <a:rPr lang="en-US" sz="4000" spc="-200">
                <a:solidFill>
                  <a:srgbClr val="000000"/>
                </a:solidFill>
                <a:latin typeface="Montserrat Semi-Bold"/>
              </a:rPr>
              <a:t>Основные заказчики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7544502" y="207957"/>
            <a:ext cx="563376" cy="403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399" spc="-40">
                <a:solidFill>
                  <a:srgbClr val="646262"/>
                </a:solidFill>
                <a:latin typeface="Montserrat"/>
              </a:rPr>
              <a:t>10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3">
            <a:extLst>
              <a:ext uri="{FF2B5EF4-FFF2-40B4-BE49-F238E27FC236}">
                <a16:creationId xmlns:a16="http://schemas.microsoft.com/office/drawing/2014/main" id="{6DC8D8EC-BBCA-4F5E-B38E-6C6F9D7D0CAB}"/>
              </a:ext>
            </a:extLst>
          </p:cNvPr>
          <p:cNvSpPr txBox="1"/>
          <p:nvPr/>
        </p:nvSpPr>
        <p:spPr>
          <a:xfrm>
            <a:off x="7017044" y="9281121"/>
            <a:ext cx="17361572" cy="14348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103"/>
              </a:lnSpc>
            </a:pPr>
            <a:r>
              <a:rPr lang="en-US" sz="11000" spc="-700" dirty="0">
                <a:solidFill>
                  <a:srgbClr val="EFEBEB">
                    <a:alpha val="49804"/>
                  </a:srgbClr>
                </a:solidFill>
                <a:latin typeface="Montserrat Extra-Bold"/>
              </a:rPr>
              <a:t>RUDN</a:t>
            </a:r>
            <a:r>
              <a:rPr lang="en-US" sz="11000" spc="-286" dirty="0">
                <a:solidFill>
                  <a:srgbClr val="EFEBEB">
                    <a:alpha val="19608"/>
                  </a:srgbClr>
                </a:solidFill>
                <a:latin typeface="League Spartan Bold Italics"/>
              </a:rPr>
              <a:t> </a:t>
            </a:r>
            <a:r>
              <a:rPr lang="en-US" sz="11000" spc="-700" dirty="0">
                <a:solidFill>
                  <a:srgbClr val="EFEBEB">
                    <a:alpha val="49804"/>
                  </a:srgbClr>
                </a:solidFill>
                <a:latin typeface="Montserrat Extra-Bold"/>
              </a:rPr>
              <a:t>UNIVERSITY</a:t>
            </a:r>
          </a:p>
        </p:txBody>
      </p:sp>
      <p:grpSp>
        <p:nvGrpSpPr>
          <p:cNvPr id="2" name="Group 2"/>
          <p:cNvGrpSpPr/>
          <p:nvPr/>
        </p:nvGrpSpPr>
        <p:grpSpPr>
          <a:xfrm>
            <a:off x="-85886" y="8287823"/>
            <a:ext cx="5208744" cy="1999177"/>
            <a:chOff x="0" y="0"/>
            <a:chExt cx="4926670" cy="11068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26670" cy="1106893"/>
            </a:xfrm>
            <a:custGeom>
              <a:avLst/>
              <a:gdLst/>
              <a:ahLst/>
              <a:cxnLst/>
              <a:rect l="l" t="t" r="r" b="b"/>
              <a:pathLst>
                <a:path w="4926670" h="1106893">
                  <a:moveTo>
                    <a:pt x="0" y="0"/>
                  </a:moveTo>
                  <a:lnTo>
                    <a:pt x="4926670" y="0"/>
                  </a:lnTo>
                  <a:lnTo>
                    <a:pt x="4926670" y="1106893"/>
                  </a:lnTo>
                  <a:lnTo>
                    <a:pt x="0" y="1106893"/>
                  </a:lnTo>
                  <a:close/>
                </a:path>
              </a:pathLst>
            </a:custGeom>
            <a:solidFill>
              <a:srgbClr val="004F9E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-66836" y="0"/>
            <a:ext cx="5208744" cy="9116733"/>
            <a:chOff x="0" y="0"/>
            <a:chExt cx="4926670" cy="862302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926670" cy="8623027"/>
            </a:xfrm>
            <a:custGeom>
              <a:avLst/>
              <a:gdLst/>
              <a:ahLst/>
              <a:cxnLst/>
              <a:rect l="l" t="t" r="r" b="b"/>
              <a:pathLst>
                <a:path w="4926670" h="8623027">
                  <a:moveTo>
                    <a:pt x="0" y="0"/>
                  </a:moveTo>
                  <a:lnTo>
                    <a:pt x="4926670" y="0"/>
                  </a:lnTo>
                  <a:lnTo>
                    <a:pt x="4926670" y="8623027"/>
                  </a:lnTo>
                  <a:lnTo>
                    <a:pt x="0" y="8623027"/>
                  </a:lnTo>
                  <a:close/>
                </a:path>
              </a:pathLst>
            </a:custGeom>
            <a:solidFill>
              <a:srgbClr val="009A3E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421330" y="1198306"/>
            <a:ext cx="5784383" cy="791842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070952" y="8050469"/>
            <a:ext cx="1989182" cy="19991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5103807" y="7879790"/>
            <a:ext cx="2473885" cy="2453953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956427" y="409947"/>
            <a:ext cx="2406625" cy="788359"/>
            <a:chOff x="0" y="0"/>
            <a:chExt cx="3208834" cy="1051145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r="44100"/>
            <a:stretch>
              <a:fillRect/>
            </a:stretch>
          </p:blipFill>
          <p:spPr>
            <a:xfrm>
              <a:off x="0" y="0"/>
              <a:ext cx="3208834" cy="203200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r="44100"/>
            <a:stretch>
              <a:fillRect/>
            </a:stretch>
          </p:blipFill>
          <p:spPr>
            <a:xfrm>
              <a:off x="0" y="431800"/>
              <a:ext cx="3208834" cy="203200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r="44100"/>
            <a:stretch>
              <a:fillRect/>
            </a:stretch>
          </p:blipFill>
          <p:spPr>
            <a:xfrm>
              <a:off x="0" y="847945"/>
              <a:ext cx="3208834" cy="203200"/>
            </a:xfrm>
            <a:prstGeom prst="rect">
              <a:avLst/>
            </a:prstGeom>
          </p:spPr>
        </p:pic>
      </p:grpSp>
      <p:grpSp>
        <p:nvGrpSpPr>
          <p:cNvPr id="13" name="Group 13"/>
          <p:cNvGrpSpPr/>
          <p:nvPr/>
        </p:nvGrpSpPr>
        <p:grpSpPr>
          <a:xfrm>
            <a:off x="7027462" y="6822581"/>
            <a:ext cx="989109" cy="411354"/>
            <a:chOff x="0" y="0"/>
            <a:chExt cx="1374183" cy="571500"/>
          </a:xfrm>
        </p:grpSpPr>
        <p:sp>
          <p:nvSpPr>
            <p:cNvPr id="14" name="Freeform 14"/>
            <p:cNvSpPr/>
            <p:nvPr/>
          </p:nvSpPr>
          <p:spPr>
            <a:xfrm>
              <a:off x="0" y="255270"/>
              <a:ext cx="1374183" cy="69850"/>
            </a:xfrm>
            <a:custGeom>
              <a:avLst/>
              <a:gdLst/>
              <a:ahLst/>
              <a:cxnLst/>
              <a:rect l="l" t="t" r="r" b="b"/>
              <a:pathLst>
                <a:path w="1374183" h="69850">
                  <a:moveTo>
                    <a:pt x="1083353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374183" y="69850"/>
                  </a:lnTo>
                  <a:lnTo>
                    <a:pt x="1374183" y="0"/>
                  </a:lnTo>
                  <a:close/>
                </a:path>
              </a:pathLst>
            </a:custGeom>
            <a:solidFill>
              <a:srgbClr val="004F9E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7027462" y="1296812"/>
            <a:ext cx="10530592" cy="5218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60"/>
              </a:lnSpc>
              <a:spcBef>
                <a:spcPct val="0"/>
              </a:spcBef>
            </a:pPr>
            <a:r>
              <a:rPr lang="ru-RU" sz="2900" spc="-49" dirty="0">
                <a:solidFill>
                  <a:srgbClr val="000000"/>
                </a:solidFill>
                <a:latin typeface="Montserrat"/>
              </a:rPr>
              <a:t>Кафедра маркетинга принимает активное участие в зарубежных образовательных программах и проектах. С 2009 года преподаватели кафедры участвуют в реализации различных программ и грантов рамочной программы Европейского союза, а также проходят научные стажировки в Карловом Университете </a:t>
            </a:r>
            <a:endParaRPr lang="en-US" sz="2900" spc="-49" dirty="0">
              <a:solidFill>
                <a:srgbClr val="000000"/>
              </a:solidFill>
              <a:latin typeface="Montserrat"/>
            </a:endParaRPr>
          </a:p>
          <a:p>
            <a:pPr>
              <a:lnSpc>
                <a:spcPts val="4060"/>
              </a:lnSpc>
              <a:spcBef>
                <a:spcPct val="0"/>
              </a:spcBef>
            </a:pPr>
            <a:r>
              <a:rPr lang="ru-RU" sz="2900" spc="-49" dirty="0">
                <a:solidFill>
                  <a:srgbClr val="000000"/>
                </a:solidFill>
                <a:latin typeface="Montserrat"/>
              </a:rPr>
              <a:t>(г. Прага) и Европейском университете во Флоренции. </a:t>
            </a:r>
            <a:r>
              <a:rPr lang="ru-RU" sz="2900" b="1" spc="-49" dirty="0">
                <a:solidFill>
                  <a:srgbClr val="000000"/>
                </a:solidFill>
                <a:latin typeface="Montserrat"/>
              </a:rPr>
              <a:t>Мы сотрудничаем с 47 университетами из 24 стран </a:t>
            </a:r>
            <a:endParaRPr lang="en-US" sz="2900" b="1" spc="-49" dirty="0">
              <a:solidFill>
                <a:srgbClr val="000000"/>
              </a:solidFill>
              <a:latin typeface="Montserrat"/>
            </a:endParaRPr>
          </a:p>
          <a:p>
            <a:pPr>
              <a:lnSpc>
                <a:spcPts val="4060"/>
              </a:lnSpc>
              <a:spcBef>
                <a:spcPct val="0"/>
              </a:spcBef>
            </a:pPr>
            <a:r>
              <a:rPr lang="ru-RU" sz="2900" b="1" spc="-49" dirty="0">
                <a:solidFill>
                  <a:srgbClr val="000000"/>
                </a:solidFill>
                <a:latin typeface="Montserrat"/>
              </a:rPr>
              <a:t>по всему миру: Северная и Латинская Америка, Африка, Европа и Азия</a:t>
            </a:r>
            <a:endParaRPr lang="en-US" sz="2900" b="1" spc="-49" dirty="0">
              <a:solidFill>
                <a:srgbClr val="000000"/>
              </a:solidFill>
              <a:latin typeface="Montserrat"/>
            </a:endParaRP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11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498239" y="874552"/>
            <a:ext cx="1681446" cy="1177012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7017044" y="7346990"/>
            <a:ext cx="6762869" cy="1345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2399" dirty="0">
                <a:solidFill>
                  <a:srgbClr val="000000"/>
                </a:solidFill>
                <a:latin typeface="Montserrat Bold"/>
              </a:rPr>
              <a:t>Е.А. </a:t>
            </a:r>
            <a:r>
              <a:rPr lang="en-US" sz="2399" dirty="0" err="1">
                <a:solidFill>
                  <a:srgbClr val="000000"/>
                </a:solidFill>
                <a:latin typeface="Montserrat Bold"/>
              </a:rPr>
              <a:t>Дегтерева</a:t>
            </a:r>
            <a:endParaRPr lang="en-US" sz="2399" dirty="0">
              <a:solidFill>
                <a:srgbClr val="000000"/>
              </a:solidFill>
              <a:latin typeface="Montserrat Bold"/>
            </a:endParaRPr>
          </a:p>
          <a:p>
            <a:pPr>
              <a:lnSpc>
                <a:spcPts val="3599"/>
              </a:lnSpc>
            </a:pPr>
            <a:r>
              <a:rPr lang="en-US" sz="2400" dirty="0" err="1">
                <a:solidFill>
                  <a:srgbClr val="000000"/>
                </a:solidFill>
                <a:latin typeface="Montserrat"/>
              </a:rPr>
              <a:t>з</a:t>
            </a:r>
            <a:r>
              <a:rPr lang="en-US" sz="2399" dirty="0" err="1">
                <a:solidFill>
                  <a:srgbClr val="000000"/>
                </a:solidFill>
                <a:latin typeface="Montserrat"/>
              </a:rPr>
              <a:t>аместитель</a:t>
            </a:r>
            <a:r>
              <a:rPr lang="en-US" sz="2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Montserrat"/>
              </a:rPr>
              <a:t>зав</a:t>
            </a:r>
            <a:r>
              <a:rPr lang="en-US" sz="2399" dirty="0">
                <a:solidFill>
                  <a:srgbClr val="000000"/>
                </a:solidFill>
                <a:latin typeface="Montserrat"/>
              </a:rPr>
              <a:t>. </a:t>
            </a:r>
            <a:r>
              <a:rPr lang="en-US" sz="2399" dirty="0" err="1">
                <a:solidFill>
                  <a:srgbClr val="000000"/>
                </a:solidFill>
                <a:latin typeface="Montserrat"/>
              </a:rPr>
              <a:t>кафедрой</a:t>
            </a:r>
            <a:r>
              <a:rPr lang="en-US" sz="2399" dirty="0">
                <a:solidFill>
                  <a:srgbClr val="000000"/>
                </a:solidFill>
                <a:latin typeface="Montserrat"/>
              </a:rPr>
              <a:t>, </a:t>
            </a:r>
            <a:endParaRPr lang="ru-RU" sz="2399" dirty="0">
              <a:solidFill>
                <a:srgbClr val="000000"/>
              </a:solidFill>
              <a:latin typeface="Montserrat"/>
            </a:endParaRPr>
          </a:p>
          <a:p>
            <a:pPr>
              <a:lnSpc>
                <a:spcPts val="3599"/>
              </a:lnSpc>
            </a:pPr>
            <a:r>
              <a:rPr lang="en-US" sz="2399" dirty="0" err="1">
                <a:solidFill>
                  <a:srgbClr val="000000"/>
                </a:solidFill>
                <a:latin typeface="Montserrat"/>
              </a:rPr>
              <a:t>д.э.н</a:t>
            </a:r>
            <a:r>
              <a:rPr lang="en-US" sz="2399" dirty="0">
                <a:solidFill>
                  <a:srgbClr val="000000"/>
                </a:solidFill>
                <a:latin typeface="Montserrat"/>
              </a:rPr>
              <a:t>., </a:t>
            </a:r>
            <a:r>
              <a:rPr lang="en-US" sz="2399" dirty="0" err="1">
                <a:solidFill>
                  <a:srgbClr val="000000"/>
                </a:solidFill>
                <a:latin typeface="Montserrat"/>
              </a:rPr>
              <a:t>доцент</a:t>
            </a:r>
            <a:endParaRPr lang="en-US" sz="2399" dirty="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7544502" y="207957"/>
            <a:ext cx="563376" cy="403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399" spc="-40">
                <a:solidFill>
                  <a:srgbClr val="646262"/>
                </a:solidFill>
                <a:latin typeface="Montserrat"/>
              </a:rPr>
              <a:t>11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135245"/>
            <a:ext cx="20146589" cy="1918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415"/>
              </a:lnSpc>
              <a:spcBef>
                <a:spcPct val="0"/>
              </a:spcBef>
            </a:pPr>
            <a:r>
              <a:rPr lang="en-US" sz="7200" spc="-359">
                <a:solidFill>
                  <a:srgbClr val="000000"/>
                </a:solidFill>
                <a:latin typeface="Montserrat Extra-Bold"/>
              </a:rPr>
              <a:t>Зарубежные </a:t>
            </a:r>
            <a:r>
              <a:rPr lang="en-US" sz="7200" u="none" spc="-359">
                <a:solidFill>
                  <a:srgbClr val="000000"/>
                </a:solidFill>
                <a:latin typeface="Montserrat Extra-Bold"/>
              </a:rPr>
              <a:t>стажировки </a:t>
            </a:r>
          </a:p>
          <a:p>
            <a:pPr marL="0" lvl="0" indent="0">
              <a:lnSpc>
                <a:spcPts val="7416"/>
              </a:lnSpc>
              <a:spcBef>
                <a:spcPct val="0"/>
              </a:spcBef>
            </a:pPr>
            <a:r>
              <a:rPr lang="en-US" sz="7200" u="none" spc="-359">
                <a:solidFill>
                  <a:srgbClr val="000000"/>
                </a:solidFill>
                <a:latin typeface="Montserrat Extra-Bold"/>
              </a:rPr>
              <a:t>и «включённое» обучение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400949" y="1297616"/>
            <a:ext cx="2887051" cy="2887051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4130200" y="3855962"/>
            <a:ext cx="4157800" cy="5501820"/>
            <a:chOff x="0" y="0"/>
            <a:chExt cx="2155429" cy="285217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55429" cy="2852176"/>
            </a:xfrm>
            <a:custGeom>
              <a:avLst/>
              <a:gdLst/>
              <a:ahLst/>
              <a:cxnLst/>
              <a:rect l="l" t="t" r="r" b="b"/>
              <a:pathLst>
                <a:path w="2155429" h="2852176">
                  <a:moveTo>
                    <a:pt x="0" y="0"/>
                  </a:moveTo>
                  <a:lnTo>
                    <a:pt x="2155429" y="0"/>
                  </a:lnTo>
                  <a:lnTo>
                    <a:pt x="2155429" y="2852176"/>
                  </a:lnTo>
                  <a:lnTo>
                    <a:pt x="0" y="2852176"/>
                  </a:lnTo>
                  <a:close/>
                </a:path>
              </a:pathLst>
            </a:custGeom>
            <a:solidFill>
              <a:srgbClr val="004F9E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14504116" y="4402263"/>
            <a:ext cx="3505219" cy="4403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  <a:spcBef>
                <a:spcPct val="0"/>
              </a:spcBef>
            </a:pPr>
            <a:r>
              <a:rPr lang="en-US" sz="2499" spc="-42" dirty="0">
                <a:solidFill>
                  <a:srgbClr val="FFFFFF"/>
                </a:solidFill>
                <a:latin typeface="Montserrat Bold"/>
              </a:rPr>
              <a:t>Кафедра </a:t>
            </a:r>
            <a:r>
              <a:rPr lang="en-US" sz="2499" spc="-42" dirty="0" err="1">
                <a:solidFill>
                  <a:srgbClr val="FFFFFF"/>
                </a:solidFill>
                <a:latin typeface="Montserrat Bold"/>
              </a:rPr>
              <a:t>маркетинга</a:t>
            </a:r>
            <a:r>
              <a:rPr lang="en-US" sz="2499" spc="-42" dirty="0">
                <a:solidFill>
                  <a:srgbClr val="FFFFFF"/>
                </a:solidFill>
                <a:latin typeface="Montserrat Bold"/>
              </a:rPr>
              <a:t> </a:t>
            </a:r>
            <a:r>
              <a:rPr lang="en-US" sz="2499" spc="-42" dirty="0" err="1">
                <a:solidFill>
                  <a:srgbClr val="FFFFFF"/>
                </a:solidFill>
                <a:latin typeface="Montserrat Bold"/>
              </a:rPr>
              <a:t>активно</a:t>
            </a:r>
            <a:r>
              <a:rPr lang="en-US" sz="2499" spc="-42" dirty="0">
                <a:solidFill>
                  <a:srgbClr val="FFFFFF"/>
                </a:solidFill>
                <a:latin typeface="Montserrat Bold"/>
              </a:rPr>
              <a:t> </a:t>
            </a:r>
            <a:r>
              <a:rPr lang="en-US" sz="2499" spc="-42" dirty="0" err="1">
                <a:solidFill>
                  <a:srgbClr val="FFFFFF"/>
                </a:solidFill>
                <a:latin typeface="Montserrat Bold"/>
              </a:rPr>
              <a:t>развивает</a:t>
            </a:r>
            <a:r>
              <a:rPr lang="en-US" sz="2499" spc="-42" dirty="0">
                <a:solidFill>
                  <a:srgbClr val="FFFFFF"/>
                </a:solidFill>
                <a:latin typeface="Montserrat Bold"/>
              </a:rPr>
              <a:t> </a:t>
            </a:r>
            <a:r>
              <a:rPr lang="en-US" sz="2499" spc="-42" dirty="0" err="1">
                <a:solidFill>
                  <a:srgbClr val="FFFFFF"/>
                </a:solidFill>
                <a:latin typeface="Montserrat Bold"/>
              </a:rPr>
              <a:t>практику</a:t>
            </a:r>
            <a:r>
              <a:rPr lang="en-US" sz="2499" spc="-42" dirty="0">
                <a:solidFill>
                  <a:srgbClr val="FFFFFF"/>
                </a:solidFill>
                <a:latin typeface="Montserrat Bold"/>
              </a:rPr>
              <a:t> “</a:t>
            </a:r>
            <a:r>
              <a:rPr lang="en-US" sz="2499" spc="-42" dirty="0" err="1">
                <a:solidFill>
                  <a:srgbClr val="FFFFFF"/>
                </a:solidFill>
                <a:latin typeface="Montserrat Bold"/>
              </a:rPr>
              <a:t>включенного</a:t>
            </a:r>
            <a:r>
              <a:rPr lang="en-US" sz="2499" spc="-42" dirty="0">
                <a:solidFill>
                  <a:srgbClr val="FFFFFF"/>
                </a:solidFill>
                <a:latin typeface="Montserrat Bold"/>
              </a:rPr>
              <a:t>” </a:t>
            </a:r>
            <a:r>
              <a:rPr lang="en-US" sz="2499" spc="-42" dirty="0" err="1">
                <a:solidFill>
                  <a:srgbClr val="FFFFFF"/>
                </a:solidFill>
                <a:latin typeface="Montserrat Bold"/>
              </a:rPr>
              <a:t>обучения</a:t>
            </a:r>
            <a:r>
              <a:rPr lang="en-US" sz="2499" spc="-42" dirty="0">
                <a:solidFill>
                  <a:srgbClr val="FFFFFF"/>
                </a:solidFill>
                <a:latin typeface="Montserrat Bold"/>
              </a:rPr>
              <a:t> в </a:t>
            </a:r>
            <a:r>
              <a:rPr lang="en-US" sz="2499" spc="-42" dirty="0" err="1">
                <a:solidFill>
                  <a:srgbClr val="FFFFFF"/>
                </a:solidFill>
                <a:latin typeface="Montserrat Bold"/>
              </a:rPr>
              <a:t>рамках</a:t>
            </a:r>
            <a:r>
              <a:rPr lang="en-US" sz="2499" spc="-42" dirty="0">
                <a:solidFill>
                  <a:srgbClr val="FFFFFF"/>
                </a:solidFill>
                <a:latin typeface="Montserrat Bold"/>
              </a:rPr>
              <a:t> </a:t>
            </a:r>
            <a:r>
              <a:rPr lang="en-US" sz="2499" spc="-42" dirty="0" err="1">
                <a:solidFill>
                  <a:srgbClr val="FFFFFF"/>
                </a:solidFill>
                <a:latin typeface="Montserrat Bold"/>
              </a:rPr>
              <a:t>программы</a:t>
            </a:r>
            <a:endParaRPr lang="en-US" sz="2499" spc="-42" dirty="0">
              <a:solidFill>
                <a:srgbClr val="FFFFFF"/>
              </a:solidFill>
              <a:latin typeface="Montserrat Bold"/>
            </a:endParaRPr>
          </a:p>
          <a:p>
            <a:pPr>
              <a:lnSpc>
                <a:spcPts val="3499"/>
              </a:lnSpc>
              <a:spcBef>
                <a:spcPct val="0"/>
              </a:spcBef>
            </a:pPr>
            <a:r>
              <a:rPr lang="en-US" sz="2499" spc="-42" dirty="0" err="1">
                <a:solidFill>
                  <a:srgbClr val="FFFFFF"/>
                </a:solidFill>
                <a:latin typeface="Montserrat Bold"/>
              </a:rPr>
              <a:t>академической</a:t>
            </a:r>
            <a:r>
              <a:rPr lang="en-US" sz="2499" spc="-42" dirty="0">
                <a:solidFill>
                  <a:srgbClr val="FFFFFF"/>
                </a:solidFill>
                <a:latin typeface="Montserrat Bold"/>
              </a:rPr>
              <a:t> </a:t>
            </a:r>
            <a:r>
              <a:rPr lang="en-US" sz="2499" spc="-42" dirty="0" err="1">
                <a:solidFill>
                  <a:srgbClr val="FFFFFF"/>
                </a:solidFill>
                <a:latin typeface="Montserrat Bold"/>
              </a:rPr>
              <a:t>мобильности</a:t>
            </a:r>
            <a:r>
              <a:rPr lang="en-US" sz="2499" spc="-42" dirty="0">
                <a:solidFill>
                  <a:srgbClr val="FFFFFF"/>
                </a:solidFill>
                <a:latin typeface="Montserrat Bold"/>
              </a:rPr>
              <a:t> </a:t>
            </a:r>
          </a:p>
          <a:p>
            <a:pPr>
              <a:lnSpc>
                <a:spcPts val="3499"/>
              </a:lnSpc>
              <a:spcBef>
                <a:spcPct val="0"/>
              </a:spcBef>
            </a:pPr>
            <a:r>
              <a:rPr lang="en-US" sz="2499" spc="-42" dirty="0">
                <a:solidFill>
                  <a:srgbClr val="FFFFFF"/>
                </a:solidFill>
                <a:latin typeface="Montserrat Bold"/>
              </a:rPr>
              <a:t>в </a:t>
            </a:r>
            <a:r>
              <a:rPr lang="en-US" sz="2499" spc="-42" dirty="0" err="1">
                <a:solidFill>
                  <a:srgbClr val="FFFFFF"/>
                </a:solidFill>
                <a:latin typeface="Montserrat Bold"/>
              </a:rPr>
              <a:t>зарубежных</a:t>
            </a:r>
            <a:r>
              <a:rPr lang="en-US" sz="2499" spc="-42" dirty="0">
                <a:solidFill>
                  <a:srgbClr val="FFFFFF"/>
                </a:solidFill>
                <a:latin typeface="Montserrat Bold"/>
              </a:rPr>
              <a:t> </a:t>
            </a:r>
          </a:p>
          <a:p>
            <a:pPr>
              <a:lnSpc>
                <a:spcPts val="3499"/>
              </a:lnSpc>
              <a:spcBef>
                <a:spcPct val="0"/>
              </a:spcBef>
            </a:pPr>
            <a:r>
              <a:rPr lang="en-US" sz="2499" spc="-42" dirty="0" err="1">
                <a:solidFill>
                  <a:srgbClr val="FFFFFF"/>
                </a:solidFill>
                <a:latin typeface="Montserrat Bold"/>
              </a:rPr>
              <a:t>ВУЗах-партнерах</a:t>
            </a:r>
            <a:endParaRPr lang="en-US" sz="2499" spc="-42" dirty="0">
              <a:solidFill>
                <a:srgbClr val="FFFFFF"/>
              </a:solidFill>
              <a:latin typeface="Montserrat Bold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698445" y="2741142"/>
            <a:ext cx="1510655" cy="1518246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6414343" y="9527216"/>
            <a:ext cx="2406625" cy="788359"/>
            <a:chOff x="0" y="0"/>
            <a:chExt cx="3208834" cy="1051145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44100"/>
            <a:stretch>
              <a:fillRect/>
            </a:stretch>
          </p:blipFill>
          <p:spPr>
            <a:xfrm>
              <a:off x="0" y="0"/>
              <a:ext cx="3208834" cy="203200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44100"/>
            <a:stretch>
              <a:fillRect/>
            </a:stretch>
          </p:blipFill>
          <p:spPr>
            <a:xfrm>
              <a:off x="0" y="431800"/>
              <a:ext cx="3208834" cy="203200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44100"/>
            <a:stretch>
              <a:fillRect/>
            </a:stretch>
          </p:blipFill>
          <p:spPr>
            <a:xfrm>
              <a:off x="0" y="847945"/>
              <a:ext cx="3208834" cy="203200"/>
            </a:xfrm>
            <a:prstGeom prst="rect">
              <a:avLst/>
            </a:prstGeom>
          </p:spPr>
        </p:pic>
      </p:grpSp>
      <p:sp>
        <p:nvSpPr>
          <p:cNvPr id="13" name="TextBox 13"/>
          <p:cNvSpPr txBox="1"/>
          <p:nvPr/>
        </p:nvSpPr>
        <p:spPr>
          <a:xfrm>
            <a:off x="1028700" y="4030700"/>
            <a:ext cx="12224498" cy="909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106"/>
              </a:lnSpc>
            </a:pPr>
            <a:r>
              <a:rPr lang="en-US" sz="8365" spc="-334">
                <a:solidFill>
                  <a:srgbClr val="009A3E"/>
                </a:solidFill>
                <a:latin typeface="Montserrat Extra-Bold"/>
              </a:rPr>
              <a:t>Более 60</a:t>
            </a:r>
            <a:r>
              <a:rPr lang="en-US" sz="8365" u="none" spc="-334">
                <a:solidFill>
                  <a:srgbClr val="009A3E"/>
                </a:solidFill>
                <a:latin typeface="Montserrat Extra-Bold"/>
              </a:rPr>
              <a:t> студентов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85850" y="4950524"/>
            <a:ext cx="10844125" cy="776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071"/>
              </a:lnSpc>
            </a:pPr>
            <a:r>
              <a:rPr lang="en-US" sz="2925" spc="-49">
                <a:solidFill>
                  <a:srgbClr val="646262"/>
                </a:solidFill>
                <a:latin typeface="Montserrat"/>
              </a:rPr>
              <a:t>пр</a:t>
            </a:r>
            <a:r>
              <a:rPr lang="en-US" sz="2925" u="none" spc="-49">
                <a:solidFill>
                  <a:srgbClr val="646262"/>
                </a:solidFill>
                <a:latin typeface="Montserrat"/>
              </a:rPr>
              <a:t>ошли стажировки в ведущих ВУЗах из списка TOP-500 за период с 2009 по 2020 год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772669" y="6303950"/>
            <a:ext cx="9781496" cy="2933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5945"/>
              </a:lnSpc>
              <a:spcBef>
                <a:spcPct val="0"/>
              </a:spcBef>
            </a:pPr>
            <a:r>
              <a:rPr lang="en-US" sz="2900" u="none" spc="-49">
                <a:solidFill>
                  <a:srgbClr val="000000"/>
                </a:solidFill>
                <a:latin typeface="Montserrat Bold"/>
              </a:rPr>
              <a:t>Высшая школа экономики и права</a:t>
            </a:r>
            <a:r>
              <a:rPr lang="en-US" sz="2900" u="none" spc="-49">
                <a:solidFill>
                  <a:srgbClr val="000000"/>
                </a:solidFill>
                <a:latin typeface="Montserrat"/>
              </a:rPr>
              <a:t> (г. Берлин)</a:t>
            </a:r>
          </a:p>
          <a:p>
            <a:pPr marL="0" lvl="1" indent="0" algn="l">
              <a:lnSpc>
                <a:spcPts val="5945"/>
              </a:lnSpc>
              <a:spcBef>
                <a:spcPct val="0"/>
              </a:spcBef>
            </a:pPr>
            <a:r>
              <a:rPr lang="en-US" sz="2900" u="none" spc="-49">
                <a:solidFill>
                  <a:srgbClr val="000000"/>
                </a:solidFill>
                <a:latin typeface="Montserrat Bold"/>
              </a:rPr>
              <a:t>Технический университет Мюнхена</a:t>
            </a:r>
          </a:p>
          <a:p>
            <a:pPr marL="0" lvl="1" indent="0" algn="l">
              <a:lnSpc>
                <a:spcPts val="5945"/>
              </a:lnSpc>
              <a:spcBef>
                <a:spcPct val="0"/>
              </a:spcBef>
            </a:pPr>
            <a:r>
              <a:rPr lang="en-US" sz="2900" u="none" spc="-49">
                <a:solidFill>
                  <a:srgbClr val="000000"/>
                </a:solidFill>
                <a:latin typeface="Montserrat Bold"/>
              </a:rPr>
              <a:t>Университет Ниццы – София Антиполис</a:t>
            </a:r>
            <a:r>
              <a:rPr lang="en-US" sz="2900" u="none" spc="-49">
                <a:solidFill>
                  <a:srgbClr val="000000"/>
                </a:solidFill>
                <a:latin typeface="Montserrat"/>
              </a:rPr>
              <a:t> (г. Ницца)</a:t>
            </a:r>
          </a:p>
          <a:p>
            <a:pPr marL="0" lvl="1" indent="0" algn="l">
              <a:lnSpc>
                <a:spcPts val="5945"/>
              </a:lnSpc>
              <a:spcBef>
                <a:spcPct val="0"/>
              </a:spcBef>
            </a:pPr>
            <a:r>
              <a:rPr lang="en-US" sz="2900" u="none" spc="-49">
                <a:solidFill>
                  <a:srgbClr val="000000"/>
                </a:solidFill>
                <a:latin typeface="Montserrat Bold"/>
              </a:rPr>
              <a:t>Болонский университет</a:t>
            </a:r>
            <a:r>
              <a:rPr lang="en-US" sz="2900" u="none" spc="-49">
                <a:solidFill>
                  <a:srgbClr val="000000"/>
                </a:solidFill>
                <a:latin typeface="Montserrat"/>
              </a:rPr>
              <a:t> и др.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850" y="6484925"/>
            <a:ext cx="540922" cy="54364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85850" y="7241217"/>
            <a:ext cx="540922" cy="54364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85850" y="8039193"/>
            <a:ext cx="540922" cy="54364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85850" y="8787117"/>
            <a:ext cx="540922" cy="543641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17544502" y="207957"/>
            <a:ext cx="563376" cy="403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399" spc="-40">
                <a:solidFill>
                  <a:srgbClr val="646262"/>
                </a:solidFill>
                <a:latin typeface="Montserrat"/>
              </a:rPr>
              <a:t>12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4327929" y="0"/>
            <a:ext cx="5103071" cy="10287356"/>
          </a:xfrm>
          <a:prstGeom prst="rect">
            <a:avLst/>
          </a:prstGeom>
          <a:solidFill>
            <a:srgbClr val="009A3E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4327929" y="6359746"/>
            <a:ext cx="3927611" cy="3927611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2484908" y="829138"/>
            <a:ext cx="3686042" cy="3686027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24906" r="-24906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400319" y="6359897"/>
            <a:ext cx="3929820" cy="3929820"/>
            <a:chOff x="0" y="0"/>
            <a:chExt cx="3331210" cy="333121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331210" cy="3331210"/>
            </a:xfrm>
            <a:custGeom>
              <a:avLst/>
              <a:gdLst/>
              <a:ahLst/>
              <a:cxnLst/>
              <a:rect l="l" t="t" r="r" b="b"/>
              <a:pathLst>
                <a:path w="3331210" h="3331210">
                  <a:moveTo>
                    <a:pt x="3331210" y="3331210"/>
                  </a:moveTo>
                  <a:lnTo>
                    <a:pt x="0" y="3331210"/>
                  </a:lnTo>
                  <a:cubicBezTo>
                    <a:pt x="0" y="1490980"/>
                    <a:pt x="1490980" y="0"/>
                    <a:pt x="3331210" y="0"/>
                  </a:cubicBezTo>
                  <a:lnTo>
                    <a:pt x="3331210" y="3331210"/>
                  </a:lnTo>
                  <a:close/>
                </a:path>
              </a:pathLst>
            </a:custGeom>
            <a:blipFill>
              <a:blip r:embed="rId5"/>
              <a:stretch>
                <a:fillRect t="-24976" b="-24976"/>
              </a:stretch>
            </a:blip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983061" y="4737575"/>
            <a:ext cx="6781087" cy="4520725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835954" y="3539501"/>
            <a:ext cx="2341460" cy="1827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3265"/>
              </a:lnSpc>
            </a:pPr>
            <a:r>
              <a:rPr lang="en-US" sz="14739" spc="-736">
                <a:solidFill>
                  <a:srgbClr val="E20613">
                    <a:alpha val="14902"/>
                  </a:srgbClr>
                </a:solidFill>
                <a:latin typeface="Montserrat Extra-Bold"/>
              </a:rPr>
              <a:t>01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67568" y="3972720"/>
            <a:ext cx="11837656" cy="2526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60"/>
              </a:lnSpc>
              <a:spcBef>
                <a:spcPct val="0"/>
              </a:spcBef>
            </a:pPr>
            <a:r>
              <a:rPr lang="en-US" sz="2900" spc="-49" dirty="0" err="1">
                <a:solidFill>
                  <a:srgbClr val="000000"/>
                </a:solidFill>
                <a:latin typeface="Montserrat"/>
              </a:rPr>
              <a:t>Организация</a:t>
            </a:r>
            <a:r>
              <a:rPr lang="en-US" sz="2900" spc="-4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900" spc="-49" dirty="0" err="1">
                <a:solidFill>
                  <a:srgbClr val="000000"/>
                </a:solidFill>
                <a:latin typeface="Montserrat"/>
              </a:rPr>
              <a:t>практик</a:t>
            </a:r>
            <a:r>
              <a:rPr lang="en-US" sz="2900" spc="-4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900" spc="-49" dirty="0" err="1">
                <a:solidFill>
                  <a:srgbClr val="000000"/>
                </a:solidFill>
                <a:latin typeface="Montserrat"/>
              </a:rPr>
              <a:t>является</a:t>
            </a:r>
            <a:r>
              <a:rPr lang="en-US" sz="2900" spc="-4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900" spc="-49" dirty="0" err="1">
                <a:solidFill>
                  <a:srgbClr val="000000"/>
                </a:solidFill>
                <a:latin typeface="Montserrat"/>
              </a:rPr>
              <a:t>важнейшей</a:t>
            </a:r>
            <a:endParaRPr lang="en-US" sz="2900" spc="-49" dirty="0">
              <a:solidFill>
                <a:srgbClr val="000000"/>
              </a:solidFill>
              <a:latin typeface="Montserrat"/>
            </a:endParaRPr>
          </a:p>
          <a:p>
            <a:pPr>
              <a:lnSpc>
                <a:spcPts val="4060"/>
              </a:lnSpc>
              <a:spcBef>
                <a:spcPct val="0"/>
              </a:spcBef>
            </a:pPr>
            <a:r>
              <a:rPr lang="en-US" sz="2900" spc="-49" dirty="0" err="1">
                <a:solidFill>
                  <a:srgbClr val="000000"/>
                </a:solidFill>
                <a:latin typeface="Montserrat"/>
              </a:rPr>
              <a:t>частью</a:t>
            </a:r>
            <a:r>
              <a:rPr lang="en-US" sz="2900" spc="-4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900" spc="-49" dirty="0" err="1">
                <a:solidFill>
                  <a:srgbClr val="000000"/>
                </a:solidFill>
                <a:latin typeface="Montserrat"/>
              </a:rPr>
              <a:t>учебного</a:t>
            </a:r>
            <a:r>
              <a:rPr lang="en-US" sz="2900" spc="-4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900" spc="-49" dirty="0" err="1">
                <a:solidFill>
                  <a:srgbClr val="000000"/>
                </a:solidFill>
                <a:latin typeface="Montserrat"/>
              </a:rPr>
              <a:t>процесса</a:t>
            </a:r>
            <a:r>
              <a:rPr lang="en-US" sz="2900" spc="-4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900" spc="-49" dirty="0" err="1">
                <a:solidFill>
                  <a:srgbClr val="000000"/>
                </a:solidFill>
                <a:latin typeface="Montserrat"/>
              </a:rPr>
              <a:t>кафедры</a:t>
            </a:r>
            <a:r>
              <a:rPr lang="en-US" sz="2900" spc="-4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900" spc="-49" dirty="0" err="1">
                <a:solidFill>
                  <a:srgbClr val="000000"/>
                </a:solidFill>
                <a:latin typeface="Montserrat"/>
              </a:rPr>
              <a:t>маркетинга</a:t>
            </a:r>
            <a:r>
              <a:rPr lang="en-US" sz="2900" spc="-49" dirty="0">
                <a:solidFill>
                  <a:srgbClr val="000000"/>
                </a:solidFill>
                <a:latin typeface="Montserrat"/>
              </a:rPr>
              <a:t>. </a:t>
            </a:r>
            <a:r>
              <a:rPr lang="en-US" sz="2900" spc="-49" dirty="0" err="1">
                <a:solidFill>
                  <a:srgbClr val="000000"/>
                </a:solidFill>
                <a:latin typeface="Montserrat"/>
              </a:rPr>
              <a:t>На</a:t>
            </a:r>
            <a:r>
              <a:rPr lang="en-US" sz="2900" spc="-4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900" spc="-49" dirty="0" err="1">
                <a:solidFill>
                  <a:srgbClr val="000000"/>
                </a:solidFill>
                <a:latin typeface="Montserrat"/>
              </a:rPr>
              <a:t>регулярной</a:t>
            </a:r>
            <a:r>
              <a:rPr lang="en-US" sz="2900" spc="-4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900" spc="-49" dirty="0" err="1">
                <a:solidFill>
                  <a:srgbClr val="000000"/>
                </a:solidFill>
                <a:latin typeface="Montserrat"/>
              </a:rPr>
              <a:t>основе</a:t>
            </a:r>
            <a:r>
              <a:rPr lang="en-US" sz="2900" spc="-4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900" spc="-49" dirty="0" err="1">
                <a:solidFill>
                  <a:srgbClr val="000000"/>
                </a:solidFill>
                <a:latin typeface="Montserrat"/>
              </a:rPr>
              <a:t>кафедра</a:t>
            </a:r>
            <a:r>
              <a:rPr lang="en-US" sz="2900" spc="-4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900" spc="-49" dirty="0" err="1">
                <a:solidFill>
                  <a:srgbClr val="000000"/>
                </a:solidFill>
                <a:latin typeface="Montserrat"/>
              </a:rPr>
              <a:t>организует</a:t>
            </a:r>
            <a:r>
              <a:rPr lang="en-US" sz="2900" spc="-4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900" spc="-49" dirty="0" err="1">
                <a:solidFill>
                  <a:srgbClr val="000000"/>
                </a:solidFill>
                <a:latin typeface="Montserrat"/>
              </a:rPr>
              <a:t>прохождение</a:t>
            </a:r>
            <a:r>
              <a:rPr lang="en-US" sz="2900" spc="-4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900" spc="-49" dirty="0" err="1">
                <a:solidFill>
                  <a:srgbClr val="000000"/>
                </a:solidFill>
                <a:latin typeface="Montserrat"/>
              </a:rPr>
              <a:t>учебных</a:t>
            </a:r>
            <a:r>
              <a:rPr lang="en-US" sz="2900" spc="-49" dirty="0">
                <a:solidFill>
                  <a:srgbClr val="000000"/>
                </a:solidFill>
                <a:latin typeface="Montserrat"/>
              </a:rPr>
              <a:t>, </a:t>
            </a:r>
            <a:r>
              <a:rPr lang="en-US" sz="2900" spc="-49" dirty="0" err="1">
                <a:solidFill>
                  <a:srgbClr val="000000"/>
                </a:solidFill>
                <a:latin typeface="Montserrat"/>
              </a:rPr>
              <a:t>производственных</a:t>
            </a:r>
            <a:r>
              <a:rPr lang="en-US" sz="2900" spc="-49" dirty="0">
                <a:solidFill>
                  <a:srgbClr val="000000"/>
                </a:solidFill>
                <a:latin typeface="Montserrat"/>
              </a:rPr>
              <a:t>, и </a:t>
            </a:r>
            <a:r>
              <a:rPr lang="en-US" sz="2900" spc="-49" dirty="0" err="1">
                <a:solidFill>
                  <a:srgbClr val="000000"/>
                </a:solidFill>
                <a:latin typeface="Montserrat"/>
              </a:rPr>
              <a:t>преддипломных</a:t>
            </a:r>
            <a:r>
              <a:rPr lang="en-US" sz="2900" spc="-4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900" spc="-49" dirty="0" err="1">
                <a:solidFill>
                  <a:srgbClr val="000000"/>
                </a:solidFill>
                <a:latin typeface="Montserrat"/>
              </a:rPr>
              <a:t>практик</a:t>
            </a:r>
            <a:r>
              <a:rPr lang="en-US" sz="2900" spc="-4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900" spc="-49" dirty="0" err="1">
                <a:solidFill>
                  <a:srgbClr val="000000"/>
                </a:solidFill>
                <a:latin typeface="Montserrat"/>
              </a:rPr>
              <a:t>для</a:t>
            </a:r>
            <a:r>
              <a:rPr lang="en-US" sz="2900" spc="-4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900" spc="-49" dirty="0" err="1">
                <a:solidFill>
                  <a:srgbClr val="000000"/>
                </a:solidFill>
                <a:latin typeface="Montserrat"/>
              </a:rPr>
              <a:t>своих</a:t>
            </a:r>
            <a:r>
              <a:rPr lang="en-US" sz="2900" spc="-4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900" spc="-49" dirty="0" err="1">
                <a:solidFill>
                  <a:srgbClr val="000000"/>
                </a:solidFill>
                <a:latin typeface="Montserrat"/>
              </a:rPr>
              <a:t>студентов</a:t>
            </a:r>
            <a:endParaRPr lang="en-US" sz="2900" spc="-49" dirty="0">
              <a:solidFill>
                <a:srgbClr val="000000"/>
              </a:solidFill>
              <a:latin typeface="Montserrat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14327929" y="9258300"/>
            <a:ext cx="4374991" cy="1074280"/>
            <a:chOff x="0" y="0"/>
            <a:chExt cx="1479935" cy="36339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79935" cy="363398"/>
            </a:xfrm>
            <a:custGeom>
              <a:avLst/>
              <a:gdLst/>
              <a:ahLst/>
              <a:cxnLst/>
              <a:rect l="l" t="t" r="r" b="b"/>
              <a:pathLst>
                <a:path w="1479935" h="363398">
                  <a:moveTo>
                    <a:pt x="0" y="0"/>
                  </a:moveTo>
                  <a:lnTo>
                    <a:pt x="1479935" y="0"/>
                  </a:lnTo>
                  <a:lnTo>
                    <a:pt x="1479935" y="363398"/>
                  </a:lnTo>
                  <a:lnTo>
                    <a:pt x="0" y="363398"/>
                  </a:lnTo>
                  <a:close/>
                </a:path>
              </a:pathLst>
            </a:custGeom>
            <a:solidFill>
              <a:srgbClr val="004F9E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599729" y="8526440"/>
            <a:ext cx="1456401" cy="146372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039118" y="1238250"/>
            <a:ext cx="11326111" cy="1710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79"/>
              </a:lnSpc>
            </a:pPr>
            <a:r>
              <a:rPr lang="en-US" sz="7200" spc="-359">
                <a:solidFill>
                  <a:srgbClr val="000000"/>
                </a:solidFill>
                <a:latin typeface="Montserrat Extra-Bold"/>
              </a:rPr>
              <a:t>Практика </a:t>
            </a:r>
          </a:p>
          <a:p>
            <a:pPr marL="0" lvl="0" indent="0" algn="l">
              <a:lnSpc>
                <a:spcPts val="6480"/>
              </a:lnSpc>
            </a:pPr>
            <a:r>
              <a:rPr lang="en-US" sz="7200" u="none" spc="-359">
                <a:solidFill>
                  <a:srgbClr val="000000"/>
                </a:solidFill>
                <a:latin typeface="Montserrat Extra-Bold"/>
              </a:rPr>
              <a:t>и стажировки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35954" y="7131256"/>
            <a:ext cx="2341460" cy="1827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3265"/>
              </a:lnSpc>
            </a:pPr>
            <a:r>
              <a:rPr lang="en-US" sz="14739" spc="-736">
                <a:solidFill>
                  <a:srgbClr val="E20613">
                    <a:alpha val="14902"/>
                  </a:srgbClr>
                </a:solidFill>
                <a:latin typeface="Montserrat Extra-Bold"/>
              </a:rPr>
              <a:t>02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67568" y="7492691"/>
            <a:ext cx="9188695" cy="2016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60"/>
              </a:lnSpc>
              <a:spcBef>
                <a:spcPct val="0"/>
              </a:spcBef>
            </a:pPr>
            <a:r>
              <a:rPr lang="en-US" sz="2900" spc="-49">
                <a:solidFill>
                  <a:srgbClr val="000000"/>
                </a:solidFill>
                <a:latin typeface="Montserrat"/>
              </a:rPr>
              <a:t>Практики позволяют еще на стадии обучения получать знания, умения и навыки, необходимые для любого профессионала в</a:t>
            </a:r>
          </a:p>
          <a:p>
            <a:pPr>
              <a:lnSpc>
                <a:spcPts val="4060"/>
              </a:lnSpc>
              <a:spcBef>
                <a:spcPct val="0"/>
              </a:spcBef>
            </a:pPr>
            <a:r>
              <a:rPr lang="en-US" sz="2900" spc="-49">
                <a:solidFill>
                  <a:srgbClr val="000000"/>
                </a:solidFill>
                <a:latin typeface="Montserrat"/>
              </a:rPr>
              <a:t>области маркетинга.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7544502" y="207957"/>
            <a:ext cx="563376" cy="403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399" spc="-40">
                <a:solidFill>
                  <a:srgbClr val="EFEBEB"/>
                </a:solidFill>
                <a:latin typeface="Montserrat"/>
              </a:rPr>
              <a:t>13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3">
            <a:extLst>
              <a:ext uri="{FF2B5EF4-FFF2-40B4-BE49-F238E27FC236}">
                <a16:creationId xmlns:a16="http://schemas.microsoft.com/office/drawing/2014/main" id="{323FF515-2BFB-431C-B4AA-8F185BECC7A4}"/>
              </a:ext>
            </a:extLst>
          </p:cNvPr>
          <p:cNvSpPr txBox="1"/>
          <p:nvPr/>
        </p:nvSpPr>
        <p:spPr>
          <a:xfrm>
            <a:off x="8382000" y="9281121"/>
            <a:ext cx="17361572" cy="14348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103"/>
              </a:lnSpc>
            </a:pPr>
            <a:r>
              <a:rPr lang="en-US" sz="11000" spc="-700" dirty="0">
                <a:solidFill>
                  <a:srgbClr val="EFEBEB">
                    <a:alpha val="49804"/>
                  </a:srgbClr>
                </a:solidFill>
                <a:latin typeface="Montserrat Extra-Bold"/>
              </a:rPr>
              <a:t>RUDN</a:t>
            </a:r>
            <a:r>
              <a:rPr lang="en-US" sz="11000" spc="-286" dirty="0">
                <a:solidFill>
                  <a:srgbClr val="EFEBEB">
                    <a:alpha val="19608"/>
                  </a:srgbClr>
                </a:solidFill>
                <a:latin typeface="League Spartan Bold Italics"/>
              </a:rPr>
              <a:t> </a:t>
            </a:r>
            <a:r>
              <a:rPr lang="en-US" sz="11000" spc="-700" dirty="0">
                <a:solidFill>
                  <a:srgbClr val="EFEBEB">
                    <a:alpha val="49804"/>
                  </a:srgbClr>
                </a:solidFill>
                <a:latin typeface="Montserrat Extra-Bold"/>
              </a:rPr>
              <a:t>UNIVERSITY</a:t>
            </a:r>
          </a:p>
        </p:txBody>
      </p:sp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1644059" y="0"/>
            <a:ext cx="10216559" cy="10284422"/>
            <a:chOff x="20320" y="2540"/>
            <a:chExt cx="6309360" cy="6351270"/>
          </a:xfrm>
        </p:grpSpPr>
        <p:sp>
          <p:nvSpPr>
            <p:cNvPr id="3" name="Freeform 3"/>
            <p:cNvSpPr/>
            <p:nvPr/>
          </p:nvSpPr>
          <p:spPr>
            <a:xfrm>
              <a:off x="20320" y="2540"/>
              <a:ext cx="6309360" cy="6351270"/>
            </a:xfrm>
            <a:custGeom>
              <a:avLst/>
              <a:gdLst/>
              <a:ahLst/>
              <a:cxnLst/>
              <a:rect l="l" t="t" r="r" b="b"/>
              <a:pathLst>
                <a:path w="6309360" h="6351270">
                  <a:moveTo>
                    <a:pt x="6309360" y="4234180"/>
                  </a:moveTo>
                  <a:lnTo>
                    <a:pt x="6309360" y="6351270"/>
                  </a:lnTo>
                  <a:lnTo>
                    <a:pt x="0" y="6351270"/>
                  </a:lnTo>
                  <a:lnTo>
                    <a:pt x="0" y="0"/>
                  </a:lnTo>
                  <a:lnTo>
                    <a:pt x="2117090" y="0"/>
                  </a:lnTo>
                  <a:lnTo>
                    <a:pt x="2117090" y="2117090"/>
                  </a:lnTo>
                  <a:lnTo>
                    <a:pt x="4234180" y="2117090"/>
                  </a:lnTo>
                  <a:lnTo>
                    <a:pt x="4234180" y="4234180"/>
                  </a:lnTo>
                  <a:lnTo>
                    <a:pt x="6309360" y="4234180"/>
                  </a:lnTo>
                  <a:close/>
                </a:path>
              </a:pathLst>
            </a:custGeom>
            <a:blipFill>
              <a:blip r:embed="rId2"/>
              <a:stretch>
                <a:fillRect r="-50713"/>
              </a:stretch>
            </a:blip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alphaModFix amt="5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26876" y="592813"/>
            <a:ext cx="4119921" cy="411992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 flipV="1">
            <a:off x="5179014" y="3465807"/>
            <a:ext cx="3393486" cy="339348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9453454" y="3958853"/>
            <a:ext cx="7402053" cy="3547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60"/>
              </a:lnSpc>
              <a:spcBef>
                <a:spcPct val="0"/>
              </a:spcBef>
            </a:pPr>
            <a:r>
              <a:rPr lang="en-US" sz="2900" spc="-49">
                <a:solidFill>
                  <a:srgbClr val="000000"/>
                </a:solidFill>
                <a:latin typeface="Montserrat"/>
              </a:rPr>
              <a:t>Базами прохождения практик являются ведущие российские и зарубежные компании различных областей деятельности, обладающие крупными маркетинговыми подразделениями, а также государственные структуры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-762000" y="9582672"/>
            <a:ext cx="9334500" cy="877679"/>
            <a:chOff x="0" y="0"/>
            <a:chExt cx="3157596" cy="29689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157596" cy="296894"/>
            </a:xfrm>
            <a:custGeom>
              <a:avLst/>
              <a:gdLst/>
              <a:ahLst/>
              <a:cxnLst/>
              <a:rect l="l" t="t" r="r" b="b"/>
              <a:pathLst>
                <a:path w="3157596" h="296894">
                  <a:moveTo>
                    <a:pt x="0" y="0"/>
                  </a:moveTo>
                  <a:lnTo>
                    <a:pt x="3157596" y="0"/>
                  </a:lnTo>
                  <a:lnTo>
                    <a:pt x="3157596" y="296894"/>
                  </a:lnTo>
                  <a:lnTo>
                    <a:pt x="0" y="296894"/>
                  </a:lnTo>
                  <a:close/>
                </a:path>
              </a:pathLst>
            </a:custGeom>
            <a:solidFill>
              <a:srgbClr val="009A3E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145638" y="8157560"/>
            <a:ext cx="2291277" cy="2302791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9453454" y="1238250"/>
            <a:ext cx="11326111" cy="1710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79"/>
              </a:lnSpc>
            </a:pPr>
            <a:r>
              <a:rPr lang="en-US" sz="7200" spc="-359">
                <a:solidFill>
                  <a:srgbClr val="000000"/>
                </a:solidFill>
                <a:latin typeface="Montserrat Extra-Bold"/>
              </a:rPr>
              <a:t>Практика </a:t>
            </a:r>
          </a:p>
          <a:p>
            <a:pPr marL="0" lvl="0" indent="0" algn="l">
              <a:lnSpc>
                <a:spcPts val="6480"/>
              </a:lnSpc>
            </a:pPr>
            <a:r>
              <a:rPr lang="en-US" sz="7200" u="none" spc="-359">
                <a:solidFill>
                  <a:srgbClr val="000000"/>
                </a:solidFill>
                <a:latin typeface="Montserrat Extra-Bold"/>
              </a:rPr>
              <a:t>и стажировки</a:t>
            </a:r>
          </a:p>
        </p:txBody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801884" y="767829"/>
            <a:ext cx="3769905" cy="3769890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l="-24999" r="-24999"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17544502" y="207957"/>
            <a:ext cx="563376" cy="403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399" spc="-40">
                <a:solidFill>
                  <a:srgbClr val="646262"/>
                </a:solidFill>
                <a:latin typeface="Montserrat"/>
              </a:rPr>
              <a:t>14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3">
            <a:extLst>
              <a:ext uri="{FF2B5EF4-FFF2-40B4-BE49-F238E27FC236}">
                <a16:creationId xmlns:a16="http://schemas.microsoft.com/office/drawing/2014/main" id="{9D696AE9-D8C7-473D-9D13-C6EFBAE64200}"/>
              </a:ext>
            </a:extLst>
          </p:cNvPr>
          <p:cNvSpPr txBox="1"/>
          <p:nvPr/>
        </p:nvSpPr>
        <p:spPr>
          <a:xfrm>
            <a:off x="-152400" y="9281121"/>
            <a:ext cx="17361572" cy="14348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103"/>
              </a:lnSpc>
            </a:pPr>
            <a:r>
              <a:rPr lang="en-US" sz="11000" spc="-700" dirty="0">
                <a:solidFill>
                  <a:srgbClr val="EFEBEB">
                    <a:alpha val="49804"/>
                  </a:srgbClr>
                </a:solidFill>
                <a:latin typeface="Montserrat Extra-Bold"/>
              </a:rPr>
              <a:t>RUDN</a:t>
            </a:r>
            <a:r>
              <a:rPr lang="en-US" sz="11000" spc="-286" dirty="0">
                <a:solidFill>
                  <a:srgbClr val="EFEBEB">
                    <a:alpha val="19608"/>
                  </a:srgbClr>
                </a:solidFill>
                <a:latin typeface="League Spartan Bold Italics"/>
              </a:rPr>
              <a:t> </a:t>
            </a:r>
            <a:r>
              <a:rPr lang="en-US" sz="11000" spc="-700" dirty="0">
                <a:solidFill>
                  <a:srgbClr val="EFEBEB">
                    <a:alpha val="49804"/>
                  </a:srgbClr>
                </a:solidFill>
                <a:latin typeface="Montserrat Extra-Bold"/>
              </a:rPr>
              <a:t>UNIVERSITY</a:t>
            </a:r>
          </a:p>
        </p:txBody>
      </p:sp>
      <p:sp>
        <p:nvSpPr>
          <p:cNvPr id="2" name="AutoShape 2"/>
          <p:cNvSpPr/>
          <p:nvPr/>
        </p:nvSpPr>
        <p:spPr>
          <a:xfrm>
            <a:off x="12734125" y="0"/>
            <a:ext cx="5553875" cy="10287000"/>
          </a:xfrm>
          <a:prstGeom prst="rect">
            <a:avLst/>
          </a:prstGeom>
          <a:solidFill>
            <a:srgbClr val="004F9E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959361" y="4778054"/>
            <a:ext cx="2784289" cy="278428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28700" y="1238250"/>
            <a:ext cx="11326111" cy="1710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79"/>
              </a:lnSpc>
            </a:pPr>
            <a:r>
              <a:rPr lang="en-US" sz="7200" spc="-359">
                <a:solidFill>
                  <a:srgbClr val="000000"/>
                </a:solidFill>
                <a:latin typeface="Montserrat Extra-Bold"/>
              </a:rPr>
              <a:t>Карьерные</a:t>
            </a:r>
          </a:p>
          <a:p>
            <a:pPr marL="0" lvl="0" indent="0" algn="l">
              <a:lnSpc>
                <a:spcPts val="6480"/>
              </a:lnSpc>
            </a:pPr>
            <a:r>
              <a:rPr lang="en-US" sz="7199" spc="-359">
                <a:solidFill>
                  <a:srgbClr val="000000"/>
                </a:solidFill>
                <a:latin typeface="Montserrat Extra-Bold"/>
              </a:rPr>
              <a:t>возмо</a:t>
            </a:r>
            <a:r>
              <a:rPr lang="en-US" sz="7200" u="none" spc="-359">
                <a:solidFill>
                  <a:srgbClr val="000000"/>
                </a:solidFill>
                <a:latin typeface="Montserrat Extra-Bold"/>
              </a:rPr>
              <a:t>жности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3785948"/>
            <a:ext cx="7402053" cy="4058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60"/>
              </a:lnSpc>
              <a:spcBef>
                <a:spcPct val="0"/>
              </a:spcBef>
            </a:pPr>
            <a:r>
              <a:rPr lang="en-US" sz="2900" spc="-49">
                <a:solidFill>
                  <a:srgbClr val="000000"/>
                </a:solidFill>
                <a:latin typeface="Montserrat"/>
              </a:rPr>
              <a:t>Прохождение практики и стажировки</a:t>
            </a:r>
          </a:p>
          <a:p>
            <a:pPr>
              <a:lnSpc>
                <a:spcPts val="4060"/>
              </a:lnSpc>
              <a:spcBef>
                <a:spcPct val="0"/>
              </a:spcBef>
            </a:pPr>
            <a:r>
              <a:rPr lang="en-US" sz="2900" spc="-49">
                <a:solidFill>
                  <a:srgbClr val="000000"/>
                </a:solidFill>
                <a:latin typeface="Montserrat"/>
              </a:rPr>
              <a:t>позволяет нашим студентам</a:t>
            </a:r>
          </a:p>
          <a:p>
            <a:pPr>
              <a:lnSpc>
                <a:spcPts val="4060"/>
              </a:lnSpc>
              <a:spcBef>
                <a:spcPct val="0"/>
              </a:spcBef>
            </a:pPr>
            <a:r>
              <a:rPr lang="en-US" sz="2900" spc="-49">
                <a:solidFill>
                  <a:srgbClr val="000000"/>
                </a:solidFill>
                <a:latin typeface="Montserrat"/>
              </a:rPr>
              <a:t>реализовывать полученные теоретические знания в реалиях современного бизнеса.  Применять практические знания, закреплять и совершенствовать их при выполнении реальных бизнес-задач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816039" y="6359389"/>
            <a:ext cx="3927611" cy="392761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427644" y="1022426"/>
            <a:ext cx="2797092" cy="2811148"/>
          </a:xfrm>
          <a:prstGeom prst="rect">
            <a:avLst/>
          </a:prstGeom>
        </p:spPr>
      </p:pic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1084983" y="891462"/>
            <a:ext cx="4114995" cy="4114978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l="-25046" r="-25046"/>
              </a:stretch>
            </a:blip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rcRect t="2978" b="203"/>
          <a:stretch>
            <a:fillRect/>
          </a:stretch>
        </p:blipFill>
        <p:spPr>
          <a:xfrm>
            <a:off x="13426977" y="3579031"/>
            <a:ext cx="4618976" cy="6707969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11341980" y="8469941"/>
            <a:ext cx="2406625" cy="788359"/>
            <a:chOff x="0" y="0"/>
            <a:chExt cx="3208834" cy="1051145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r="44100"/>
            <a:stretch>
              <a:fillRect/>
            </a:stretch>
          </p:blipFill>
          <p:spPr>
            <a:xfrm>
              <a:off x="0" y="0"/>
              <a:ext cx="3208834" cy="203200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r="44100"/>
            <a:stretch>
              <a:fillRect/>
            </a:stretch>
          </p:blipFill>
          <p:spPr>
            <a:xfrm>
              <a:off x="0" y="431800"/>
              <a:ext cx="3208834" cy="203200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r="44100"/>
            <a:stretch>
              <a:fillRect/>
            </a:stretch>
          </p:blipFill>
          <p:spPr>
            <a:xfrm>
              <a:off x="0" y="847945"/>
              <a:ext cx="3208834" cy="203200"/>
            </a:xfrm>
            <a:prstGeom prst="rect">
              <a:avLst/>
            </a:prstGeom>
          </p:spPr>
        </p:pic>
      </p:grpSp>
      <p:sp>
        <p:nvSpPr>
          <p:cNvPr id="16" name="TextBox 16"/>
          <p:cNvSpPr txBox="1"/>
          <p:nvPr/>
        </p:nvSpPr>
        <p:spPr>
          <a:xfrm>
            <a:off x="17544502" y="207957"/>
            <a:ext cx="563376" cy="403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399" spc="-40">
                <a:solidFill>
                  <a:srgbClr val="EFEBEB"/>
                </a:solidFill>
                <a:latin typeface="Montserrat"/>
              </a:rPr>
              <a:t>15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27117" y="2749567"/>
            <a:ext cx="1229384" cy="150592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520979" y="7850374"/>
            <a:ext cx="1754515" cy="85203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967902" y="7546060"/>
            <a:ext cx="1374851" cy="146066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25287" y="5099204"/>
            <a:ext cx="1622961" cy="93836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938643" y="7548080"/>
            <a:ext cx="2595454" cy="145864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1806942" y="7930820"/>
            <a:ext cx="1960079" cy="69114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651629" y="2701942"/>
            <a:ext cx="12709255" cy="1505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60"/>
              </a:lnSpc>
              <a:spcBef>
                <a:spcPct val="0"/>
              </a:spcBef>
            </a:pPr>
            <a:r>
              <a:rPr lang="en-US" sz="2900" spc="-49">
                <a:solidFill>
                  <a:srgbClr val="000000"/>
                </a:solidFill>
                <a:latin typeface="Montserrat"/>
              </a:rPr>
              <a:t>Востребованность нашей программы подготовки подтверждается успешной карьерой выпускников, которые работают в ведущих российских и международных компаниях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702383" y="4758284"/>
            <a:ext cx="12419287" cy="2016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060"/>
              </a:lnSpc>
              <a:spcBef>
                <a:spcPct val="0"/>
              </a:spcBef>
            </a:pPr>
            <a:r>
              <a:rPr lang="en-US" sz="2900" u="none" spc="-49">
                <a:solidFill>
                  <a:srgbClr val="000000"/>
                </a:solidFill>
                <a:latin typeface="Montserrat"/>
              </a:rPr>
              <a:t>Департаменты и отделы маркетинга и продаж таких известных компаний, как Danone, Nestle, L’Oreal, Nielsen и многих других выполняют свои задачи, в том числе, силами выпускников кафедры маркетинга РУДН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80058" y="1238250"/>
            <a:ext cx="15127885" cy="887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80"/>
              </a:lnSpc>
            </a:pPr>
            <a:r>
              <a:rPr lang="en-US" sz="7200" spc="-359">
                <a:solidFill>
                  <a:srgbClr val="000000"/>
                </a:solidFill>
                <a:latin typeface="Montserrat Extra-Bold"/>
              </a:rPr>
              <a:t>Перспекти</a:t>
            </a:r>
            <a:r>
              <a:rPr lang="en-US" sz="7199" spc="-359">
                <a:solidFill>
                  <a:srgbClr val="000000"/>
                </a:solidFill>
                <a:latin typeface="Montserrat Extra-Bold"/>
              </a:rPr>
              <a:t>вы трудоустр</a:t>
            </a:r>
            <a:r>
              <a:rPr lang="en-US" sz="7200" u="none" spc="-359">
                <a:solidFill>
                  <a:srgbClr val="000000"/>
                </a:solidFill>
                <a:latin typeface="Montserrat Extra-Bold"/>
              </a:rPr>
              <a:t>ойства</a:t>
            </a:r>
          </a:p>
        </p:txBody>
      </p:sp>
      <p:sp>
        <p:nvSpPr>
          <p:cNvPr id="11" name="AutoShape 11"/>
          <p:cNvSpPr/>
          <p:nvPr/>
        </p:nvSpPr>
        <p:spPr>
          <a:xfrm>
            <a:off x="0" y="9563103"/>
            <a:ext cx="18288000" cy="832529"/>
          </a:xfrm>
          <a:prstGeom prst="rect">
            <a:avLst/>
          </a:prstGeom>
          <a:solidFill>
            <a:srgbClr val="0570B7"/>
          </a:solidFill>
        </p:spPr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800000">
            <a:off x="1725286" y="9563101"/>
            <a:ext cx="6961513" cy="832529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11806942" y="9564162"/>
            <a:ext cx="3433058" cy="832087"/>
            <a:chOff x="0" y="0"/>
            <a:chExt cx="9901000" cy="682625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9901000" cy="6826250"/>
            </a:xfrm>
            <a:custGeom>
              <a:avLst/>
              <a:gdLst/>
              <a:ahLst/>
              <a:cxnLst/>
              <a:rect l="l" t="t" r="r" b="b"/>
              <a:pathLst>
                <a:path w="9901000" h="6826250">
                  <a:moveTo>
                    <a:pt x="7595950" y="0"/>
                  </a:moveTo>
                  <a:lnTo>
                    <a:pt x="7595950" y="6826250"/>
                  </a:lnTo>
                  <a:cubicBezTo>
                    <a:pt x="8869760" y="6826250"/>
                    <a:pt x="9901000" y="5298440"/>
                    <a:pt x="9901000" y="3412490"/>
                  </a:cubicBezTo>
                  <a:cubicBezTo>
                    <a:pt x="9901000" y="1527810"/>
                    <a:pt x="8868490" y="0"/>
                    <a:pt x="7595950" y="0"/>
                  </a:cubicBezTo>
                  <a:close/>
                  <a:moveTo>
                    <a:pt x="0" y="0"/>
                  </a:moveTo>
                  <a:lnTo>
                    <a:pt x="7595950" y="0"/>
                  </a:lnTo>
                  <a:lnTo>
                    <a:pt x="7595950" y="6826250"/>
                  </a:lnTo>
                  <a:lnTo>
                    <a:pt x="0" y="68262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0613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17544502" y="207957"/>
            <a:ext cx="563376" cy="403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399" spc="-40">
                <a:solidFill>
                  <a:srgbClr val="646262"/>
                </a:solidFill>
                <a:latin typeface="Montserrat"/>
              </a:rPr>
              <a:t>16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96303" y="3275669"/>
            <a:ext cx="6238767" cy="6238767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4F9E">
                <a:alpha val="10980"/>
              </a:srgbClr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66162" y="8095726"/>
            <a:ext cx="7699049" cy="384952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-99504" y="1238250"/>
            <a:ext cx="18487009" cy="1710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79"/>
              </a:lnSpc>
            </a:pPr>
            <a:r>
              <a:rPr lang="en-US" sz="7200" spc="-359">
                <a:solidFill>
                  <a:srgbClr val="000000"/>
                </a:solidFill>
                <a:latin typeface="Montserrat Extra-Bold"/>
              </a:rPr>
              <a:t>Руководители программ</a:t>
            </a:r>
            <a:r>
              <a:rPr lang="en-US" sz="7199" spc="-359">
                <a:solidFill>
                  <a:srgbClr val="000000"/>
                </a:solidFill>
                <a:latin typeface="Montserrat Extra-Bold"/>
              </a:rPr>
              <a:t>ы </a:t>
            </a:r>
          </a:p>
          <a:p>
            <a:pPr marL="0" lvl="0" indent="0" algn="ctr">
              <a:lnSpc>
                <a:spcPts val="6480"/>
              </a:lnSpc>
            </a:pPr>
            <a:r>
              <a:rPr lang="en-US" sz="7199" spc="-359">
                <a:solidFill>
                  <a:srgbClr val="000000"/>
                </a:solidFill>
                <a:latin typeface="Montserrat Extra-Bold"/>
              </a:rPr>
              <a:t>и наши координ</a:t>
            </a:r>
            <a:r>
              <a:rPr lang="en-US" sz="7200" u="none" spc="-359">
                <a:solidFill>
                  <a:srgbClr val="000000"/>
                </a:solidFill>
                <a:latin typeface="Montserrat Extra-Bold"/>
              </a:rPr>
              <a:t>аты</a:t>
            </a: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 flipH="1">
            <a:off x="2918601" y="3570849"/>
            <a:ext cx="4505931" cy="4536139"/>
            <a:chOff x="0" y="0"/>
            <a:chExt cx="6350025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4"/>
              <a:stretch>
                <a:fillRect t="-2866" b="-28535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2421241" y="8970284"/>
            <a:ext cx="5588891" cy="1050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06"/>
              </a:lnSpc>
              <a:spcBef>
                <a:spcPct val="0"/>
              </a:spcBef>
            </a:pPr>
            <a:r>
              <a:rPr lang="en-US" sz="2004" spc="-34" dirty="0" err="1">
                <a:solidFill>
                  <a:srgbClr val="FFFFFF"/>
                </a:solidFill>
                <a:latin typeface="Montserrat Bold"/>
              </a:rPr>
              <a:t>З</a:t>
            </a:r>
            <a:r>
              <a:rPr lang="en-US" sz="2004" u="none" spc="-34" dirty="0" err="1">
                <a:solidFill>
                  <a:srgbClr val="FFFFFF"/>
                </a:solidFill>
                <a:latin typeface="Montserrat Bold"/>
              </a:rPr>
              <a:t>ав.кафедрой</a:t>
            </a:r>
            <a:r>
              <a:rPr lang="en-US" sz="2004" u="none" spc="-34" dirty="0">
                <a:solidFill>
                  <a:srgbClr val="FFFFFF"/>
                </a:solidFill>
                <a:latin typeface="Montserrat Bold"/>
              </a:rPr>
              <a:t> </a:t>
            </a:r>
            <a:r>
              <a:rPr lang="en-US" sz="2004" u="none" spc="-34" dirty="0" err="1">
                <a:solidFill>
                  <a:srgbClr val="FFFFFF"/>
                </a:solidFill>
                <a:latin typeface="Montserrat Bold"/>
              </a:rPr>
              <a:t>маркетинга</a:t>
            </a:r>
            <a:r>
              <a:rPr lang="en-US" sz="2004" u="none" spc="-34" dirty="0">
                <a:solidFill>
                  <a:srgbClr val="FFFFFF"/>
                </a:solidFill>
                <a:latin typeface="Montserrat Bold"/>
              </a:rPr>
              <a:t>,</a:t>
            </a:r>
          </a:p>
          <a:p>
            <a:pPr marL="0" lvl="0" indent="0" algn="ctr">
              <a:lnSpc>
                <a:spcPts val="2806"/>
              </a:lnSpc>
              <a:spcBef>
                <a:spcPct val="0"/>
              </a:spcBef>
            </a:pPr>
            <a:r>
              <a:rPr lang="en-US" sz="2004" u="none" spc="-34" dirty="0" err="1">
                <a:solidFill>
                  <a:srgbClr val="FFFFFF"/>
                </a:solidFill>
                <a:latin typeface="Montserrat Bold"/>
              </a:rPr>
              <a:t>профессор</a:t>
            </a:r>
            <a:r>
              <a:rPr lang="en-US" sz="2004" u="none" spc="-34" dirty="0">
                <a:solidFill>
                  <a:srgbClr val="FFFFFF"/>
                </a:solidFill>
                <a:latin typeface="Montserrat Bold"/>
              </a:rPr>
              <a:t>, </a:t>
            </a:r>
            <a:r>
              <a:rPr lang="en-US" sz="2004" u="none" spc="-34" dirty="0" err="1">
                <a:solidFill>
                  <a:srgbClr val="FFFFFF"/>
                </a:solidFill>
                <a:latin typeface="Montserrat Bold"/>
              </a:rPr>
              <a:t>к.э.н</a:t>
            </a:r>
            <a:r>
              <a:rPr lang="en-US" sz="2004" u="none" spc="-34" dirty="0">
                <a:solidFill>
                  <a:srgbClr val="FFFFFF"/>
                </a:solidFill>
                <a:latin typeface="Montserrat Bold"/>
              </a:rPr>
              <a:t>.</a:t>
            </a:r>
          </a:p>
          <a:p>
            <a:pPr marL="0" lvl="0" indent="0" algn="ctr">
              <a:lnSpc>
                <a:spcPts val="2806"/>
              </a:lnSpc>
              <a:spcBef>
                <a:spcPct val="0"/>
              </a:spcBef>
            </a:pPr>
            <a:r>
              <a:rPr lang="en-US" sz="2004" spc="-34" dirty="0">
                <a:solidFill>
                  <a:srgbClr val="FFFFFF"/>
                </a:solidFill>
                <a:latin typeface="Montserrat Bold"/>
              </a:rPr>
              <a:t>z</a:t>
            </a:r>
            <a:r>
              <a:rPr lang="en-US" sz="2004" u="none" spc="-34" dirty="0">
                <a:solidFill>
                  <a:srgbClr val="FFFFFF"/>
                </a:solidFill>
                <a:latin typeface="Montserrat Bold"/>
              </a:rPr>
              <a:t>obov-am@rudn.ru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065210" y="8106904"/>
            <a:ext cx="7699049" cy="3849524"/>
          </a:xfrm>
          <a:prstGeom prst="rect">
            <a:avLst/>
          </a:prstGeom>
        </p:spPr>
      </p:pic>
      <p:grpSp>
        <p:nvGrpSpPr>
          <p:cNvPr id="10" name="Group 10"/>
          <p:cNvGrpSpPr>
            <a:grpSpLocks noChangeAspect="1"/>
          </p:cNvGrpSpPr>
          <p:nvPr/>
        </p:nvGrpSpPr>
        <p:grpSpPr>
          <a:xfrm flipH="1">
            <a:off x="10821457" y="3527549"/>
            <a:ext cx="4505932" cy="4536139"/>
            <a:chOff x="0" y="0"/>
            <a:chExt cx="6350025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7"/>
              <a:stretch>
                <a:fillRect t="-6707" b="-30186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10120290" y="8970284"/>
            <a:ext cx="5588891" cy="1050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06"/>
              </a:lnSpc>
              <a:spcBef>
                <a:spcPct val="0"/>
              </a:spcBef>
            </a:pPr>
            <a:r>
              <a:rPr lang="en-US" sz="2004" spc="-34">
                <a:solidFill>
                  <a:srgbClr val="FFFFFF"/>
                </a:solidFill>
                <a:latin typeface="Montserrat Bold"/>
              </a:rPr>
              <a:t>З</a:t>
            </a:r>
            <a:r>
              <a:rPr lang="en-US" sz="2004" u="none" spc="-34">
                <a:solidFill>
                  <a:srgbClr val="FFFFFF"/>
                </a:solidFill>
                <a:latin typeface="Montserrat Bold"/>
              </a:rPr>
              <a:t>ам. зав.кафедрой маркетинга,</a:t>
            </a:r>
          </a:p>
          <a:p>
            <a:pPr marL="0" lvl="0" indent="0" algn="ctr">
              <a:lnSpc>
                <a:spcPts val="2806"/>
              </a:lnSpc>
              <a:spcBef>
                <a:spcPct val="0"/>
              </a:spcBef>
            </a:pPr>
            <a:r>
              <a:rPr lang="en-US" sz="2004" u="none" spc="-34">
                <a:solidFill>
                  <a:srgbClr val="FFFFFF"/>
                </a:solidFill>
                <a:latin typeface="Montserrat Bold"/>
              </a:rPr>
              <a:t>доцент, д.э.н.</a:t>
            </a:r>
          </a:p>
          <a:p>
            <a:pPr marL="0" lvl="0" indent="0" algn="ctr">
              <a:lnSpc>
                <a:spcPts val="2806"/>
              </a:lnSpc>
              <a:spcBef>
                <a:spcPct val="0"/>
              </a:spcBef>
            </a:pPr>
            <a:r>
              <a:rPr lang="en-US" sz="2004" u="none" spc="-34">
                <a:solidFill>
                  <a:srgbClr val="FFFFFF"/>
                </a:solidFill>
                <a:latin typeface="Montserrat Bold"/>
              </a:rPr>
              <a:t>degtereva-ea@rudn.ru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570170" y="8248947"/>
            <a:ext cx="8689130" cy="582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66"/>
              </a:lnSpc>
              <a:spcBef>
                <a:spcPct val="0"/>
              </a:spcBef>
            </a:pPr>
            <a:r>
              <a:rPr lang="en-US" sz="3404" spc="-57">
                <a:solidFill>
                  <a:srgbClr val="FFFFFF"/>
                </a:solidFill>
                <a:latin typeface="Montserrat Semi-Bold Bold"/>
              </a:rPr>
              <a:t>Дегтере</a:t>
            </a:r>
            <a:r>
              <a:rPr lang="en-US" sz="3404" u="none" spc="-57">
                <a:solidFill>
                  <a:srgbClr val="FFFFFF"/>
                </a:solidFill>
                <a:latin typeface="Montserrat Semi-Bold Bold"/>
              </a:rPr>
              <a:t>ва Е.А.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919573" y="6955509"/>
            <a:ext cx="2291277" cy="2302791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2237284" y="8248947"/>
            <a:ext cx="5588891" cy="582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66"/>
              </a:lnSpc>
              <a:spcBef>
                <a:spcPct val="0"/>
              </a:spcBef>
            </a:pPr>
            <a:r>
              <a:rPr lang="en-US" sz="3404" spc="-57">
                <a:solidFill>
                  <a:srgbClr val="FFFFFF"/>
                </a:solidFill>
                <a:latin typeface="Montserrat Semi-Bold Bold"/>
              </a:rPr>
              <a:t>З</a:t>
            </a:r>
            <a:r>
              <a:rPr lang="en-US" sz="3404" u="none" spc="-57">
                <a:solidFill>
                  <a:srgbClr val="FFFFFF"/>
                </a:solidFill>
                <a:latin typeface="Montserrat Semi-Bold Bold"/>
              </a:rPr>
              <a:t>обов А.М.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9844580" y="3324333"/>
            <a:ext cx="6459684" cy="6238767"/>
            <a:chOff x="-4021732" y="-392727"/>
            <a:chExt cx="6452856" cy="6350000"/>
          </a:xfrm>
        </p:grpSpPr>
        <p:sp>
          <p:nvSpPr>
            <p:cNvPr id="17" name="Freeform 17"/>
            <p:cNvSpPr/>
            <p:nvPr/>
          </p:nvSpPr>
          <p:spPr>
            <a:xfrm>
              <a:off x="-4021732" y="-392727"/>
              <a:ext cx="6452856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9A3E">
                <a:alpha val="10980"/>
              </a:srgbClr>
            </a:solidFill>
          </p:spPr>
        </p:sp>
      </p:grpSp>
      <p:sp>
        <p:nvSpPr>
          <p:cNvPr id="18" name="TextBox 18"/>
          <p:cNvSpPr txBox="1"/>
          <p:nvPr/>
        </p:nvSpPr>
        <p:spPr>
          <a:xfrm>
            <a:off x="17544502" y="207957"/>
            <a:ext cx="563376" cy="403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399" spc="-40">
                <a:solidFill>
                  <a:srgbClr val="646262"/>
                </a:solidFill>
                <a:latin typeface="Montserrat"/>
              </a:rPr>
              <a:t>17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3">
            <a:extLst>
              <a:ext uri="{FF2B5EF4-FFF2-40B4-BE49-F238E27FC236}">
                <a16:creationId xmlns:a16="http://schemas.microsoft.com/office/drawing/2014/main" id="{EEC7F5B5-2614-45BB-9371-48341E23E679}"/>
              </a:ext>
            </a:extLst>
          </p:cNvPr>
          <p:cNvSpPr txBox="1"/>
          <p:nvPr/>
        </p:nvSpPr>
        <p:spPr>
          <a:xfrm>
            <a:off x="-152400" y="9281121"/>
            <a:ext cx="17361572" cy="14348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103"/>
              </a:lnSpc>
            </a:pPr>
            <a:r>
              <a:rPr lang="en-US" sz="11000" spc="-700" dirty="0">
                <a:solidFill>
                  <a:srgbClr val="EFEBEB">
                    <a:alpha val="49804"/>
                  </a:srgbClr>
                </a:solidFill>
                <a:latin typeface="Montserrat Extra-Bold"/>
              </a:rPr>
              <a:t>RUDN</a:t>
            </a:r>
            <a:r>
              <a:rPr lang="en-US" sz="11000" spc="-286" dirty="0">
                <a:solidFill>
                  <a:srgbClr val="EFEBEB">
                    <a:alpha val="19608"/>
                  </a:srgbClr>
                </a:solidFill>
                <a:latin typeface="League Spartan Bold Italics"/>
              </a:rPr>
              <a:t> </a:t>
            </a:r>
            <a:r>
              <a:rPr lang="en-US" sz="11000" spc="-700" dirty="0">
                <a:solidFill>
                  <a:srgbClr val="EFEBEB">
                    <a:alpha val="49804"/>
                  </a:srgbClr>
                </a:solidFill>
                <a:latin typeface="Montserrat Extra-Bold"/>
              </a:rPr>
              <a:t>UNIVERSITY</a:t>
            </a: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" y="3546829"/>
            <a:ext cx="956402" cy="96120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409700" y="1143000"/>
            <a:ext cx="11234035" cy="1915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15"/>
              </a:lnSpc>
            </a:pPr>
            <a:r>
              <a:rPr lang="en-US" sz="7200" spc="-359">
                <a:solidFill>
                  <a:srgbClr val="000000"/>
                </a:solidFill>
                <a:latin typeface="Montserrat Extra-Bold"/>
              </a:rPr>
              <a:t>ДОБРО ПОЖАЛОВАТЬ </a:t>
            </a:r>
          </a:p>
          <a:p>
            <a:pPr marL="0" lvl="0" indent="0">
              <a:lnSpc>
                <a:spcPts val="7416"/>
              </a:lnSpc>
            </a:pPr>
            <a:r>
              <a:rPr lang="en-US" sz="7200" spc="-359">
                <a:solidFill>
                  <a:srgbClr val="000000"/>
                </a:solidFill>
                <a:latin typeface="Montserrat Extra-Bold"/>
              </a:rPr>
              <a:t>В РУДН!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409700" y="3764056"/>
            <a:ext cx="6852164" cy="2526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060"/>
              </a:lnSpc>
              <a:spcBef>
                <a:spcPct val="0"/>
              </a:spcBef>
            </a:pPr>
            <a:r>
              <a:rPr lang="en-US" sz="2900" spc="-49">
                <a:solidFill>
                  <a:srgbClr val="000000"/>
                </a:solidFill>
                <a:latin typeface="Montserrat Bold"/>
              </a:rPr>
              <a:t>При</a:t>
            </a:r>
            <a:r>
              <a:rPr lang="en-US" sz="2900" u="none" spc="-49">
                <a:solidFill>
                  <a:srgbClr val="000000"/>
                </a:solidFill>
                <a:latin typeface="Montserrat Bold"/>
              </a:rPr>
              <a:t>емная комиссия (Граждане РФ)</a:t>
            </a:r>
          </a:p>
          <a:p>
            <a:pPr marL="0" lvl="0" indent="0">
              <a:lnSpc>
                <a:spcPts val="4060"/>
              </a:lnSpc>
              <a:spcBef>
                <a:spcPct val="0"/>
              </a:spcBef>
            </a:pPr>
            <a:r>
              <a:rPr lang="en-US" sz="2900" u="none" spc="-49">
                <a:solidFill>
                  <a:srgbClr val="000000"/>
                </a:solidFill>
                <a:latin typeface="Montserrat"/>
              </a:rPr>
              <a:t>Михайлов Владимир Анатольевич</a:t>
            </a:r>
          </a:p>
          <a:p>
            <a:pPr marL="0" lvl="0" indent="0">
              <a:lnSpc>
                <a:spcPts val="4060"/>
              </a:lnSpc>
              <a:spcBef>
                <a:spcPct val="0"/>
              </a:spcBef>
            </a:pPr>
            <a:r>
              <a:rPr lang="en-US" sz="2900" u="none" spc="-49">
                <a:solidFill>
                  <a:srgbClr val="000000"/>
                </a:solidFill>
                <a:latin typeface="Montserrat"/>
              </a:rPr>
              <a:t>+7 (495) 433-95-88</a:t>
            </a:r>
          </a:p>
          <a:p>
            <a:pPr marL="0" lvl="0" indent="0">
              <a:lnSpc>
                <a:spcPts val="4060"/>
              </a:lnSpc>
              <a:spcBef>
                <a:spcPct val="0"/>
              </a:spcBef>
            </a:pPr>
            <a:r>
              <a:rPr lang="en-US" sz="2900" u="none" spc="-49">
                <a:solidFill>
                  <a:srgbClr val="000000"/>
                </a:solidFill>
                <a:latin typeface="Montserrat"/>
              </a:rPr>
              <a:t>+7 (495) 787-38-27 доп.: 1214</a:t>
            </a:r>
          </a:p>
          <a:p>
            <a:pPr marL="0" lvl="0" indent="0">
              <a:lnSpc>
                <a:spcPts val="4060"/>
              </a:lnSpc>
              <a:spcBef>
                <a:spcPct val="0"/>
              </a:spcBef>
            </a:pPr>
            <a:r>
              <a:rPr lang="en-US" sz="2900" u="none" spc="-49">
                <a:solidFill>
                  <a:srgbClr val="000000"/>
                </a:solidFill>
                <a:latin typeface="Montserrat"/>
              </a:rPr>
              <a:t>priem@rudn.ruwww.rudn.ru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8700" y="6444691"/>
            <a:ext cx="956402" cy="961208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409700" y="6672881"/>
            <a:ext cx="10289257" cy="2016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060"/>
              </a:lnSpc>
              <a:spcBef>
                <a:spcPct val="0"/>
              </a:spcBef>
            </a:pPr>
            <a:r>
              <a:rPr lang="en-US" sz="2900" spc="-49">
                <a:solidFill>
                  <a:srgbClr val="000000"/>
                </a:solidFill>
                <a:latin typeface="Montserrat Bold"/>
              </a:rPr>
              <a:t>При</a:t>
            </a:r>
            <a:r>
              <a:rPr lang="en-US" sz="2900" u="none" spc="-49">
                <a:solidFill>
                  <a:srgbClr val="000000"/>
                </a:solidFill>
                <a:latin typeface="Montserrat Bold"/>
              </a:rPr>
              <a:t>емная комиссия (иностранные граждане)</a:t>
            </a:r>
          </a:p>
          <a:p>
            <a:pPr marL="0" lvl="0" indent="0" algn="just">
              <a:lnSpc>
                <a:spcPts val="4060"/>
              </a:lnSpc>
              <a:spcBef>
                <a:spcPct val="0"/>
              </a:spcBef>
            </a:pPr>
            <a:r>
              <a:rPr lang="en-US" sz="2900" u="none" spc="-49">
                <a:solidFill>
                  <a:srgbClr val="000000"/>
                </a:solidFill>
                <a:latin typeface="Montserrat"/>
              </a:rPr>
              <a:t>Спиридонова Елена Витальевна</a:t>
            </a:r>
          </a:p>
          <a:p>
            <a:pPr marL="0" lvl="0" indent="0" algn="just">
              <a:lnSpc>
                <a:spcPts val="4060"/>
              </a:lnSpc>
              <a:spcBef>
                <a:spcPct val="0"/>
              </a:spcBef>
            </a:pPr>
            <a:r>
              <a:rPr lang="en-US" sz="2900" u="none" spc="-49">
                <a:solidFill>
                  <a:srgbClr val="000000"/>
                </a:solidFill>
                <a:latin typeface="Montserrat"/>
              </a:rPr>
              <a:t>+7 (495) 787-38-03 доп.: 1609</a:t>
            </a:r>
          </a:p>
          <a:p>
            <a:pPr marL="0" lvl="0" indent="0" algn="just">
              <a:lnSpc>
                <a:spcPts val="4060"/>
              </a:lnSpc>
              <a:spcBef>
                <a:spcPct val="0"/>
              </a:spcBef>
            </a:pPr>
            <a:r>
              <a:rPr lang="en-US" sz="2900" u="none" spc="-49">
                <a:solidFill>
                  <a:srgbClr val="000000"/>
                </a:solidFill>
                <a:latin typeface="Montserrat"/>
              </a:rPr>
              <a:t>spiridonova-ev@rudn.ru</a:t>
            </a:r>
          </a:p>
        </p:txBody>
      </p:sp>
      <p:sp>
        <p:nvSpPr>
          <p:cNvPr id="8" name="AutoShape 8"/>
          <p:cNvSpPr/>
          <p:nvPr/>
        </p:nvSpPr>
        <p:spPr>
          <a:xfrm>
            <a:off x="13408799" y="0"/>
            <a:ext cx="5553875" cy="10287000"/>
          </a:xfrm>
          <a:prstGeom prst="rect">
            <a:avLst/>
          </a:prstGeom>
          <a:solidFill>
            <a:srgbClr val="004F9E"/>
          </a:solidFill>
        </p:spPr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0624510" y="1948836"/>
            <a:ext cx="8338164" cy="8338164"/>
            <a:chOff x="0" y="0"/>
            <a:chExt cx="9662160" cy="966216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662161" cy="9662161"/>
            </a:xfrm>
            <a:custGeom>
              <a:avLst/>
              <a:gdLst/>
              <a:ahLst/>
              <a:cxnLst/>
              <a:rect l="l" t="t" r="r" b="b"/>
              <a:pathLst>
                <a:path w="9662161" h="9662161">
                  <a:moveTo>
                    <a:pt x="6440170" y="0"/>
                  </a:moveTo>
                  <a:lnTo>
                    <a:pt x="3220720" y="0"/>
                  </a:lnTo>
                  <a:lnTo>
                    <a:pt x="3220720" y="3220720"/>
                  </a:lnTo>
                  <a:lnTo>
                    <a:pt x="0" y="3220720"/>
                  </a:lnTo>
                  <a:lnTo>
                    <a:pt x="0" y="6441440"/>
                  </a:lnTo>
                  <a:lnTo>
                    <a:pt x="0" y="9662161"/>
                  </a:lnTo>
                  <a:lnTo>
                    <a:pt x="3220720" y="9662161"/>
                  </a:lnTo>
                  <a:lnTo>
                    <a:pt x="3220720" y="6440170"/>
                  </a:lnTo>
                  <a:lnTo>
                    <a:pt x="6441440" y="6440170"/>
                  </a:lnTo>
                  <a:lnTo>
                    <a:pt x="9662161" y="6440170"/>
                  </a:lnTo>
                  <a:lnTo>
                    <a:pt x="9662161" y="3220720"/>
                  </a:lnTo>
                  <a:lnTo>
                    <a:pt x="9662161" y="0"/>
                  </a:lnTo>
                  <a:lnTo>
                    <a:pt x="6440170" y="0"/>
                  </a:lnTo>
                  <a:close/>
                </a:path>
              </a:pathLst>
            </a:custGeom>
            <a:blipFill>
              <a:blip r:embed="rId6"/>
              <a:stretch>
                <a:fillRect l="-51077" t="-47754" r="-85669" b="-206700"/>
              </a:stretch>
            </a:blip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624510" y="1948836"/>
            <a:ext cx="2784289" cy="278428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2263161" y="797441"/>
            <a:ext cx="2291277" cy="2302791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13069899" y="8479466"/>
            <a:ext cx="2406625" cy="788359"/>
            <a:chOff x="0" y="0"/>
            <a:chExt cx="3208834" cy="1051145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r="44100"/>
            <a:stretch>
              <a:fillRect/>
            </a:stretch>
          </p:blipFill>
          <p:spPr>
            <a:xfrm>
              <a:off x="0" y="0"/>
              <a:ext cx="3208834" cy="203200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r="44100"/>
            <a:stretch>
              <a:fillRect/>
            </a:stretch>
          </p:blipFill>
          <p:spPr>
            <a:xfrm>
              <a:off x="0" y="431800"/>
              <a:ext cx="3208834" cy="203200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r="44100"/>
            <a:stretch>
              <a:fillRect/>
            </a:stretch>
          </p:blipFill>
          <p:spPr>
            <a:xfrm>
              <a:off x="0" y="847945"/>
              <a:ext cx="3208834" cy="203200"/>
            </a:xfrm>
            <a:prstGeom prst="rect">
              <a:avLst/>
            </a:prstGeom>
          </p:spPr>
        </p:pic>
      </p:grpSp>
      <p:sp>
        <p:nvSpPr>
          <p:cNvPr id="18" name="TextBox 18"/>
          <p:cNvSpPr txBox="1"/>
          <p:nvPr/>
        </p:nvSpPr>
        <p:spPr>
          <a:xfrm>
            <a:off x="17544502" y="207957"/>
            <a:ext cx="563376" cy="403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399" spc="-40">
                <a:solidFill>
                  <a:srgbClr val="EFEBEB"/>
                </a:solidFill>
                <a:latin typeface="Montserrat"/>
              </a:rPr>
              <a:t>19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3">
            <a:extLst>
              <a:ext uri="{FF2B5EF4-FFF2-40B4-BE49-F238E27FC236}">
                <a16:creationId xmlns:a16="http://schemas.microsoft.com/office/drawing/2014/main" id="{AA57510E-992E-4C93-A25E-435D8DBB15A4}"/>
              </a:ext>
            </a:extLst>
          </p:cNvPr>
          <p:cNvSpPr txBox="1"/>
          <p:nvPr/>
        </p:nvSpPr>
        <p:spPr>
          <a:xfrm>
            <a:off x="-152400" y="9281121"/>
            <a:ext cx="17361572" cy="14348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103"/>
              </a:lnSpc>
            </a:pPr>
            <a:r>
              <a:rPr lang="en-US" sz="11000" spc="-700" dirty="0">
                <a:solidFill>
                  <a:srgbClr val="EFEBEB">
                    <a:alpha val="49804"/>
                  </a:srgbClr>
                </a:solidFill>
                <a:latin typeface="Montserrat Extra-Bold"/>
              </a:rPr>
              <a:t>RUDN</a:t>
            </a:r>
            <a:r>
              <a:rPr lang="en-US" sz="11000" spc="-286" dirty="0">
                <a:solidFill>
                  <a:srgbClr val="EFEBEB">
                    <a:alpha val="19608"/>
                  </a:srgbClr>
                </a:solidFill>
                <a:latin typeface="League Spartan Bold Italics"/>
              </a:rPr>
              <a:t> </a:t>
            </a:r>
            <a:r>
              <a:rPr lang="en-US" sz="11000" spc="-700" dirty="0">
                <a:solidFill>
                  <a:srgbClr val="EFEBEB">
                    <a:alpha val="49804"/>
                  </a:srgbClr>
                </a:solidFill>
                <a:latin typeface="Montserrat Extra-Bold"/>
              </a:rPr>
              <a:t>UNIVERSITY</a:t>
            </a: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400000">
            <a:off x="11647170" y="3617595"/>
            <a:ext cx="10287000" cy="305181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094121" y="0"/>
            <a:ext cx="5208744" cy="7813115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0094121" y="7813115"/>
            <a:ext cx="5208744" cy="2473885"/>
            <a:chOff x="0" y="0"/>
            <a:chExt cx="4926670" cy="233991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926670" cy="2339914"/>
            </a:xfrm>
            <a:custGeom>
              <a:avLst/>
              <a:gdLst/>
              <a:ahLst/>
              <a:cxnLst/>
              <a:rect l="l" t="t" r="r" b="b"/>
              <a:pathLst>
                <a:path w="4926670" h="2339914">
                  <a:moveTo>
                    <a:pt x="0" y="0"/>
                  </a:moveTo>
                  <a:lnTo>
                    <a:pt x="4926670" y="0"/>
                  </a:lnTo>
                  <a:lnTo>
                    <a:pt x="4926670" y="2339914"/>
                  </a:lnTo>
                  <a:lnTo>
                    <a:pt x="0" y="2339914"/>
                  </a:lnTo>
                  <a:close/>
                </a:path>
              </a:pathLst>
            </a:custGeom>
            <a:solidFill>
              <a:srgbClr val="004F9E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620237" y="7813115"/>
            <a:ext cx="2473885" cy="247388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948483" y="6661720"/>
            <a:ext cx="2291277" cy="230279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239612" y="4791543"/>
            <a:ext cx="2694265" cy="157736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3152086" y="7813115"/>
            <a:ext cx="5483612" cy="411270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2444299">
            <a:off x="-2234616" y="2442030"/>
            <a:ext cx="5554176" cy="4165632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409700" y="1238250"/>
            <a:ext cx="6747640" cy="1710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79"/>
              </a:lnSpc>
            </a:pPr>
            <a:r>
              <a:rPr lang="en-US" sz="7200" spc="-359">
                <a:solidFill>
                  <a:srgbClr val="000000"/>
                </a:solidFill>
                <a:latin typeface="Montserrat Extra-Bold"/>
              </a:rPr>
              <a:t>Остались</a:t>
            </a:r>
          </a:p>
          <a:p>
            <a:pPr marL="0" lvl="0" indent="0">
              <a:lnSpc>
                <a:spcPts val="6480"/>
              </a:lnSpc>
            </a:pPr>
            <a:r>
              <a:rPr lang="en-US" sz="7200" spc="-359">
                <a:solidFill>
                  <a:srgbClr val="000000"/>
                </a:solidFill>
                <a:latin typeface="Montserrat Extra-Bold"/>
              </a:rPr>
              <a:t>сомне</a:t>
            </a:r>
            <a:r>
              <a:rPr lang="en-US" sz="7199" spc="-359">
                <a:solidFill>
                  <a:srgbClr val="000000"/>
                </a:solidFill>
                <a:latin typeface="Montserrat Extra-Bold"/>
              </a:rPr>
              <a:t>ния?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667000" y="5220746"/>
            <a:ext cx="3329516" cy="11481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322"/>
              </a:lnSpc>
              <a:spcBef>
                <a:spcPct val="0"/>
              </a:spcBef>
            </a:pPr>
            <a:r>
              <a:rPr lang="en-US" sz="6658" spc="-332" dirty="0" err="1">
                <a:solidFill>
                  <a:srgbClr val="000000"/>
                </a:solidFill>
                <a:latin typeface="Montserrat"/>
              </a:rPr>
              <a:t>Заходи</a:t>
            </a:r>
            <a:endParaRPr lang="en-US" sz="6658" spc="-332" dirty="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792115" y="6621112"/>
            <a:ext cx="6395705" cy="6163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9"/>
              </a:lnSpc>
              <a:spcBef>
                <a:spcPct val="0"/>
              </a:spcBef>
            </a:pPr>
            <a:r>
              <a:rPr lang="en-US" sz="3606" u="sng" spc="-180" dirty="0">
                <a:solidFill>
                  <a:srgbClr val="000000"/>
                </a:solidFill>
                <a:latin typeface="Montserrat"/>
              </a:rPr>
              <a:t>https://vk.com/club175897384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7544502" y="207957"/>
            <a:ext cx="563376" cy="403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399" spc="-40">
                <a:solidFill>
                  <a:srgbClr val="646262"/>
                </a:solidFill>
                <a:latin typeface="Montserrat"/>
              </a:rPr>
              <a:t>18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400000">
            <a:off x="12209145" y="3617595"/>
            <a:ext cx="10287000" cy="305181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-152400" y="9281121"/>
            <a:ext cx="17361572" cy="14348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103"/>
              </a:lnSpc>
            </a:pPr>
            <a:r>
              <a:rPr lang="en-US" sz="11000" spc="-700" dirty="0">
                <a:solidFill>
                  <a:srgbClr val="EFEBEB">
                    <a:alpha val="49804"/>
                  </a:srgbClr>
                </a:solidFill>
                <a:latin typeface="Montserrat Extra-Bold"/>
              </a:rPr>
              <a:t>RUDN</a:t>
            </a:r>
            <a:r>
              <a:rPr lang="en-US" sz="11000" spc="-286" dirty="0">
                <a:solidFill>
                  <a:srgbClr val="EFEBEB">
                    <a:alpha val="19608"/>
                  </a:srgbClr>
                </a:solidFill>
                <a:latin typeface="League Spartan Bold Italics"/>
              </a:rPr>
              <a:t> </a:t>
            </a:r>
            <a:r>
              <a:rPr lang="en-US" sz="11000" spc="-700" dirty="0">
                <a:solidFill>
                  <a:srgbClr val="EFEBEB">
                    <a:alpha val="49804"/>
                  </a:srgbClr>
                </a:solidFill>
                <a:latin typeface="Montserrat Extra-Bold"/>
              </a:rPr>
              <a:t>UNIVERSITY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0656096" y="7813115"/>
            <a:ext cx="5208744" cy="2473885"/>
            <a:chOff x="0" y="0"/>
            <a:chExt cx="4926670" cy="233991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926670" cy="2339914"/>
            </a:xfrm>
            <a:custGeom>
              <a:avLst/>
              <a:gdLst/>
              <a:ahLst/>
              <a:cxnLst/>
              <a:rect l="l" t="t" r="r" b="b"/>
              <a:pathLst>
                <a:path w="4926670" h="2339914">
                  <a:moveTo>
                    <a:pt x="0" y="0"/>
                  </a:moveTo>
                  <a:lnTo>
                    <a:pt x="4926670" y="0"/>
                  </a:lnTo>
                  <a:lnTo>
                    <a:pt x="4926670" y="2339914"/>
                  </a:lnTo>
                  <a:lnTo>
                    <a:pt x="0" y="2339914"/>
                  </a:lnTo>
                  <a:close/>
                </a:path>
              </a:pathLst>
            </a:custGeom>
            <a:solidFill>
              <a:srgbClr val="004F9E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182212" y="7813115"/>
            <a:ext cx="2473885" cy="2473885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039118" y="6806949"/>
            <a:ext cx="989109" cy="411354"/>
            <a:chOff x="0" y="0"/>
            <a:chExt cx="1374183" cy="571500"/>
          </a:xfrm>
        </p:grpSpPr>
        <p:sp>
          <p:nvSpPr>
            <p:cNvPr id="8" name="Freeform 8"/>
            <p:cNvSpPr/>
            <p:nvPr/>
          </p:nvSpPr>
          <p:spPr>
            <a:xfrm>
              <a:off x="0" y="255270"/>
              <a:ext cx="1374183" cy="69850"/>
            </a:xfrm>
            <a:custGeom>
              <a:avLst/>
              <a:gdLst/>
              <a:ahLst/>
              <a:cxnLst/>
              <a:rect l="l" t="t" r="r" b="b"/>
              <a:pathLst>
                <a:path w="1374183" h="69850">
                  <a:moveTo>
                    <a:pt x="1083353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374183" y="69850"/>
                  </a:lnTo>
                  <a:lnTo>
                    <a:pt x="1374183" y="0"/>
                  </a:lnTo>
                  <a:close/>
                </a:path>
              </a:pathLst>
            </a:custGeom>
            <a:solidFill>
              <a:srgbClr val="E20613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1028700" y="3918973"/>
            <a:ext cx="8841447" cy="2526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60"/>
              </a:lnSpc>
              <a:spcBef>
                <a:spcPct val="0"/>
              </a:spcBef>
            </a:pPr>
            <a:r>
              <a:rPr lang="en-US" sz="2900" spc="-49">
                <a:solidFill>
                  <a:srgbClr val="000000"/>
                </a:solidFill>
                <a:latin typeface="Montserrat"/>
              </a:rPr>
              <a:t>Выбор будущей профессии — серьезный шаг,</a:t>
            </a:r>
          </a:p>
          <a:p>
            <a:pPr>
              <a:lnSpc>
                <a:spcPts val="4060"/>
              </a:lnSpc>
              <a:spcBef>
                <a:spcPct val="0"/>
              </a:spcBef>
            </a:pPr>
            <a:r>
              <a:rPr lang="en-US" sz="2900" spc="-49">
                <a:solidFill>
                  <a:srgbClr val="000000"/>
                </a:solidFill>
                <a:latin typeface="Montserrat"/>
              </a:rPr>
              <a:t>который нужно сделать осознанно. </a:t>
            </a:r>
          </a:p>
          <a:p>
            <a:pPr>
              <a:lnSpc>
                <a:spcPts val="4060"/>
              </a:lnSpc>
              <a:spcBef>
                <a:spcPct val="0"/>
              </a:spcBef>
            </a:pPr>
            <a:r>
              <a:rPr lang="en-US" sz="2900" spc="-49">
                <a:solidFill>
                  <a:srgbClr val="000000"/>
                </a:solidFill>
                <a:latin typeface="Montserrat"/>
              </a:rPr>
              <a:t>Мы — преподаватели и руководители кафедры маркетинга РУДН — хотим рассказать вам о нашей программе обучения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47165" y="3593581"/>
            <a:ext cx="1681446" cy="1177012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039118" y="1238250"/>
            <a:ext cx="7677574" cy="1710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</a:pPr>
            <a:r>
              <a:rPr lang="en-US" sz="7200" spc="-359">
                <a:solidFill>
                  <a:srgbClr val="000000"/>
                </a:solidFill>
                <a:latin typeface="Montserrat Extra-Bold"/>
              </a:rPr>
              <a:t>Уважаемые</a:t>
            </a:r>
          </a:p>
          <a:p>
            <a:pPr marL="0" lvl="0" indent="0" algn="l">
              <a:lnSpc>
                <a:spcPts val="6480"/>
              </a:lnSpc>
            </a:pPr>
            <a:r>
              <a:rPr lang="en-US" sz="7200" u="none" spc="-359">
                <a:solidFill>
                  <a:srgbClr val="000000"/>
                </a:solidFill>
                <a:latin typeface="Montserrat Extra-Bold"/>
              </a:rPr>
              <a:t>студенты!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7627201"/>
            <a:ext cx="6477119" cy="1337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99"/>
              </a:lnSpc>
            </a:pPr>
            <a:r>
              <a:rPr lang="en-US" sz="2399">
                <a:solidFill>
                  <a:srgbClr val="000000"/>
                </a:solidFill>
                <a:latin typeface="Montserrat Bold"/>
              </a:rPr>
              <a:t>Профессор А. М. Зобов,</a:t>
            </a:r>
          </a:p>
          <a:p>
            <a:pPr>
              <a:lnSpc>
                <a:spcPts val="3599"/>
              </a:lnSpc>
            </a:pPr>
            <a:r>
              <a:rPr lang="en-US" sz="2399">
                <a:solidFill>
                  <a:srgbClr val="000000"/>
                </a:solidFill>
                <a:latin typeface="Montserrat"/>
              </a:rPr>
              <a:t>заведующий кафедрой маркетинга,</a:t>
            </a:r>
          </a:p>
          <a:p>
            <a:pPr>
              <a:lnSpc>
                <a:spcPts val="3599"/>
              </a:lnSpc>
            </a:pPr>
            <a:r>
              <a:rPr lang="en-US" sz="2399">
                <a:solidFill>
                  <a:srgbClr val="000000"/>
                </a:solidFill>
                <a:latin typeface="Montserrat"/>
              </a:rPr>
              <a:t>кандидат экономических наук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0665621" y="0"/>
            <a:ext cx="5208744" cy="7813115"/>
            <a:chOff x="0" y="0"/>
            <a:chExt cx="4926670" cy="739000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926670" cy="7390006"/>
            </a:xfrm>
            <a:custGeom>
              <a:avLst/>
              <a:gdLst/>
              <a:ahLst/>
              <a:cxnLst/>
              <a:rect l="l" t="t" r="r" b="b"/>
              <a:pathLst>
                <a:path w="4926670" h="7390006">
                  <a:moveTo>
                    <a:pt x="0" y="0"/>
                  </a:moveTo>
                  <a:lnTo>
                    <a:pt x="4926670" y="0"/>
                  </a:lnTo>
                  <a:lnTo>
                    <a:pt x="4926670" y="7390006"/>
                  </a:lnTo>
                  <a:lnTo>
                    <a:pt x="0" y="7390006"/>
                  </a:lnTo>
                  <a:close/>
                </a:path>
              </a:pathLst>
            </a:custGeom>
            <a:solidFill>
              <a:srgbClr val="0570B7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254788" y="428937"/>
            <a:ext cx="5619577" cy="738417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510458" y="6661720"/>
            <a:ext cx="2291277" cy="2302791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7544502" y="207957"/>
            <a:ext cx="563376" cy="403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399" spc="-40">
                <a:solidFill>
                  <a:srgbClr val="646262"/>
                </a:solidFill>
                <a:latin typeface="Montserrat"/>
              </a:rPr>
              <a:t>02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49943" y="914400"/>
            <a:ext cx="16309357" cy="1725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600"/>
              </a:lnSpc>
              <a:spcBef>
                <a:spcPct val="0"/>
              </a:spcBef>
            </a:pPr>
            <a:r>
              <a:rPr lang="en-US" sz="14000" u="none" spc="-700" dirty="0">
                <a:solidFill>
                  <a:srgbClr val="EFEBEB">
                    <a:alpha val="49804"/>
                  </a:srgbClr>
                </a:solidFill>
                <a:latin typeface="Montserrat Extra-Bold"/>
              </a:rPr>
              <a:t>НАША МИССИЯ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4932026" y="1190625"/>
            <a:ext cx="8345190" cy="887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80"/>
              </a:lnSpc>
              <a:spcBef>
                <a:spcPct val="0"/>
              </a:spcBef>
            </a:pPr>
            <a:r>
              <a:rPr lang="en-US" sz="7200" u="none" spc="-359">
                <a:solidFill>
                  <a:srgbClr val="000000"/>
                </a:solidFill>
                <a:latin typeface="Montserrat Extra-Bold"/>
              </a:rPr>
              <a:t>Наша миссия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292144" y="7643167"/>
            <a:ext cx="8995856" cy="449792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7643167"/>
            <a:ext cx="6756821" cy="337841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6756821" y="6375505"/>
            <a:ext cx="2535323" cy="126766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644434" y="6491772"/>
            <a:ext cx="2291277" cy="2302791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4851425" y="9179972"/>
            <a:ext cx="2406625" cy="788359"/>
            <a:chOff x="0" y="0"/>
            <a:chExt cx="3208834" cy="1051145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r="44100"/>
            <a:stretch>
              <a:fillRect/>
            </a:stretch>
          </p:blipFill>
          <p:spPr>
            <a:xfrm>
              <a:off x="0" y="0"/>
              <a:ext cx="3208834" cy="2032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r="44100"/>
            <a:stretch>
              <a:fillRect/>
            </a:stretch>
          </p:blipFill>
          <p:spPr>
            <a:xfrm>
              <a:off x="0" y="431800"/>
              <a:ext cx="3208834" cy="203200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r="44100"/>
            <a:stretch>
              <a:fillRect/>
            </a:stretch>
          </p:blipFill>
          <p:spPr>
            <a:xfrm>
              <a:off x="0" y="847945"/>
              <a:ext cx="3208834" cy="203200"/>
            </a:xfrm>
            <a:prstGeom prst="rect">
              <a:avLst/>
            </a:prstGeom>
          </p:spPr>
        </p:pic>
      </p:grpSp>
      <p:sp>
        <p:nvSpPr>
          <p:cNvPr id="12" name="TextBox 12"/>
          <p:cNvSpPr txBox="1"/>
          <p:nvPr/>
        </p:nvSpPr>
        <p:spPr>
          <a:xfrm>
            <a:off x="1374946" y="3111413"/>
            <a:ext cx="15538108" cy="2263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4"/>
              </a:lnSpc>
              <a:spcBef>
                <a:spcPct val="0"/>
              </a:spcBef>
            </a:pPr>
            <a:r>
              <a:rPr lang="en-US" sz="3728" spc="-186">
                <a:solidFill>
                  <a:srgbClr val="000000"/>
                </a:solidFill>
                <a:latin typeface="Montserrat"/>
              </a:rPr>
              <a:t>Подготовка специалистов в области маркетинга, обладающих серьезными теоретическими и практическими знаниями, умениями и навыками для повышения конкурентоспособности российских и зарубежных компаний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7544502" y="207957"/>
            <a:ext cx="563376" cy="403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399" spc="-40">
                <a:solidFill>
                  <a:srgbClr val="646262"/>
                </a:solidFill>
                <a:latin typeface="Montserrat"/>
              </a:rPr>
              <a:t>03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3">
            <a:extLst>
              <a:ext uri="{FF2B5EF4-FFF2-40B4-BE49-F238E27FC236}">
                <a16:creationId xmlns:a16="http://schemas.microsoft.com/office/drawing/2014/main" id="{42C458EE-763B-40BE-96E9-E576C6C8C96B}"/>
              </a:ext>
            </a:extLst>
          </p:cNvPr>
          <p:cNvSpPr txBox="1"/>
          <p:nvPr/>
        </p:nvSpPr>
        <p:spPr>
          <a:xfrm>
            <a:off x="-152400" y="9281121"/>
            <a:ext cx="17361572" cy="14348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103"/>
              </a:lnSpc>
            </a:pPr>
            <a:r>
              <a:rPr lang="en-US" sz="11000" spc="-700" dirty="0">
                <a:solidFill>
                  <a:srgbClr val="EFEBEB">
                    <a:alpha val="49804"/>
                  </a:srgbClr>
                </a:solidFill>
                <a:latin typeface="Montserrat Extra-Bold"/>
              </a:rPr>
              <a:t>RUDN</a:t>
            </a:r>
            <a:r>
              <a:rPr lang="en-US" sz="11000" spc="-286" dirty="0">
                <a:solidFill>
                  <a:srgbClr val="EFEBEB">
                    <a:alpha val="19608"/>
                  </a:srgbClr>
                </a:solidFill>
                <a:latin typeface="League Spartan Bold Italics"/>
              </a:rPr>
              <a:t> </a:t>
            </a:r>
            <a:r>
              <a:rPr lang="en-US" sz="11000" spc="-700" dirty="0">
                <a:solidFill>
                  <a:srgbClr val="EFEBEB">
                    <a:alpha val="49804"/>
                  </a:srgbClr>
                </a:solidFill>
                <a:latin typeface="Montserrat Extra-Bold"/>
              </a:rPr>
              <a:t>UNIVERSITY</a:t>
            </a:r>
          </a:p>
        </p:txBody>
      </p:sp>
      <p:sp>
        <p:nvSpPr>
          <p:cNvPr id="2" name="TextBox 2"/>
          <p:cNvSpPr txBox="1"/>
          <p:nvPr/>
        </p:nvSpPr>
        <p:spPr>
          <a:xfrm>
            <a:off x="990600" y="993142"/>
            <a:ext cx="14663425" cy="2750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0" b="0" i="0" u="none" strike="noStrike" kern="1200" cap="none" spc="-700" normalizeH="0" baseline="0" noProof="0">
                <a:ln>
                  <a:noFill/>
                </a:ln>
                <a:solidFill>
                  <a:srgbClr val="EFEBEB">
                    <a:alpha val="49804"/>
                  </a:srgbClr>
                </a:solidFill>
                <a:effectLst/>
                <a:uLnTx/>
                <a:uFillTx/>
                <a:latin typeface="Montserrat Extra-Bold"/>
                <a:ea typeface="+mn-ea"/>
                <a:cs typeface="+mn-cs"/>
              </a:rPr>
              <a:t>НАША КОМАНДА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4444347"/>
            <a:ext cx="7635252" cy="4058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-49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Мы</a:t>
            </a:r>
            <a:r>
              <a:rPr kumimoji="0" lang="en-US" sz="2900" b="0" i="0" u="none" strike="noStrike" kern="1200" cap="none" spc="-4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US" sz="2900" b="0" i="0" u="none" strike="noStrike" kern="1200" cap="none" spc="-49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понимаем</a:t>
            </a:r>
            <a:r>
              <a:rPr kumimoji="0" lang="en-US" sz="2900" b="0" i="0" u="none" strike="noStrike" kern="1200" cap="none" spc="-4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, </a:t>
            </a:r>
            <a:r>
              <a:rPr kumimoji="0" lang="en-US" sz="2900" b="0" i="0" u="none" strike="noStrike" kern="1200" cap="none" spc="-49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что</a:t>
            </a:r>
            <a:r>
              <a:rPr kumimoji="0" lang="en-US" sz="2900" b="0" i="0" u="none" strike="noStrike" kern="1200" cap="none" spc="-4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US" sz="2900" b="0" i="0" u="none" strike="noStrike" kern="1200" cap="none" spc="-49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серьезные</a:t>
            </a:r>
            <a:r>
              <a:rPr kumimoji="0" lang="en-US" sz="2900" b="0" i="0" u="none" strike="noStrike" kern="1200" cap="none" spc="-4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ts val="40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-49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знания</a:t>
            </a:r>
            <a:r>
              <a:rPr kumimoji="0" lang="en-US" sz="2900" b="0" i="0" u="none" strike="noStrike" kern="1200" cap="none" spc="-4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US" sz="2900" b="0" i="0" u="none" strike="noStrike" kern="1200" cap="none" spc="-49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требуют</a:t>
            </a:r>
            <a:r>
              <a:rPr kumimoji="0" lang="en-US" sz="2900" b="0" i="0" u="none" strike="noStrike" kern="1200" cap="none" spc="-4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US" sz="2900" b="0" i="0" u="none" strike="noStrike" kern="1200" cap="none" spc="-49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высокой</a:t>
            </a:r>
            <a:r>
              <a:rPr kumimoji="0" lang="en-US" sz="2900" b="0" i="0" u="none" strike="noStrike" kern="1200" cap="none" spc="-4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US" sz="2900" b="0" i="0" u="none" strike="noStrike" kern="1200" cap="none" spc="-49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степени</a:t>
            </a:r>
            <a:r>
              <a:rPr kumimoji="0" lang="en-US" sz="2900" b="0" i="0" u="none" strike="noStrike" kern="1200" cap="none" spc="-4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US" sz="2900" b="0" i="0" u="none" strike="noStrike" kern="1200" cap="none" spc="-49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профессионализма</a:t>
            </a:r>
            <a:r>
              <a:rPr kumimoji="0" lang="en-US" sz="2900" b="0" i="0" u="none" strike="noStrike" kern="1200" cap="none" spc="-4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US" sz="2900" b="0" i="0" u="none" strike="noStrike" kern="1200" cap="none" spc="-49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преподавателей</a:t>
            </a:r>
            <a:r>
              <a:rPr kumimoji="0" lang="en-US" sz="2900" b="0" i="0" u="none" strike="noStrike" kern="1200" cap="none" spc="-4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. </a:t>
            </a:r>
            <a:r>
              <a:rPr kumimoji="0" lang="en-US" sz="2900" b="0" i="0" u="none" strike="noStrike" kern="1200" cap="none" spc="-49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Наш</a:t>
            </a:r>
            <a:r>
              <a:rPr kumimoji="0" lang="en-US" sz="2900" b="0" i="0" u="none" strike="noStrike" kern="1200" cap="none" spc="-4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US" sz="2900" b="0" i="0" u="none" strike="noStrike" kern="1200" cap="none" spc="-49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коллектив</a:t>
            </a:r>
            <a:r>
              <a:rPr kumimoji="0" lang="en-US" sz="2900" b="0" i="0" u="none" strike="noStrike" kern="1200" cap="none" spc="-4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US" sz="2900" b="0" i="0" u="none" strike="noStrike" kern="1200" cap="none" spc="-49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объединяет</a:t>
            </a:r>
            <a:r>
              <a:rPr kumimoji="0" lang="en-US" sz="2900" b="0" i="0" u="none" strike="noStrike" kern="1200" cap="none" spc="-4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ts val="40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-49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как</a:t>
            </a:r>
            <a:r>
              <a:rPr kumimoji="0" lang="en-US" sz="2900" b="0" i="0" u="none" strike="noStrike" kern="1200" cap="none" spc="-4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US" sz="2900" b="0" i="0" u="none" strike="noStrike" kern="1200" cap="none" spc="-49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опытный</a:t>
            </a:r>
            <a:r>
              <a:rPr kumimoji="0" lang="en-US" sz="2900" b="0" i="0" u="none" strike="noStrike" kern="1200" cap="none" spc="-4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US" sz="2900" b="0" i="0" u="none" strike="noStrike" kern="1200" cap="none" spc="-49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профессорско-преподавательский</a:t>
            </a:r>
            <a:r>
              <a:rPr kumimoji="0" lang="en-US" sz="2900" b="0" i="0" u="none" strike="noStrike" kern="1200" cap="none" spc="-4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US" sz="2900" b="0" i="0" u="none" strike="noStrike" kern="1200" cap="none" spc="-49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состав</a:t>
            </a:r>
            <a:r>
              <a:rPr kumimoji="0" lang="en-US" sz="2900" b="0" i="0" u="none" strike="noStrike" kern="1200" cap="none" spc="-4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, </a:t>
            </a:r>
            <a:r>
              <a:rPr kumimoji="0" lang="en-US" sz="2900" b="0" i="0" u="none" strike="noStrike" kern="1200" cap="none" spc="-49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так</a:t>
            </a:r>
            <a:r>
              <a:rPr kumimoji="0" lang="en-US" sz="2900" b="0" i="0" u="none" strike="noStrike" kern="1200" cap="none" spc="-4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ts val="40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-4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и </a:t>
            </a:r>
            <a:r>
              <a:rPr kumimoji="0" lang="en-US" sz="2900" b="0" i="0" u="none" strike="noStrike" kern="1200" cap="none" spc="-49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перспективных</a:t>
            </a:r>
            <a:r>
              <a:rPr kumimoji="0" lang="en-US" sz="2900" b="0" i="0" u="none" strike="noStrike" kern="1200" cap="none" spc="-4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US" sz="2900" b="0" i="0" u="none" strike="noStrike" kern="1200" cap="none" spc="-49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молодых</a:t>
            </a:r>
            <a:endParaRPr kumimoji="0" lang="en-US" sz="2900" b="0" i="0" u="none" strike="noStrike" kern="1200" cap="none" spc="-49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40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-49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специалистов-практиков</a:t>
            </a:r>
            <a:endParaRPr kumimoji="0" lang="en-US" sz="2900" b="0" i="0" u="none" strike="noStrike" kern="1200" cap="none" spc="-49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0423517" y="649198"/>
            <a:ext cx="2940799" cy="2940788"/>
            <a:chOff x="0" y="0"/>
            <a:chExt cx="3921066" cy="3921050"/>
          </a:xfrm>
        </p:grpSpPr>
        <p:grpSp>
          <p:nvGrpSpPr>
            <p:cNvPr id="6" name="Group 6"/>
            <p:cNvGrpSpPr>
              <a:grpSpLocks noChangeAspect="1"/>
            </p:cNvGrpSpPr>
            <p:nvPr/>
          </p:nvGrpSpPr>
          <p:grpSpPr>
            <a:xfrm>
              <a:off x="168122" y="166932"/>
              <a:ext cx="3586019" cy="3586005"/>
              <a:chOff x="0" y="0"/>
              <a:chExt cx="6350000" cy="6349975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solidFill>
                  <a:srgbClr val="000000"/>
                </a:solidFill>
              </a:ln>
            </p:spPr>
          </p:sp>
        </p:grpSp>
        <p:grpSp>
          <p:nvGrpSpPr>
            <p:cNvPr id="8" name="Group 8"/>
            <p:cNvGrpSpPr/>
            <p:nvPr/>
          </p:nvGrpSpPr>
          <p:grpSpPr>
            <a:xfrm>
              <a:off x="1197" y="0"/>
              <a:ext cx="3919868" cy="3919868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20613"/>
              </a:solidFill>
            </p:spPr>
          </p:sp>
        </p:grpSp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0" y="0"/>
              <a:ext cx="3921066" cy="3921050"/>
              <a:chOff x="0" y="0"/>
              <a:chExt cx="6350000" cy="6349975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2"/>
                <a:stretch>
                  <a:fillRect t="-2675" b="-34218"/>
                </a:stretch>
              </a:blipFill>
            </p:spPr>
          </p:sp>
        </p:grpSp>
      </p:grpSp>
      <p:sp>
        <p:nvSpPr>
          <p:cNvPr id="12" name="TextBox 12"/>
          <p:cNvSpPr txBox="1"/>
          <p:nvPr/>
        </p:nvSpPr>
        <p:spPr>
          <a:xfrm>
            <a:off x="1028700" y="1238250"/>
            <a:ext cx="10827117" cy="1702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4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359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Extra-Bold"/>
                <a:ea typeface="+mn-ea"/>
                <a:cs typeface="+mn-cs"/>
              </a:rPr>
              <a:t>Наша</a:t>
            </a:r>
          </a:p>
          <a:p>
            <a:pPr marL="0" marR="0" lvl="0" indent="0" algn="l" defTabSz="914400" rtl="0" eaLnBrk="1" fontAlgn="auto" latinLnBrk="0" hangingPunct="1">
              <a:lnSpc>
                <a:spcPts val="64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359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Extra-Bold"/>
                <a:ea typeface="+mn-ea"/>
                <a:cs typeface="+mn-cs"/>
              </a:rPr>
              <a:t>команда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7544502" y="207957"/>
            <a:ext cx="563376" cy="403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-40" normalizeH="0" baseline="0" noProof="0">
                <a:ln>
                  <a:noFill/>
                </a:ln>
                <a:solidFill>
                  <a:srgbClr val="EFEBEB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04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5119489" y="3627830"/>
            <a:ext cx="2988390" cy="2988378"/>
            <a:chOff x="0" y="0"/>
            <a:chExt cx="3984519" cy="3984503"/>
          </a:xfrm>
        </p:grpSpPr>
        <p:grpSp>
          <p:nvGrpSpPr>
            <p:cNvPr id="15" name="Group 15"/>
            <p:cNvGrpSpPr/>
            <p:nvPr/>
          </p:nvGrpSpPr>
          <p:grpSpPr>
            <a:xfrm>
              <a:off x="1217" y="0"/>
              <a:ext cx="3983303" cy="3983303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09A3E"/>
              </a:solidFill>
            </p:spPr>
          </p:sp>
        </p:grpSp>
        <p:grpSp>
          <p:nvGrpSpPr>
            <p:cNvPr id="17" name="Group 17"/>
            <p:cNvGrpSpPr>
              <a:grpSpLocks noChangeAspect="1"/>
            </p:cNvGrpSpPr>
            <p:nvPr/>
          </p:nvGrpSpPr>
          <p:grpSpPr>
            <a:xfrm>
              <a:off x="0" y="0"/>
              <a:ext cx="3984519" cy="3984503"/>
              <a:chOff x="0" y="0"/>
              <a:chExt cx="6350000" cy="634997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 t="-1396" b="-17381"/>
                </a:stretch>
              </a:blipFill>
            </p:spPr>
          </p:sp>
        </p:grpSp>
      </p:grpSp>
      <p:grpSp>
        <p:nvGrpSpPr>
          <p:cNvPr id="19" name="Group 19"/>
          <p:cNvGrpSpPr/>
          <p:nvPr/>
        </p:nvGrpSpPr>
        <p:grpSpPr>
          <a:xfrm>
            <a:off x="13672884" y="671337"/>
            <a:ext cx="2989592" cy="2989580"/>
            <a:chOff x="0" y="0"/>
            <a:chExt cx="3986123" cy="3986107"/>
          </a:xfrm>
        </p:grpSpPr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81242" y="2403959"/>
              <a:ext cx="1568554" cy="1576436"/>
            </a:xfrm>
            <a:prstGeom prst="rect">
              <a:avLst/>
            </a:prstGeom>
          </p:spPr>
        </p:pic>
        <p:grpSp>
          <p:nvGrpSpPr>
            <p:cNvPr id="21" name="Group 21"/>
            <p:cNvGrpSpPr/>
            <p:nvPr/>
          </p:nvGrpSpPr>
          <p:grpSpPr>
            <a:xfrm>
              <a:off x="0" y="1201"/>
              <a:ext cx="3984906" cy="3984906"/>
              <a:chOff x="0" y="0"/>
              <a:chExt cx="6350000" cy="6350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570B7"/>
              </a:solidFill>
            </p:spPr>
          </p:sp>
        </p:grpSp>
        <p:grpSp>
          <p:nvGrpSpPr>
            <p:cNvPr id="23" name="Group 23"/>
            <p:cNvGrpSpPr>
              <a:grpSpLocks noChangeAspect="1"/>
            </p:cNvGrpSpPr>
            <p:nvPr/>
          </p:nvGrpSpPr>
          <p:grpSpPr>
            <a:xfrm>
              <a:off x="0" y="0"/>
              <a:ext cx="3986123" cy="3986107"/>
              <a:chOff x="0" y="0"/>
              <a:chExt cx="6350000" cy="6349975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 b="-50000"/>
                </a:stretch>
              </a:blipFill>
            </p:spPr>
          </p:sp>
        </p:grpSp>
      </p:grpSp>
      <p:grpSp>
        <p:nvGrpSpPr>
          <p:cNvPr id="25" name="Group 25"/>
          <p:cNvGrpSpPr/>
          <p:nvPr/>
        </p:nvGrpSpPr>
        <p:grpSpPr>
          <a:xfrm>
            <a:off x="11993159" y="3677409"/>
            <a:ext cx="2988390" cy="2988378"/>
            <a:chOff x="0" y="0"/>
            <a:chExt cx="3984519" cy="3984503"/>
          </a:xfrm>
        </p:grpSpPr>
        <p:grpSp>
          <p:nvGrpSpPr>
            <p:cNvPr id="26" name="Group 26"/>
            <p:cNvGrpSpPr/>
            <p:nvPr/>
          </p:nvGrpSpPr>
          <p:grpSpPr>
            <a:xfrm>
              <a:off x="1217" y="0"/>
              <a:ext cx="3983303" cy="3983303"/>
              <a:chOff x="0" y="0"/>
              <a:chExt cx="6350000" cy="63500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198CD"/>
              </a:solidFill>
            </p:spPr>
          </p:sp>
        </p:grpSp>
        <p:grpSp>
          <p:nvGrpSpPr>
            <p:cNvPr id="28" name="Group 28"/>
            <p:cNvGrpSpPr>
              <a:grpSpLocks noChangeAspect="1"/>
            </p:cNvGrpSpPr>
            <p:nvPr/>
          </p:nvGrpSpPr>
          <p:grpSpPr>
            <a:xfrm>
              <a:off x="0" y="0"/>
              <a:ext cx="3984519" cy="3984503"/>
              <a:chOff x="0" y="0"/>
              <a:chExt cx="6350000" cy="6349975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t="-10728" b="-39272"/>
                </a:stretch>
              </a:blipFill>
            </p:spPr>
          </p:sp>
        </p:grpSp>
      </p:grpSp>
      <p:grpSp>
        <p:nvGrpSpPr>
          <p:cNvPr id="30" name="Group 30"/>
          <p:cNvGrpSpPr/>
          <p:nvPr/>
        </p:nvGrpSpPr>
        <p:grpSpPr>
          <a:xfrm>
            <a:off x="13672884" y="6674875"/>
            <a:ext cx="2940799" cy="2940788"/>
            <a:chOff x="0" y="0"/>
            <a:chExt cx="3921066" cy="3921050"/>
          </a:xfrm>
        </p:grpSpPr>
        <p:grpSp>
          <p:nvGrpSpPr>
            <p:cNvPr id="31" name="Group 31"/>
            <p:cNvGrpSpPr>
              <a:grpSpLocks noChangeAspect="1"/>
            </p:cNvGrpSpPr>
            <p:nvPr/>
          </p:nvGrpSpPr>
          <p:grpSpPr>
            <a:xfrm>
              <a:off x="168122" y="166932"/>
              <a:ext cx="3586019" cy="3586005"/>
              <a:chOff x="0" y="0"/>
              <a:chExt cx="6350000" cy="6349975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solidFill>
                  <a:srgbClr val="000000"/>
                </a:solidFill>
              </a:ln>
            </p:spPr>
          </p:sp>
        </p:grpSp>
        <p:grpSp>
          <p:nvGrpSpPr>
            <p:cNvPr id="33" name="Group 33"/>
            <p:cNvGrpSpPr/>
            <p:nvPr/>
          </p:nvGrpSpPr>
          <p:grpSpPr>
            <a:xfrm>
              <a:off x="1197" y="0"/>
              <a:ext cx="3919868" cy="3919868"/>
              <a:chOff x="0" y="0"/>
              <a:chExt cx="6350000" cy="635000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20613"/>
              </a:solidFill>
            </p:spPr>
          </p:sp>
        </p:grpSp>
        <p:grpSp>
          <p:nvGrpSpPr>
            <p:cNvPr id="35" name="Group 35"/>
            <p:cNvGrpSpPr>
              <a:grpSpLocks noChangeAspect="1"/>
            </p:cNvGrpSpPr>
            <p:nvPr/>
          </p:nvGrpSpPr>
          <p:grpSpPr>
            <a:xfrm>
              <a:off x="0" y="0"/>
              <a:ext cx="3921066" cy="3921050"/>
              <a:chOff x="0" y="0"/>
              <a:chExt cx="6350000" cy="6349975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8"/>
                <a:stretch>
                  <a:fillRect t="-5332" b="-44668"/>
                </a:stretch>
              </a:blipFill>
            </p:spPr>
          </p:sp>
        </p:grpSp>
      </p:grpSp>
      <p:grpSp>
        <p:nvGrpSpPr>
          <p:cNvPr id="37" name="Group 37"/>
          <p:cNvGrpSpPr/>
          <p:nvPr/>
        </p:nvGrpSpPr>
        <p:grpSpPr>
          <a:xfrm>
            <a:off x="10361021" y="6616207"/>
            <a:ext cx="2989592" cy="2989580"/>
            <a:chOff x="0" y="0"/>
            <a:chExt cx="3986123" cy="3986107"/>
          </a:xfrm>
        </p:grpSpPr>
        <p:pic>
          <p:nvPicPr>
            <p:cNvPr id="38" name="Picture 3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81242" y="2403959"/>
              <a:ext cx="1568554" cy="1576436"/>
            </a:xfrm>
            <a:prstGeom prst="rect">
              <a:avLst/>
            </a:prstGeom>
          </p:spPr>
        </p:pic>
        <p:grpSp>
          <p:nvGrpSpPr>
            <p:cNvPr id="39" name="Group 39"/>
            <p:cNvGrpSpPr/>
            <p:nvPr/>
          </p:nvGrpSpPr>
          <p:grpSpPr>
            <a:xfrm>
              <a:off x="0" y="1201"/>
              <a:ext cx="3984906" cy="3984906"/>
              <a:chOff x="0" y="0"/>
              <a:chExt cx="6350000" cy="635000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570B7"/>
              </a:solidFill>
            </p:spPr>
          </p:sp>
        </p:grpSp>
        <p:grpSp>
          <p:nvGrpSpPr>
            <p:cNvPr id="41" name="Group 41"/>
            <p:cNvGrpSpPr>
              <a:grpSpLocks noChangeAspect="1"/>
            </p:cNvGrpSpPr>
            <p:nvPr/>
          </p:nvGrpSpPr>
          <p:grpSpPr>
            <a:xfrm>
              <a:off x="0" y="0"/>
              <a:ext cx="3986123" cy="3986107"/>
              <a:chOff x="0" y="0"/>
              <a:chExt cx="6350000" cy="6349975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9"/>
                <a:stretch>
                  <a:fillRect b="-50000"/>
                </a:stretch>
              </a:blipFill>
            </p:spPr>
          </p:sp>
        </p:grpSp>
      </p:grpSp>
      <p:grpSp>
        <p:nvGrpSpPr>
          <p:cNvPr id="43" name="Group 43"/>
          <p:cNvGrpSpPr/>
          <p:nvPr/>
        </p:nvGrpSpPr>
        <p:grpSpPr>
          <a:xfrm>
            <a:off x="8867427" y="3602600"/>
            <a:ext cx="2988390" cy="2988378"/>
            <a:chOff x="0" y="0"/>
            <a:chExt cx="3984519" cy="3984503"/>
          </a:xfrm>
        </p:grpSpPr>
        <p:grpSp>
          <p:nvGrpSpPr>
            <p:cNvPr id="44" name="Group 44"/>
            <p:cNvGrpSpPr/>
            <p:nvPr/>
          </p:nvGrpSpPr>
          <p:grpSpPr>
            <a:xfrm>
              <a:off x="1217" y="0"/>
              <a:ext cx="3983303" cy="3983303"/>
              <a:chOff x="0" y="0"/>
              <a:chExt cx="6350000" cy="6350000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09A3E"/>
              </a:solidFill>
            </p:spPr>
          </p:sp>
        </p:grpSp>
        <p:grpSp>
          <p:nvGrpSpPr>
            <p:cNvPr id="46" name="Group 46"/>
            <p:cNvGrpSpPr>
              <a:grpSpLocks noChangeAspect="1"/>
            </p:cNvGrpSpPr>
            <p:nvPr/>
          </p:nvGrpSpPr>
          <p:grpSpPr>
            <a:xfrm>
              <a:off x="0" y="0"/>
              <a:ext cx="3984519" cy="3984503"/>
              <a:chOff x="0" y="0"/>
              <a:chExt cx="6350000" cy="6349975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10"/>
                <a:stretch>
                  <a:fillRect b="-18182"/>
                </a:stretch>
              </a:blipFill>
            </p:spPr>
          </p:sp>
        </p:grp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3">
            <a:extLst>
              <a:ext uri="{FF2B5EF4-FFF2-40B4-BE49-F238E27FC236}">
                <a16:creationId xmlns:a16="http://schemas.microsoft.com/office/drawing/2014/main" id="{26CD19CD-C0EA-4D5D-8CA0-56682B427274}"/>
              </a:ext>
            </a:extLst>
          </p:cNvPr>
          <p:cNvSpPr txBox="1"/>
          <p:nvPr/>
        </p:nvSpPr>
        <p:spPr>
          <a:xfrm>
            <a:off x="-152400" y="9281121"/>
            <a:ext cx="17361572" cy="14348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103"/>
              </a:lnSpc>
            </a:pPr>
            <a:r>
              <a:rPr lang="en-US" sz="11000" spc="-700" dirty="0">
                <a:solidFill>
                  <a:srgbClr val="EFEBEB">
                    <a:alpha val="49804"/>
                  </a:srgbClr>
                </a:solidFill>
                <a:latin typeface="Montserrat Extra-Bold"/>
              </a:rPr>
              <a:t>RUDN</a:t>
            </a:r>
            <a:r>
              <a:rPr lang="en-US" sz="11000" spc="-286" dirty="0">
                <a:solidFill>
                  <a:srgbClr val="EFEBEB">
                    <a:alpha val="19608"/>
                  </a:srgbClr>
                </a:solidFill>
                <a:latin typeface="League Spartan Bold Italics"/>
              </a:rPr>
              <a:t> </a:t>
            </a:r>
            <a:r>
              <a:rPr lang="en-US" sz="11000" spc="-700" dirty="0">
                <a:solidFill>
                  <a:srgbClr val="EFEBEB">
                    <a:alpha val="49804"/>
                  </a:srgbClr>
                </a:solidFill>
                <a:latin typeface="Montserrat Extra-Bold"/>
              </a:rPr>
              <a:t>UNIVERSITY</a:t>
            </a:r>
          </a:p>
        </p:txBody>
      </p:sp>
      <p:sp>
        <p:nvSpPr>
          <p:cNvPr id="2" name="AutoShape 2"/>
          <p:cNvSpPr/>
          <p:nvPr/>
        </p:nvSpPr>
        <p:spPr>
          <a:xfrm>
            <a:off x="12734125" y="0"/>
            <a:ext cx="5553875" cy="10287000"/>
          </a:xfrm>
          <a:prstGeom prst="rect">
            <a:avLst/>
          </a:prstGeom>
          <a:solidFill>
            <a:srgbClr val="004F9E"/>
          </a:solidFill>
        </p:spPr>
      </p:sp>
      <p:grpSp>
        <p:nvGrpSpPr>
          <p:cNvPr id="3" name="Group 3"/>
          <p:cNvGrpSpPr/>
          <p:nvPr/>
        </p:nvGrpSpPr>
        <p:grpSpPr>
          <a:xfrm>
            <a:off x="12734125" y="1948836"/>
            <a:ext cx="5553875" cy="8338164"/>
            <a:chOff x="0" y="0"/>
            <a:chExt cx="1274802" cy="19138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74802" cy="1913890"/>
            </a:xfrm>
            <a:custGeom>
              <a:avLst/>
              <a:gdLst/>
              <a:ahLst/>
              <a:cxnLst/>
              <a:rect l="l" t="t" r="r" b="b"/>
              <a:pathLst>
                <a:path w="1274802" h="1913890">
                  <a:moveTo>
                    <a:pt x="0" y="0"/>
                  </a:moveTo>
                  <a:lnTo>
                    <a:pt x="1274802" y="0"/>
                  </a:lnTo>
                  <a:lnTo>
                    <a:pt x="1274802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E20613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949836" y="1948836"/>
            <a:ext cx="2784289" cy="27842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88486" y="797441"/>
            <a:ext cx="2291277" cy="2302791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9949836" y="7460409"/>
            <a:ext cx="2784289" cy="2883741"/>
            <a:chOff x="0" y="0"/>
            <a:chExt cx="639088" cy="66191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9088" cy="661916"/>
            </a:xfrm>
            <a:custGeom>
              <a:avLst/>
              <a:gdLst/>
              <a:ahLst/>
              <a:cxnLst/>
              <a:rect l="l" t="t" r="r" b="b"/>
              <a:pathLst>
                <a:path w="639088" h="661916">
                  <a:moveTo>
                    <a:pt x="0" y="0"/>
                  </a:moveTo>
                  <a:lnTo>
                    <a:pt x="639088" y="0"/>
                  </a:lnTo>
                  <a:lnTo>
                    <a:pt x="639088" y="661916"/>
                  </a:lnTo>
                  <a:lnTo>
                    <a:pt x="0" y="661916"/>
                  </a:lnTo>
                  <a:close/>
                </a:path>
              </a:pathLst>
            </a:custGeom>
            <a:solidFill>
              <a:srgbClr val="009A3E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9949836" y="4605243"/>
            <a:ext cx="2784289" cy="2883741"/>
            <a:chOff x="0" y="0"/>
            <a:chExt cx="639088" cy="66191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9088" cy="661916"/>
            </a:xfrm>
            <a:custGeom>
              <a:avLst/>
              <a:gdLst/>
              <a:ahLst/>
              <a:cxnLst/>
              <a:rect l="l" t="t" r="r" b="b"/>
              <a:pathLst>
                <a:path w="639088" h="661916">
                  <a:moveTo>
                    <a:pt x="0" y="0"/>
                  </a:moveTo>
                  <a:lnTo>
                    <a:pt x="639088" y="0"/>
                  </a:lnTo>
                  <a:lnTo>
                    <a:pt x="639088" y="661916"/>
                  </a:lnTo>
                  <a:lnTo>
                    <a:pt x="0" y="661916"/>
                  </a:lnTo>
                  <a:close/>
                </a:path>
              </a:pathLst>
            </a:custGeom>
            <a:solidFill>
              <a:srgbClr val="009A3E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044885" y="1327111"/>
            <a:ext cx="8959889" cy="8959889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17470480" y="9258300"/>
            <a:ext cx="2406625" cy="788359"/>
            <a:chOff x="0" y="0"/>
            <a:chExt cx="3208834" cy="1051145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r="44100"/>
            <a:stretch>
              <a:fillRect/>
            </a:stretch>
          </p:blipFill>
          <p:spPr>
            <a:xfrm>
              <a:off x="0" y="0"/>
              <a:ext cx="3208834" cy="203200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r="44100"/>
            <a:stretch>
              <a:fillRect/>
            </a:stretch>
          </p:blipFill>
          <p:spPr>
            <a:xfrm>
              <a:off x="0" y="431800"/>
              <a:ext cx="3208834" cy="203200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r="44100"/>
            <a:stretch>
              <a:fillRect/>
            </a:stretch>
          </p:blipFill>
          <p:spPr>
            <a:xfrm>
              <a:off x="0" y="847945"/>
              <a:ext cx="3208834" cy="203200"/>
            </a:xfrm>
            <a:prstGeom prst="rect">
              <a:avLst/>
            </a:prstGeom>
          </p:spPr>
        </p:pic>
      </p:grpSp>
      <p:grpSp>
        <p:nvGrpSpPr>
          <p:cNvPr id="17" name="Group 17"/>
          <p:cNvGrpSpPr/>
          <p:nvPr/>
        </p:nvGrpSpPr>
        <p:grpSpPr>
          <a:xfrm>
            <a:off x="1033909" y="7283307"/>
            <a:ext cx="989109" cy="411354"/>
            <a:chOff x="0" y="0"/>
            <a:chExt cx="1374183" cy="571500"/>
          </a:xfrm>
        </p:grpSpPr>
        <p:sp>
          <p:nvSpPr>
            <p:cNvPr id="18" name="Freeform 18"/>
            <p:cNvSpPr/>
            <p:nvPr/>
          </p:nvSpPr>
          <p:spPr>
            <a:xfrm>
              <a:off x="0" y="255270"/>
              <a:ext cx="1374183" cy="69850"/>
            </a:xfrm>
            <a:custGeom>
              <a:avLst/>
              <a:gdLst/>
              <a:ahLst/>
              <a:cxnLst/>
              <a:rect l="l" t="t" r="r" b="b"/>
              <a:pathLst>
                <a:path w="1374183" h="69850">
                  <a:moveTo>
                    <a:pt x="1083353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374183" y="69850"/>
                  </a:lnTo>
                  <a:lnTo>
                    <a:pt x="1374183" y="0"/>
                  </a:lnTo>
                  <a:close/>
                </a:path>
              </a:pathLst>
            </a:custGeom>
            <a:solidFill>
              <a:srgbClr val="009A3E"/>
            </a:solidFill>
          </p:spPr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9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47165" y="3593581"/>
            <a:ext cx="1681446" cy="1177012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1033909" y="1143000"/>
            <a:ext cx="6566959" cy="1915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416"/>
              </a:lnSpc>
            </a:pPr>
            <a:r>
              <a:rPr lang="en-US" sz="7200" u="none" spc="-359">
                <a:solidFill>
                  <a:srgbClr val="000000"/>
                </a:solidFill>
                <a:latin typeface="Montserrat Extra-Bold"/>
              </a:rPr>
              <a:t>Дорогие</a:t>
            </a:r>
          </a:p>
          <a:p>
            <a:pPr marL="0" lvl="0" indent="0" algn="l">
              <a:lnSpc>
                <a:spcPts val="7416"/>
              </a:lnSpc>
            </a:pPr>
            <a:r>
              <a:rPr lang="en-US" sz="7200" u="none" spc="-359">
                <a:solidFill>
                  <a:srgbClr val="000000"/>
                </a:solidFill>
                <a:latin typeface="Montserrat Extra-Bold"/>
              </a:rPr>
              <a:t>ребята!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28700" y="4036858"/>
            <a:ext cx="7632414" cy="3037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60"/>
              </a:lnSpc>
              <a:spcBef>
                <a:spcPct val="0"/>
              </a:spcBef>
            </a:pPr>
            <a:r>
              <a:rPr lang="en-US" sz="2900" spc="-49">
                <a:solidFill>
                  <a:srgbClr val="000000"/>
                </a:solidFill>
                <a:latin typeface="Montserrat"/>
              </a:rPr>
              <a:t>Мы стремимся предоставить талантливой молодежи все возможности для изучения лучших маркетинговых технологий и практик</a:t>
            </a:r>
          </a:p>
          <a:p>
            <a:pPr>
              <a:lnSpc>
                <a:spcPts val="4060"/>
              </a:lnSpc>
              <a:spcBef>
                <a:spcPct val="0"/>
              </a:spcBef>
            </a:pPr>
            <a:r>
              <a:rPr lang="en-US" sz="2900" spc="-49">
                <a:solidFill>
                  <a:srgbClr val="000000"/>
                </a:solidFill>
                <a:latin typeface="Montserrat"/>
              </a:rPr>
              <a:t>успешных российских и зарубежных компаний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28700" y="8176416"/>
            <a:ext cx="6477119" cy="880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99"/>
              </a:lnSpc>
            </a:pPr>
            <a:r>
              <a:rPr lang="en-US" sz="2399">
                <a:solidFill>
                  <a:srgbClr val="000000"/>
                </a:solidFill>
                <a:latin typeface="Montserrat Bold"/>
              </a:rPr>
              <a:t>Д.О. Ямпольская,</a:t>
            </a:r>
          </a:p>
          <a:p>
            <a:pPr>
              <a:lnSpc>
                <a:spcPts val="3599"/>
              </a:lnSpc>
            </a:pPr>
            <a:r>
              <a:rPr lang="en-US" sz="2399">
                <a:solidFill>
                  <a:srgbClr val="000000"/>
                </a:solidFill>
                <a:latin typeface="Montserrat"/>
              </a:rPr>
              <a:t>к.э.н., доцент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7544502" y="207957"/>
            <a:ext cx="563376" cy="403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399" spc="-40">
                <a:solidFill>
                  <a:srgbClr val="EFEBEB"/>
                </a:solidFill>
                <a:latin typeface="Montserrat"/>
              </a:rPr>
              <a:t>05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807872"/>
          </a:xfrm>
          <a:prstGeom prst="rect">
            <a:avLst/>
          </a:prstGeom>
          <a:solidFill>
            <a:srgbClr val="0570B7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63015"/>
          <a:stretch/>
        </p:blipFill>
        <p:spPr>
          <a:xfrm rot="-10800000">
            <a:off x="-143953" y="-35970"/>
            <a:ext cx="10656850" cy="807872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656850" y="-1376449"/>
            <a:ext cx="4583150" cy="2184321"/>
            <a:chOff x="0" y="0"/>
            <a:chExt cx="9901000" cy="682625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901000" cy="6826250"/>
            </a:xfrm>
            <a:custGeom>
              <a:avLst/>
              <a:gdLst/>
              <a:ahLst/>
              <a:cxnLst/>
              <a:rect l="l" t="t" r="r" b="b"/>
              <a:pathLst>
                <a:path w="9901000" h="6826250">
                  <a:moveTo>
                    <a:pt x="7595950" y="0"/>
                  </a:moveTo>
                  <a:lnTo>
                    <a:pt x="7595950" y="6826250"/>
                  </a:lnTo>
                  <a:cubicBezTo>
                    <a:pt x="8869760" y="6826250"/>
                    <a:pt x="9901000" y="5298440"/>
                    <a:pt x="9901000" y="3412490"/>
                  </a:cubicBezTo>
                  <a:cubicBezTo>
                    <a:pt x="9901000" y="1527810"/>
                    <a:pt x="8868490" y="0"/>
                    <a:pt x="7595950" y="0"/>
                  </a:cubicBezTo>
                  <a:close/>
                  <a:moveTo>
                    <a:pt x="0" y="0"/>
                  </a:moveTo>
                  <a:lnTo>
                    <a:pt x="7595950" y="0"/>
                  </a:lnTo>
                  <a:lnTo>
                    <a:pt x="7595950" y="6826250"/>
                  </a:lnTo>
                  <a:lnTo>
                    <a:pt x="0" y="68262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0613"/>
            </a:solidFill>
          </p:spPr>
          <p:txBody>
            <a:bodyPr/>
            <a:lstStyle/>
            <a:p>
              <a:endParaRPr lang="ru-RU" dirty="0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25137" y="7077339"/>
            <a:ext cx="1261324" cy="87722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962996" y="7314149"/>
            <a:ext cx="868067" cy="64041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596028" y="3250455"/>
            <a:ext cx="922071" cy="114147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497106" y="1238250"/>
            <a:ext cx="15293789" cy="1710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80"/>
              </a:lnSpc>
              <a:spcBef>
                <a:spcPct val="0"/>
              </a:spcBef>
            </a:pPr>
            <a:r>
              <a:rPr lang="en-US" sz="7200" u="none" spc="-359">
                <a:solidFill>
                  <a:srgbClr val="000000"/>
                </a:solidFill>
                <a:latin typeface="Montserrat Extra-Bold"/>
              </a:rPr>
              <a:t>Формат занятий: </a:t>
            </a:r>
          </a:p>
          <a:p>
            <a:pPr marL="0" lvl="0" indent="0" algn="ctr">
              <a:lnSpc>
                <a:spcPts val="6480"/>
              </a:lnSpc>
              <a:spcBef>
                <a:spcPct val="0"/>
              </a:spcBef>
            </a:pPr>
            <a:r>
              <a:rPr lang="en-US" sz="7200" u="none" spc="-359">
                <a:solidFill>
                  <a:srgbClr val="000000"/>
                </a:solidFill>
                <a:latin typeface="Montserrat Extra-Bold"/>
              </a:rPr>
              <a:t>очный и дистанционный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781876" y="8178354"/>
            <a:ext cx="2101708" cy="484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60"/>
              </a:lnSpc>
              <a:spcBef>
                <a:spcPct val="0"/>
              </a:spcBef>
            </a:pPr>
            <a:r>
              <a:rPr lang="en-US" sz="2900" u="none" spc="-49">
                <a:solidFill>
                  <a:srgbClr val="000000"/>
                </a:solidFill>
                <a:latin typeface="Montserrat Semi-Bold Bold"/>
              </a:rPr>
              <a:t>Семинары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603714" y="4655236"/>
            <a:ext cx="5540900" cy="484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60"/>
              </a:lnSpc>
              <a:spcBef>
                <a:spcPct val="0"/>
              </a:spcBef>
            </a:pPr>
            <a:r>
              <a:rPr lang="en-US" sz="2900" u="none" spc="-49">
                <a:solidFill>
                  <a:srgbClr val="000000"/>
                </a:solidFill>
                <a:latin typeface="Montserrat Semi-Bold Bold"/>
              </a:rPr>
              <a:t>Самостоятельная работа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997771" y="8178354"/>
            <a:ext cx="2671868" cy="484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60"/>
              </a:lnSpc>
              <a:spcBef>
                <a:spcPct val="0"/>
              </a:spcBef>
            </a:pPr>
            <a:r>
              <a:rPr lang="en-US" sz="2900" u="none" spc="-49">
                <a:solidFill>
                  <a:srgbClr val="000000"/>
                </a:solidFill>
                <a:latin typeface="Montserrat Semi-Bold Bold"/>
              </a:rPr>
              <a:t>Презентации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88450" y="3399575"/>
            <a:ext cx="667559" cy="992352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988450" y="4655236"/>
            <a:ext cx="2609170" cy="484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060"/>
              </a:lnSpc>
              <a:spcBef>
                <a:spcPct val="0"/>
              </a:spcBef>
            </a:pPr>
            <a:r>
              <a:rPr lang="en-US" sz="2900" u="none" spc="-49">
                <a:solidFill>
                  <a:srgbClr val="000000"/>
                </a:solidFill>
                <a:latin typeface="Montserrat Semi-Bold Bold"/>
              </a:rPr>
              <a:t>Лекции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88450" y="5321976"/>
            <a:ext cx="4196022" cy="1104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12"/>
              </a:lnSpc>
            </a:pPr>
            <a:r>
              <a:rPr lang="en-US" sz="2600" spc="-44">
                <a:solidFill>
                  <a:srgbClr val="000000"/>
                </a:solidFill>
                <a:latin typeface="Montserrat"/>
              </a:rPr>
              <a:t>наиболее официальный формат, знакомый всем с самого начала учебы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997771" y="8814388"/>
            <a:ext cx="7261529" cy="1104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12"/>
              </a:lnSpc>
            </a:pPr>
            <a:r>
              <a:rPr lang="en-US" sz="2600" spc="-44">
                <a:solidFill>
                  <a:srgbClr val="000000"/>
                </a:solidFill>
                <a:latin typeface="Montserrat"/>
              </a:rPr>
              <a:t>выступления студентов или</a:t>
            </a:r>
          </a:p>
          <a:p>
            <a:pPr>
              <a:lnSpc>
                <a:spcPts val="2912"/>
              </a:lnSpc>
            </a:pPr>
            <a:r>
              <a:rPr lang="en-US" sz="2600" spc="-44">
                <a:solidFill>
                  <a:srgbClr val="000000"/>
                </a:solidFill>
                <a:latin typeface="Montserrat"/>
              </a:rPr>
              <a:t>команд, представляющих результаты</a:t>
            </a:r>
          </a:p>
          <a:p>
            <a:pPr>
              <a:lnSpc>
                <a:spcPts val="2912"/>
              </a:lnSpc>
            </a:pPr>
            <a:r>
              <a:rPr lang="en-US" sz="2600" spc="-44">
                <a:solidFill>
                  <a:srgbClr val="000000"/>
                </a:solidFill>
                <a:latin typeface="Montserrat"/>
              </a:rPr>
              <a:t>собственных исследований или проектов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781876" y="8814388"/>
            <a:ext cx="7866182" cy="1104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12"/>
              </a:lnSpc>
            </a:pPr>
            <a:r>
              <a:rPr lang="en-US" sz="2600" spc="-44">
                <a:solidFill>
                  <a:srgbClr val="000000"/>
                </a:solidFill>
                <a:latin typeface="Montserrat"/>
              </a:rPr>
              <a:t>групповые занятия, ориентированные на обсуждение значимых тем, а также выполнение практических проектов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913308" y="3547089"/>
            <a:ext cx="947158" cy="878251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6835479" y="4655236"/>
            <a:ext cx="3319945" cy="484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60"/>
              </a:lnSpc>
              <a:spcBef>
                <a:spcPct val="0"/>
              </a:spcBef>
            </a:pPr>
            <a:r>
              <a:rPr lang="en-US" sz="2900" u="none" spc="-49">
                <a:solidFill>
                  <a:srgbClr val="000000"/>
                </a:solidFill>
                <a:latin typeface="Montserrat Semi-Bold Bold"/>
              </a:rPr>
              <a:t>Мастер-классы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835479" y="5321976"/>
            <a:ext cx="4617043" cy="1470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12"/>
              </a:lnSpc>
            </a:pPr>
            <a:r>
              <a:rPr lang="en-US" sz="2600" spc="-44">
                <a:solidFill>
                  <a:srgbClr val="000000"/>
                </a:solidFill>
                <a:latin typeface="Montserrat"/>
              </a:rPr>
              <a:t>выступления </a:t>
            </a:r>
          </a:p>
          <a:p>
            <a:pPr>
              <a:lnSpc>
                <a:spcPts val="2912"/>
              </a:lnSpc>
            </a:pPr>
            <a:r>
              <a:rPr lang="en-US" sz="2600" spc="-44">
                <a:solidFill>
                  <a:srgbClr val="000000"/>
                </a:solidFill>
                <a:latin typeface="Montserrat"/>
              </a:rPr>
              <a:t>специалистов-практиков</a:t>
            </a:r>
          </a:p>
          <a:p>
            <a:pPr>
              <a:lnSpc>
                <a:spcPts val="2912"/>
              </a:lnSpc>
            </a:pPr>
            <a:r>
              <a:rPr lang="en-US" sz="2600" spc="-44">
                <a:solidFill>
                  <a:srgbClr val="000000"/>
                </a:solidFill>
                <a:latin typeface="Montserrat"/>
              </a:rPr>
              <a:t>российских и зарубежных компаний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603714" y="5321976"/>
            <a:ext cx="4237265" cy="18361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12"/>
              </a:lnSpc>
            </a:pPr>
            <a:r>
              <a:rPr lang="en-US" sz="2600" spc="-44">
                <a:solidFill>
                  <a:srgbClr val="000000"/>
                </a:solidFill>
                <a:latin typeface="Montserrat"/>
              </a:rPr>
              <a:t>очень важная часть учебы, позволяющая</a:t>
            </a:r>
          </a:p>
          <a:p>
            <a:pPr>
              <a:lnSpc>
                <a:spcPts val="2912"/>
              </a:lnSpc>
            </a:pPr>
            <a:r>
              <a:rPr lang="en-US" sz="2600" spc="-44">
                <a:solidFill>
                  <a:srgbClr val="000000"/>
                </a:solidFill>
                <a:latin typeface="Montserrat"/>
              </a:rPr>
              <a:t>самостоятельно изучить подробности и детали обсуждаемой тематики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7544502" y="207957"/>
            <a:ext cx="563376" cy="403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399" spc="-40">
                <a:solidFill>
                  <a:srgbClr val="EFEBEB"/>
                </a:solidFill>
                <a:latin typeface="Montserrat"/>
              </a:rPr>
              <a:t>06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-20061"/>
            <a:ext cx="4430852" cy="443085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72777" y="1199795"/>
            <a:ext cx="4071223" cy="4071223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9434459" y="942194"/>
            <a:ext cx="14663425" cy="2750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080"/>
              </a:lnSpc>
            </a:pPr>
            <a:r>
              <a:rPr lang="en-US" sz="14000" spc="-700">
                <a:solidFill>
                  <a:srgbClr val="EFEBEB">
                    <a:alpha val="49804"/>
                  </a:srgbClr>
                </a:solidFill>
                <a:latin typeface="Montserrat Extra-Bold"/>
              </a:rPr>
              <a:t>ВАША </a:t>
            </a:r>
          </a:p>
          <a:p>
            <a:pPr marL="0" lvl="0" indent="0">
              <a:lnSpc>
                <a:spcPts val="10080"/>
              </a:lnSpc>
            </a:pPr>
            <a:r>
              <a:rPr lang="en-US" sz="14000" spc="-700">
                <a:solidFill>
                  <a:srgbClr val="EFEBEB">
                    <a:alpha val="49804"/>
                  </a:srgbClr>
                </a:solidFill>
                <a:latin typeface="Montserrat Extra-Bold"/>
              </a:rPr>
              <a:t>ПРОФЕССИЯ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528604" y="1205085"/>
            <a:ext cx="7085167" cy="1710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6480"/>
              </a:lnSpc>
              <a:spcBef>
                <a:spcPct val="0"/>
              </a:spcBef>
            </a:pPr>
            <a:r>
              <a:rPr lang="en-US" sz="7200" u="none" spc="-360">
                <a:solidFill>
                  <a:srgbClr val="000000"/>
                </a:solidFill>
                <a:latin typeface="Montserrat Extra-Bold"/>
              </a:rPr>
              <a:t>Ваша будущая профессия</a:t>
            </a: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0" y="1625921"/>
            <a:ext cx="8661114" cy="8661079"/>
            <a:chOff x="0" y="0"/>
            <a:chExt cx="6350025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6"/>
              <a:stretch>
                <a:fillRect t="-16741" b="-16741"/>
              </a:stretch>
            </a:blip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450052" y="447303"/>
            <a:ext cx="2774162" cy="278810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9699501" y="4176089"/>
            <a:ext cx="7705029" cy="4692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60"/>
              </a:lnSpc>
              <a:spcBef>
                <a:spcPct val="0"/>
              </a:spcBef>
            </a:pPr>
            <a:r>
              <a:rPr lang="en-US" sz="2900" spc="-49" dirty="0" err="1">
                <a:solidFill>
                  <a:srgbClr val="000000"/>
                </a:solidFill>
                <a:latin typeface="Montserrat Bold"/>
              </a:rPr>
              <a:t>Наши</a:t>
            </a:r>
            <a:r>
              <a:rPr lang="en-US" sz="2900" spc="-4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900" spc="-49" dirty="0" err="1">
                <a:solidFill>
                  <a:srgbClr val="000000"/>
                </a:solidFill>
                <a:latin typeface="Montserrat Bold"/>
              </a:rPr>
              <a:t>выпускники</a:t>
            </a:r>
            <a:r>
              <a:rPr lang="en-US" sz="2900" spc="-4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900" spc="-49" dirty="0" err="1">
                <a:solidFill>
                  <a:srgbClr val="000000"/>
                </a:solidFill>
                <a:latin typeface="Montserrat Bold"/>
              </a:rPr>
              <a:t>способны</a:t>
            </a:r>
            <a:r>
              <a:rPr lang="en-US" sz="2900" spc="-4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900" spc="-49" dirty="0" err="1">
                <a:solidFill>
                  <a:srgbClr val="000000"/>
                </a:solidFill>
                <a:latin typeface="Montserrat Bold"/>
              </a:rPr>
              <a:t>выполнять</a:t>
            </a:r>
            <a:endParaRPr lang="en-US" sz="2900" spc="-49" dirty="0">
              <a:solidFill>
                <a:srgbClr val="000000"/>
              </a:solidFill>
              <a:latin typeface="Montserrat Bold"/>
            </a:endParaRPr>
          </a:p>
          <a:p>
            <a:pPr>
              <a:lnSpc>
                <a:spcPts val="4060"/>
              </a:lnSpc>
              <a:spcBef>
                <a:spcPct val="0"/>
              </a:spcBef>
            </a:pPr>
            <a:r>
              <a:rPr lang="en-US" sz="2900" spc="-49" dirty="0" err="1">
                <a:solidFill>
                  <a:srgbClr val="000000"/>
                </a:solidFill>
                <a:latin typeface="Montserrat Bold"/>
              </a:rPr>
              <a:t>задачи</a:t>
            </a:r>
            <a:r>
              <a:rPr lang="en-US" sz="2900" spc="-49" dirty="0">
                <a:solidFill>
                  <a:srgbClr val="000000"/>
                </a:solidFill>
                <a:latin typeface="Montserrat Bold"/>
              </a:rPr>
              <a:t>, </a:t>
            </a:r>
            <a:r>
              <a:rPr lang="en-US" sz="2900" spc="-49" dirty="0" err="1">
                <a:solidFill>
                  <a:srgbClr val="000000"/>
                </a:solidFill>
                <a:latin typeface="Montserrat Bold"/>
              </a:rPr>
              <a:t>связанные</a:t>
            </a:r>
            <a:r>
              <a:rPr lang="en-US" sz="2900" spc="-49" dirty="0">
                <a:solidFill>
                  <a:srgbClr val="000000"/>
                </a:solidFill>
                <a:latin typeface="Montserrat Bold"/>
              </a:rPr>
              <a:t> с </a:t>
            </a:r>
            <a:r>
              <a:rPr lang="en-US" sz="2900" spc="-49" dirty="0" err="1">
                <a:solidFill>
                  <a:srgbClr val="000000"/>
                </a:solidFill>
                <a:latin typeface="Montserrat Bold"/>
              </a:rPr>
              <a:t>разработкой</a:t>
            </a:r>
            <a:r>
              <a:rPr lang="en-US" sz="2900" spc="-49" dirty="0">
                <a:solidFill>
                  <a:srgbClr val="000000"/>
                </a:solidFill>
                <a:latin typeface="Montserrat Bold"/>
              </a:rPr>
              <a:t> и </a:t>
            </a:r>
            <a:r>
              <a:rPr lang="en-US" sz="2900" spc="-49" dirty="0" err="1">
                <a:solidFill>
                  <a:srgbClr val="000000"/>
                </a:solidFill>
                <a:latin typeface="Montserrat Bold"/>
              </a:rPr>
              <a:t>выводом</a:t>
            </a:r>
            <a:r>
              <a:rPr lang="en-US" sz="2900" spc="-4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900" spc="-49" dirty="0" err="1">
                <a:solidFill>
                  <a:srgbClr val="000000"/>
                </a:solidFill>
                <a:latin typeface="Montserrat Bold"/>
              </a:rPr>
              <a:t>новых</a:t>
            </a:r>
            <a:r>
              <a:rPr lang="en-US" sz="2900" spc="-4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900" spc="-49" dirty="0" err="1">
                <a:solidFill>
                  <a:srgbClr val="000000"/>
                </a:solidFill>
                <a:latin typeface="Montserrat Bold"/>
              </a:rPr>
              <a:t>продуктов</a:t>
            </a:r>
            <a:r>
              <a:rPr lang="en-US" sz="2900" spc="-49" dirty="0">
                <a:solidFill>
                  <a:srgbClr val="000000"/>
                </a:solidFill>
                <a:latin typeface="Montserrat Bold"/>
              </a:rPr>
              <a:t>, </a:t>
            </a:r>
            <a:r>
              <a:rPr lang="en-US" sz="2900" spc="-49" dirty="0" err="1">
                <a:solidFill>
                  <a:srgbClr val="000000"/>
                </a:solidFill>
                <a:latin typeface="Montserrat Bold"/>
              </a:rPr>
              <a:t>построением</a:t>
            </a:r>
            <a:r>
              <a:rPr lang="en-US" sz="2900" spc="-4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900" spc="-49" dirty="0" err="1">
                <a:solidFill>
                  <a:srgbClr val="000000"/>
                </a:solidFill>
                <a:latin typeface="Montserrat Bold"/>
              </a:rPr>
              <a:t>программ</a:t>
            </a:r>
            <a:r>
              <a:rPr lang="en-US" sz="2900" spc="-4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900" spc="-49" dirty="0" err="1">
                <a:solidFill>
                  <a:srgbClr val="000000"/>
                </a:solidFill>
                <a:latin typeface="Montserrat Bold"/>
              </a:rPr>
              <a:t>лояльности</a:t>
            </a:r>
            <a:r>
              <a:rPr lang="en-US" sz="2900" spc="-49" dirty="0">
                <a:solidFill>
                  <a:srgbClr val="000000"/>
                </a:solidFill>
                <a:latin typeface="Montserrat Bold"/>
              </a:rPr>
              <a:t>, </a:t>
            </a:r>
            <a:r>
              <a:rPr lang="en-US" sz="2900" spc="-49" dirty="0" err="1">
                <a:solidFill>
                  <a:srgbClr val="000000"/>
                </a:solidFill>
                <a:latin typeface="Montserrat Bold"/>
              </a:rPr>
              <a:t>изучением</a:t>
            </a:r>
            <a:r>
              <a:rPr lang="en-US" sz="2900" spc="-4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900" spc="-49" dirty="0" err="1">
                <a:solidFill>
                  <a:srgbClr val="000000"/>
                </a:solidFill>
                <a:latin typeface="Montserrat Bold"/>
              </a:rPr>
              <a:t>поведения</a:t>
            </a:r>
            <a:r>
              <a:rPr lang="en-US" sz="2900" spc="-4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900" spc="-49" dirty="0" err="1">
                <a:solidFill>
                  <a:srgbClr val="000000"/>
                </a:solidFill>
                <a:latin typeface="Montserrat Bold"/>
              </a:rPr>
              <a:t>потребителей</a:t>
            </a:r>
            <a:r>
              <a:rPr lang="en-US" sz="2900" spc="-49" dirty="0">
                <a:solidFill>
                  <a:srgbClr val="000000"/>
                </a:solidFill>
                <a:latin typeface="Montserrat Bold"/>
              </a:rPr>
              <a:t>, </a:t>
            </a:r>
            <a:r>
              <a:rPr lang="en-US" sz="2900" spc="-49" dirty="0" err="1">
                <a:solidFill>
                  <a:srgbClr val="000000"/>
                </a:solidFill>
                <a:latin typeface="Montserrat Bold"/>
              </a:rPr>
              <a:t>организацией</a:t>
            </a:r>
            <a:r>
              <a:rPr lang="en-US" sz="2900" spc="-49" dirty="0">
                <a:solidFill>
                  <a:srgbClr val="000000"/>
                </a:solidFill>
                <a:latin typeface="Montserrat Bold"/>
              </a:rPr>
              <a:t> и </a:t>
            </a:r>
            <a:r>
              <a:rPr lang="en-US" sz="2900" spc="-49" dirty="0" err="1">
                <a:solidFill>
                  <a:srgbClr val="000000"/>
                </a:solidFill>
                <a:latin typeface="Montserrat Bold"/>
              </a:rPr>
              <a:t>планированием</a:t>
            </a:r>
            <a:r>
              <a:rPr lang="en-US" sz="2900" spc="-4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900" spc="-49" dirty="0" err="1">
                <a:solidFill>
                  <a:srgbClr val="000000"/>
                </a:solidFill>
                <a:latin typeface="Montserrat Bold"/>
              </a:rPr>
              <a:t>рекламных</a:t>
            </a:r>
            <a:r>
              <a:rPr lang="en-US" sz="2900" spc="-4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900" spc="-49" dirty="0" err="1">
                <a:solidFill>
                  <a:srgbClr val="000000"/>
                </a:solidFill>
                <a:latin typeface="Montserrat Bold"/>
              </a:rPr>
              <a:t>кампаний</a:t>
            </a:r>
            <a:r>
              <a:rPr lang="en-US" sz="2900" spc="-49" dirty="0">
                <a:solidFill>
                  <a:srgbClr val="000000"/>
                </a:solidFill>
                <a:latin typeface="Montserrat Bold"/>
              </a:rPr>
              <a:t>, </a:t>
            </a:r>
            <a:r>
              <a:rPr lang="en-US" sz="2900" spc="-49" dirty="0" err="1">
                <a:solidFill>
                  <a:srgbClr val="000000"/>
                </a:solidFill>
                <a:latin typeface="Montserrat Bold"/>
              </a:rPr>
              <a:t>управлением</a:t>
            </a:r>
            <a:r>
              <a:rPr lang="en-US" sz="2900" spc="-4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900" spc="-49" dirty="0" err="1">
                <a:solidFill>
                  <a:srgbClr val="000000"/>
                </a:solidFill>
                <a:latin typeface="Montserrat Bold"/>
              </a:rPr>
              <a:t>ассортиментом</a:t>
            </a:r>
            <a:r>
              <a:rPr lang="en-US" sz="2900" spc="-49" dirty="0">
                <a:solidFill>
                  <a:srgbClr val="000000"/>
                </a:solidFill>
                <a:latin typeface="Montserrat Bold"/>
              </a:rPr>
              <a:t>, </a:t>
            </a:r>
            <a:r>
              <a:rPr lang="en-US" sz="2900" spc="-49" dirty="0" err="1">
                <a:solidFill>
                  <a:srgbClr val="000000"/>
                </a:solidFill>
                <a:latin typeface="Montserrat Bold"/>
              </a:rPr>
              <a:t>построением</a:t>
            </a:r>
            <a:r>
              <a:rPr lang="en-US" sz="2900" spc="-4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900" spc="-49" dirty="0" err="1">
                <a:solidFill>
                  <a:srgbClr val="000000"/>
                </a:solidFill>
                <a:latin typeface="Montserrat Bold"/>
              </a:rPr>
              <a:t>брэндов</a:t>
            </a:r>
            <a:r>
              <a:rPr lang="en-US" sz="2900" spc="-49" dirty="0">
                <a:solidFill>
                  <a:srgbClr val="000000"/>
                </a:solidFill>
                <a:latin typeface="Montserrat Bold"/>
              </a:rPr>
              <a:t> и </a:t>
            </a:r>
            <a:r>
              <a:rPr lang="en-US" sz="2900" spc="-49" dirty="0" err="1">
                <a:solidFill>
                  <a:srgbClr val="000000"/>
                </a:solidFill>
                <a:latin typeface="Montserrat Bold"/>
              </a:rPr>
              <a:t>многим</a:t>
            </a:r>
            <a:r>
              <a:rPr lang="en-US" sz="2900" spc="-4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900" spc="-49" dirty="0" err="1">
                <a:solidFill>
                  <a:srgbClr val="000000"/>
                </a:solidFill>
                <a:latin typeface="Montserrat Bold"/>
              </a:rPr>
              <a:t>другим</a:t>
            </a:r>
            <a:endParaRPr lang="en-US" sz="2900" spc="-49" dirty="0">
              <a:solidFill>
                <a:srgbClr val="000000"/>
              </a:solidFill>
              <a:latin typeface="Montserrat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7544502" y="207957"/>
            <a:ext cx="563376" cy="403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399" spc="-40">
                <a:solidFill>
                  <a:srgbClr val="646262"/>
                </a:solidFill>
                <a:latin typeface="Montserrat"/>
              </a:rPr>
              <a:t>07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89777" y="1113370"/>
            <a:ext cx="17350167" cy="1478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0080"/>
              </a:lnSpc>
            </a:pPr>
            <a:r>
              <a:rPr lang="en-US" sz="14000" spc="-700">
                <a:solidFill>
                  <a:srgbClr val="EFEBEB">
                    <a:alpha val="49804"/>
                  </a:srgbClr>
                </a:solidFill>
                <a:latin typeface="Montserrat Extra-Bold"/>
              </a:rPr>
              <a:t>КЕМ РАБОТАТЬ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4637402" y="1096606"/>
            <a:ext cx="12816945" cy="978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416"/>
              </a:lnSpc>
              <a:spcBef>
                <a:spcPct val="0"/>
              </a:spcBef>
            </a:pPr>
            <a:r>
              <a:rPr lang="en-US" sz="7200" u="none" spc="-359">
                <a:solidFill>
                  <a:srgbClr val="000000"/>
                </a:solidFill>
                <a:latin typeface="Montserrat Extra-Bold"/>
              </a:rPr>
              <a:t>Кем вы сможете работать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382291" y="8335665"/>
            <a:ext cx="2134249" cy="2144974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-1143000" y="0"/>
            <a:ext cx="5135270" cy="10287000"/>
          </a:xfrm>
          <a:prstGeom prst="rect">
            <a:avLst/>
          </a:prstGeom>
          <a:solidFill>
            <a:srgbClr val="0570B7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-3718865" y="2575865"/>
            <a:ext cx="10287000" cy="513527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4637402" y="2778547"/>
            <a:ext cx="10774313" cy="6629605"/>
            <a:chOff x="0" y="0"/>
            <a:chExt cx="14365750" cy="8839473"/>
          </a:xfrm>
        </p:grpSpPr>
        <p:sp>
          <p:nvSpPr>
            <p:cNvPr id="8" name="TextBox 8"/>
            <p:cNvSpPr txBox="1"/>
            <p:nvPr/>
          </p:nvSpPr>
          <p:spPr>
            <a:xfrm>
              <a:off x="934038" y="-152400"/>
              <a:ext cx="13431713" cy="8863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945"/>
                </a:lnSpc>
              </a:pPr>
              <a:r>
                <a:rPr lang="en-US" sz="2900" spc="-49">
                  <a:solidFill>
                    <a:srgbClr val="000000"/>
                  </a:solidFill>
                  <a:latin typeface="Montserrat"/>
                </a:rPr>
                <a:t>Менеджер по маркетингу  </a:t>
              </a:r>
            </a:p>
            <a:p>
              <a:pPr>
                <a:lnSpc>
                  <a:spcPts val="5945"/>
                </a:lnSpc>
              </a:pPr>
              <a:r>
                <a:rPr lang="en-US" sz="2900" spc="-49">
                  <a:solidFill>
                    <a:srgbClr val="000000"/>
                  </a:solidFill>
                  <a:latin typeface="Montserrat"/>
                </a:rPr>
                <a:t>Бренд-менеджер</a:t>
              </a:r>
            </a:p>
            <a:p>
              <a:pPr>
                <a:lnSpc>
                  <a:spcPts val="5945"/>
                </a:lnSpc>
              </a:pPr>
              <a:r>
                <a:rPr lang="en-US" sz="2900" spc="-49">
                  <a:solidFill>
                    <a:srgbClr val="000000"/>
                  </a:solidFill>
                  <a:latin typeface="Montserrat"/>
                </a:rPr>
                <a:t>Продакт-менеджер</a:t>
              </a:r>
            </a:p>
            <a:p>
              <a:pPr>
                <a:lnSpc>
                  <a:spcPts val="5945"/>
                </a:lnSpc>
              </a:pPr>
              <a:r>
                <a:rPr lang="en-US" sz="2900" spc="-49">
                  <a:solidFill>
                    <a:srgbClr val="000000"/>
                  </a:solidFill>
                  <a:latin typeface="Montserrat"/>
                </a:rPr>
                <a:t>Категорийный менеджер</a:t>
              </a:r>
            </a:p>
            <a:p>
              <a:pPr>
                <a:lnSpc>
                  <a:spcPts val="5945"/>
                </a:lnSpc>
              </a:pPr>
              <a:r>
                <a:rPr lang="en-US" sz="2900" spc="-49">
                  <a:solidFill>
                    <a:srgbClr val="000000"/>
                  </a:solidFill>
                  <a:latin typeface="Montserrat"/>
                </a:rPr>
                <a:t>Менеджер по продвижению  </a:t>
              </a:r>
            </a:p>
            <a:p>
              <a:pPr>
                <a:lnSpc>
                  <a:spcPts val="5945"/>
                </a:lnSpc>
              </a:pPr>
              <a:r>
                <a:rPr lang="en-US" sz="2900" spc="-49">
                  <a:solidFill>
                    <a:srgbClr val="000000"/>
                  </a:solidFill>
                  <a:latin typeface="Montserrat"/>
                </a:rPr>
                <a:t>Менеджер по рекламе и PR</a:t>
              </a:r>
            </a:p>
            <a:p>
              <a:pPr>
                <a:lnSpc>
                  <a:spcPts val="5945"/>
                </a:lnSpc>
              </a:pPr>
              <a:r>
                <a:rPr lang="en-US" sz="2900" spc="-49">
                  <a:solidFill>
                    <a:srgbClr val="000000"/>
                  </a:solidFill>
                  <a:latin typeface="Montserrat"/>
                </a:rPr>
                <a:t>Event-менеджер  </a:t>
              </a:r>
            </a:p>
            <a:p>
              <a:pPr>
                <a:lnSpc>
                  <a:spcPts val="5945"/>
                </a:lnSpc>
              </a:pPr>
              <a:r>
                <a:rPr lang="en-US" sz="2900" spc="-49">
                  <a:solidFill>
                    <a:srgbClr val="000000"/>
                  </a:solidFill>
                  <a:latin typeface="Montserrat"/>
                </a:rPr>
                <a:t>Специалист в области маркетинговых исследований</a:t>
              </a:r>
            </a:p>
            <a:p>
              <a:pPr>
                <a:lnSpc>
                  <a:spcPts val="5945"/>
                </a:lnSpc>
              </a:pPr>
              <a:r>
                <a:rPr lang="en-US" sz="2900" spc="-49">
                  <a:solidFill>
                    <a:srgbClr val="000000"/>
                  </a:solidFill>
                  <a:latin typeface="Montserrat"/>
                </a:rPr>
                <a:t>Специалист отдела продаж</a:t>
              </a:r>
            </a:p>
          </p:txBody>
        </p:sp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721230" cy="724854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008388"/>
              <a:ext cx="721230" cy="724854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0" y="2072357"/>
              <a:ext cx="721230" cy="724854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0" y="3069589"/>
              <a:ext cx="721230" cy="724854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4044842"/>
              <a:ext cx="721230" cy="724854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0" y="5046357"/>
              <a:ext cx="721230" cy="724854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6048467"/>
              <a:ext cx="721230" cy="724854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7059565"/>
              <a:ext cx="721230" cy="724854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0" y="8114619"/>
              <a:ext cx="721230" cy="724854"/>
            </a:xfrm>
            <a:prstGeom prst="rect">
              <a:avLst/>
            </a:prstGeom>
          </p:spPr>
        </p:pic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125051" y="9056395"/>
            <a:ext cx="2134249" cy="214497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089069" y="9759909"/>
            <a:ext cx="1434253" cy="1441460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17544502" y="207957"/>
            <a:ext cx="563376" cy="403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399" spc="-40">
                <a:solidFill>
                  <a:srgbClr val="646262"/>
                </a:solidFill>
                <a:latin typeface="Montserrat"/>
              </a:rPr>
              <a:t>08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3">
            <a:extLst>
              <a:ext uri="{FF2B5EF4-FFF2-40B4-BE49-F238E27FC236}">
                <a16:creationId xmlns:a16="http://schemas.microsoft.com/office/drawing/2014/main" id="{0DD8757D-332E-4E61-B5D8-0A7A200B1EAC}"/>
              </a:ext>
            </a:extLst>
          </p:cNvPr>
          <p:cNvSpPr txBox="1"/>
          <p:nvPr/>
        </p:nvSpPr>
        <p:spPr>
          <a:xfrm>
            <a:off x="-152400" y="9281121"/>
            <a:ext cx="17361572" cy="14348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103"/>
              </a:lnSpc>
            </a:pPr>
            <a:r>
              <a:rPr lang="en-US" sz="11000" spc="-700" dirty="0">
                <a:solidFill>
                  <a:srgbClr val="EFEBEB">
                    <a:alpha val="49804"/>
                  </a:srgbClr>
                </a:solidFill>
                <a:latin typeface="Montserrat Extra-Bold"/>
              </a:rPr>
              <a:t>RUDN</a:t>
            </a:r>
            <a:r>
              <a:rPr lang="en-US" sz="11000" spc="-286" dirty="0">
                <a:solidFill>
                  <a:srgbClr val="EFEBEB">
                    <a:alpha val="19608"/>
                  </a:srgbClr>
                </a:solidFill>
                <a:latin typeface="League Spartan Bold Italics"/>
              </a:rPr>
              <a:t> </a:t>
            </a:r>
            <a:r>
              <a:rPr lang="en-US" sz="11000" spc="-700" dirty="0">
                <a:solidFill>
                  <a:srgbClr val="EFEBEB">
                    <a:alpha val="49804"/>
                  </a:srgbClr>
                </a:solidFill>
                <a:latin typeface="Montserrat Extra-Bold"/>
              </a:rPr>
              <a:t>UNIVERSITY</a:t>
            </a:r>
          </a:p>
        </p:txBody>
      </p:sp>
      <p:grpSp>
        <p:nvGrpSpPr>
          <p:cNvPr id="2" name="Group 2"/>
          <p:cNvGrpSpPr/>
          <p:nvPr/>
        </p:nvGrpSpPr>
        <p:grpSpPr>
          <a:xfrm rot="-5400000">
            <a:off x="13430736" y="292932"/>
            <a:ext cx="1970431" cy="7744096"/>
            <a:chOff x="0" y="0"/>
            <a:chExt cx="988843" cy="38863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88842" cy="3886303"/>
            </a:xfrm>
            <a:custGeom>
              <a:avLst/>
              <a:gdLst/>
              <a:ahLst/>
              <a:cxnLst/>
              <a:rect l="l" t="t" r="r" b="b"/>
              <a:pathLst>
                <a:path w="988842" h="3886303">
                  <a:moveTo>
                    <a:pt x="0" y="0"/>
                  </a:moveTo>
                  <a:lnTo>
                    <a:pt x="988842" y="0"/>
                  </a:lnTo>
                  <a:lnTo>
                    <a:pt x="988842" y="3886303"/>
                  </a:lnTo>
                  <a:lnTo>
                    <a:pt x="0" y="3886303"/>
                  </a:lnTo>
                  <a:close/>
                </a:path>
              </a:pathLst>
            </a:custGeom>
            <a:solidFill>
              <a:srgbClr val="004F9E"/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0543904" y="5132425"/>
            <a:ext cx="7744096" cy="5162731"/>
            <a:chOff x="0" y="0"/>
            <a:chExt cx="9662160" cy="64414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662161" cy="6441440"/>
            </a:xfrm>
            <a:custGeom>
              <a:avLst/>
              <a:gdLst/>
              <a:ahLst/>
              <a:cxnLst/>
              <a:rect l="l" t="t" r="r" b="b"/>
              <a:pathLst>
                <a:path w="9662161" h="6441440">
                  <a:moveTo>
                    <a:pt x="6440170" y="3220720"/>
                  </a:moveTo>
                  <a:lnTo>
                    <a:pt x="6440170" y="0"/>
                  </a:lnTo>
                  <a:lnTo>
                    <a:pt x="3220720" y="0"/>
                  </a:lnTo>
                  <a:lnTo>
                    <a:pt x="3220720" y="3220720"/>
                  </a:lnTo>
                  <a:lnTo>
                    <a:pt x="0" y="3220720"/>
                  </a:lnTo>
                  <a:lnTo>
                    <a:pt x="0" y="6441440"/>
                  </a:lnTo>
                  <a:lnTo>
                    <a:pt x="3220720" y="6441440"/>
                  </a:lnTo>
                  <a:lnTo>
                    <a:pt x="6441440" y="6441440"/>
                  </a:lnTo>
                  <a:lnTo>
                    <a:pt x="9662161" y="6441440"/>
                  </a:lnTo>
                  <a:lnTo>
                    <a:pt x="9662161" y="3220720"/>
                  </a:lnTo>
                  <a:lnTo>
                    <a:pt x="6440170" y="3220720"/>
                  </a:lnTo>
                  <a:close/>
                </a:path>
              </a:pathLst>
            </a:custGeom>
            <a:solidFill>
              <a:srgbClr val="009A3E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5697019" y="5143500"/>
            <a:ext cx="2590981" cy="259098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alphaModFix amt="3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55521" y="5312949"/>
            <a:ext cx="2316457" cy="155413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028700" y="3132140"/>
            <a:ext cx="8115300" cy="5079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60"/>
              </a:lnSpc>
              <a:spcBef>
                <a:spcPct val="0"/>
              </a:spcBef>
            </a:pPr>
            <a:r>
              <a:rPr lang="en-US" sz="2900" spc="-49">
                <a:solidFill>
                  <a:srgbClr val="000000"/>
                </a:solidFill>
                <a:latin typeface="Montserrat Bold"/>
              </a:rPr>
              <a:t>Научные исследования и консалтинговая деятельность</a:t>
            </a:r>
            <a:r>
              <a:rPr lang="en-US" sz="2900" spc="-49">
                <a:solidFill>
                  <a:srgbClr val="000000"/>
                </a:solidFill>
                <a:latin typeface="Montserrat"/>
              </a:rPr>
              <a:t> – важная часть работы нашей кафедры</a:t>
            </a:r>
          </a:p>
          <a:p>
            <a:pPr>
              <a:lnSpc>
                <a:spcPts val="4060"/>
              </a:lnSpc>
              <a:spcBef>
                <a:spcPct val="0"/>
              </a:spcBef>
            </a:pPr>
            <a:endParaRPr lang="en-US" sz="2900" spc="-49">
              <a:solidFill>
                <a:srgbClr val="000000"/>
              </a:solidFill>
              <a:latin typeface="Montserrat"/>
            </a:endParaRPr>
          </a:p>
          <a:p>
            <a:pPr>
              <a:lnSpc>
                <a:spcPts val="4060"/>
              </a:lnSpc>
              <a:spcBef>
                <a:spcPct val="0"/>
              </a:spcBef>
            </a:pPr>
            <a:endParaRPr lang="en-US" sz="2900" spc="-49">
              <a:solidFill>
                <a:srgbClr val="000000"/>
              </a:solidFill>
              <a:latin typeface="Montserrat"/>
            </a:endParaRPr>
          </a:p>
          <a:p>
            <a:pPr>
              <a:lnSpc>
                <a:spcPts val="4060"/>
              </a:lnSpc>
              <a:spcBef>
                <a:spcPct val="0"/>
              </a:spcBef>
            </a:pPr>
            <a:r>
              <a:rPr lang="en-US" sz="2900" spc="-49">
                <a:solidFill>
                  <a:srgbClr val="000000"/>
                </a:solidFill>
                <a:latin typeface="Montserrat"/>
              </a:rPr>
              <a:t>Преподаватели, аспиранты и студенты участвуют в различных исследовательских проектах государственных и частных компаний, а также федеральных министерств и ведомств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301430" y="5150196"/>
            <a:ext cx="7962301" cy="5552307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-938819" y="1116195"/>
            <a:ext cx="20146589" cy="979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416"/>
              </a:lnSpc>
              <a:spcBef>
                <a:spcPct val="0"/>
              </a:spcBef>
            </a:pPr>
            <a:r>
              <a:rPr lang="en-US" sz="7200" u="none" spc="-359">
                <a:solidFill>
                  <a:srgbClr val="000000"/>
                </a:solidFill>
                <a:latin typeface="Montserrat Extra-Bold"/>
              </a:rPr>
              <a:t>Исследования и консалтинг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543904" y="5152738"/>
            <a:ext cx="2568834" cy="2581743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7544502" y="207957"/>
            <a:ext cx="563376" cy="403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399" spc="-40">
                <a:solidFill>
                  <a:srgbClr val="646262"/>
                </a:solidFill>
                <a:latin typeface="Montserrat"/>
              </a:rPr>
              <a:t>09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825</Words>
  <Application>Microsoft Office PowerPoint</Application>
  <PresentationFormat>Произвольный</PresentationFormat>
  <Paragraphs>165</Paragraphs>
  <Slides>19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8" baseType="lpstr">
      <vt:lpstr>League Spartan Bold Italics</vt:lpstr>
      <vt:lpstr>Montserrat Semi-Bold Bold</vt:lpstr>
      <vt:lpstr>Montserrat</vt:lpstr>
      <vt:lpstr>Montserrat Semi-Bold</vt:lpstr>
      <vt:lpstr>Montserrat Bold</vt:lpstr>
      <vt:lpstr>Montserrat Extra-Bold</vt:lpstr>
      <vt:lpstr>Calibri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Marketing</dc:title>
  <dc:creator>Шеломанова Анастасия</dc:creator>
  <cp:lastModifiedBy>Зобов Александр Михайлович</cp:lastModifiedBy>
  <cp:revision>9</cp:revision>
  <dcterms:created xsi:type="dcterms:W3CDTF">2006-08-16T00:00:00Z</dcterms:created>
  <dcterms:modified xsi:type="dcterms:W3CDTF">2021-03-26T07:15:23Z</dcterms:modified>
  <dc:identifier>DAEVdBq9tbA</dc:identifier>
</cp:coreProperties>
</file>