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84" r:id="rId3"/>
    <p:sldId id="285" r:id="rId4"/>
    <p:sldId id="287" r:id="rId5"/>
    <p:sldId id="282" r:id="rId6"/>
    <p:sldId id="283" r:id="rId7"/>
    <p:sldId id="259" r:id="rId8"/>
    <p:sldId id="272" r:id="rId9"/>
    <p:sldId id="271" r:id="rId10"/>
    <p:sldId id="273" r:id="rId11"/>
    <p:sldId id="274" r:id="rId12"/>
    <p:sldId id="275" r:id="rId13"/>
    <p:sldId id="276" r:id="rId14"/>
    <p:sldId id="278" r:id="rId15"/>
    <p:sldId id="277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7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5504">
          <p15:clr>
            <a:srgbClr val="A4A3A4"/>
          </p15:clr>
        </p15:guide>
        <p15:guide id="4" pos="3003">
          <p15:clr>
            <a:srgbClr val="A4A3A4"/>
          </p15:clr>
        </p15:guide>
        <p15:guide id="5" pos="10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ыртланова Светлана Яношевна" initials="ССЯ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7BCD"/>
    <a:srgbClr val="008F39"/>
    <a:srgbClr val="0D6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144" d="100"/>
          <a:sy n="144" d="100"/>
        </p:scale>
        <p:origin x="654" y="120"/>
      </p:cViewPr>
      <p:guideLst>
        <p:guide orient="horz" pos="257"/>
        <p:guide orient="horz" pos="1620"/>
        <p:guide pos="5504"/>
        <p:guide pos="3003"/>
        <p:guide pos="10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9-25T11:27:49.160" idx="3">
    <p:pos x="10" y="1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9DEEC-DE7E-CD44-AF7C-218B86874FF2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FB765-8FD2-684F-9F48-543BB2C459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7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89BAF-6959-3046-B943-FEE51985CEF9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9760D-F85B-C647-ABC5-35EE68EC79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0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9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5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9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73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9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2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5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12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2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0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4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CED60-378B-9D4F-A5CD-C3E0ED5FA883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93403" y="2059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D62B2"/>
                </a:solidFill>
              </a:defRPr>
            </a:lvl1pPr>
          </a:lstStyle>
          <a:p>
            <a:fld id="{897B1AD0-CEE0-234F-8740-2B05DEBC40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53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8" t="20120" r="37119"/>
          <a:stretch/>
        </p:blipFill>
        <p:spPr>
          <a:xfrm>
            <a:off x="4855308" y="0"/>
            <a:ext cx="4288692" cy="49281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53002"/>
            <a:ext cx="9144002" cy="411003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0247" y="3073940"/>
            <a:ext cx="7464357" cy="10246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spc="300" dirty="0" smtClean="0">
                <a:solidFill>
                  <a:schemeClr val="bg1"/>
                </a:solidFill>
                <a:latin typeface="Trebuchet MS"/>
                <a:cs typeface="Trebuchet MS"/>
              </a:rPr>
              <a:t>Студенты РУДН в программе 5-100</a:t>
            </a:r>
            <a:endParaRPr lang="en-US" sz="2800" b="1" spc="3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359703" y="931626"/>
            <a:ext cx="4687154" cy="869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29715" y="4928106"/>
            <a:ext cx="3449417" cy="2349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700" i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12" name="Рисунок 11" descr="ÐÐ°ÑÑÐ¸Ð½ÐºÐ¸ Ð¿Ð¾ Ð·Ð°Ð¿ÑÐ¾ÑÑ Ð¿ÑÐ¾Ð³ÑÐ°Ð¼Ð¼Ð° 5/100 Ð¿Ð½Ð³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5849" y="363920"/>
            <a:ext cx="3816790" cy="1672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https://psv4.userapi.com/c848224/u18642609/docs/d2/143fc054bf30/LogoOSO.png?extra=5bNZ9QGQUAZ7Rg3HhE_Nwf8o3gOzoN8xFUEM8joDexjmcgHTxDra5nqSEdbSZpPzuMgK3WBqoxqJ6M6XuJ8WFWqNeAWri9x3HYFDvHdx-Ckbvkx-zLFnw0xhq1sXKWD_O8ytorOZ6Yhw4RFuaTj7ZP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39816" y="4098587"/>
            <a:ext cx="2269575" cy="900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1236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4" y="265889"/>
            <a:ext cx="7194359" cy="117380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Процедура общественной презентации студенческих проектных групп, реализующих общественные, социально значимые, творческие, спортивные, волонтерские проекты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10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6484" y="4507510"/>
            <a:ext cx="523585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u="sng" dirty="0" smtClean="0">
                <a:solidFill>
                  <a:srgbClr val="377BCD"/>
                </a:solidFill>
              </a:rPr>
              <a:t>Положение о Процедуре размещено на сайте РУДН, подробную информацию можно уточнить в Студенческом комитете вашего структурного подразделения, Студенческом совете РУДН, а также по почте:  </a:t>
            </a:r>
            <a:r>
              <a:rPr lang="en-US" sz="1050" b="1" u="sng" dirty="0" smtClean="0">
                <a:solidFill>
                  <a:srgbClr val="377BCD"/>
                </a:solidFill>
              </a:rPr>
              <a:t>studcouncil@rudn.ru</a:t>
            </a:r>
            <a:endParaRPr lang="ru-RU" sz="1050" b="1" u="sng" dirty="0" smtClean="0">
              <a:solidFill>
                <a:srgbClr val="377BCD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" y="1439693"/>
            <a:ext cx="53599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Candara" pitchFamily="34" charset="0"/>
              </a:rPr>
              <a:t> Ежегодно Студенческий совет получает свыше 200 проектов от студенческих проектных групп;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Candara" pitchFamily="34" charset="0"/>
              </a:rPr>
              <a:t> Победители Процедуры награждаются дипломами и единовременными стипендиями, а также получают возможность финансирования проекта в РУДН или на внешнем уровне.</a:t>
            </a:r>
            <a:endParaRPr lang="ru-RU" sz="1600" dirty="0">
              <a:latin typeface="Candara" pitchFamily="34" charset="0"/>
            </a:endParaRPr>
          </a:p>
        </p:txBody>
      </p:sp>
      <p:pic>
        <p:nvPicPr>
          <p:cNvPr id="21" name="Рисунок 20" descr="https://sun9-54.userapi.com/c855436/v855436714/f5a6d/iXq5aKkhuM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0536" y="2852997"/>
            <a:ext cx="2738213" cy="1654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https://sun9-7.userapi.com/c831108/v831108521/1a3c26/uw7ad2CtgY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2340" y="1439692"/>
            <a:ext cx="3525261" cy="2574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https://etu.ru/assets/cache/images/news2/1280x800-5100.b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5255" y="124069"/>
            <a:ext cx="1280725" cy="53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43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663" y="201038"/>
            <a:ext cx="5619478" cy="81653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Поддержка активных участников профессиональных студенческих объединений РУДН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11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6483" y="4548655"/>
            <a:ext cx="562496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u="sng" dirty="0" smtClean="0">
                <a:solidFill>
                  <a:srgbClr val="377BCD"/>
                </a:solidFill>
              </a:rPr>
              <a:t>Положение размещено на сайте РУДН, подробную информацию можно уточнить в деканате/дирекции Вашего структурного подразделения или на кафедре, в департаменте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6681" y="1134301"/>
            <a:ext cx="546045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В университете действует – 96  ПСО по направлениям подготовки при кафедрах и департаментах;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В профессиональном студенческом объединении обучающие получают дополнительные навыки в будущей профессиональной деятельности;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Ежегодно более 400 обучающихся поощряются за активную работу в ПСО;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Кандидатуры обучающихся на поощрение представляются кафедрами и департаментами учебных подразделений.</a:t>
            </a:r>
          </a:p>
        </p:txBody>
      </p:sp>
      <p:pic>
        <p:nvPicPr>
          <p:cNvPr id="9" name="Рисунок 8" descr="https://sun9-64.userapi.com/c852232/v852232101/d055c/V5MQr-rPm6I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1446" y="654997"/>
            <a:ext cx="2871902" cy="2477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s://sun9-71.userapi.com/c849124/v849124039/1514d0/4TKNcvL_QXQ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1302" y="2488116"/>
            <a:ext cx="3022060" cy="2060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etu.ru/assets/cache/images/news2/1280x800-5100.b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5255" y="124069"/>
            <a:ext cx="1280725" cy="53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43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4" y="316510"/>
            <a:ext cx="5839054" cy="55212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Процедура общественной сертификации студентов РУДН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484" y="1095983"/>
            <a:ext cx="4567890" cy="3728936"/>
          </a:xfrm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sz="1000" dirty="0" smtClean="0"/>
              <a:t>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За прошедшие 6 лет более 700 обучающихся стали победителями Процедуры</a:t>
            </a:r>
          </a:p>
          <a:p>
            <a:pPr algn="r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5A9B"/>
                </a:solidFill>
                <a:latin typeface="Trebuchet MS"/>
                <a:cs typeface="Trebuchet MS"/>
              </a:rPr>
              <a:pPr algn="ctr"/>
              <a:t>12</a:t>
            </a:fld>
            <a:endParaRPr lang="en-US" dirty="0">
              <a:solidFill>
                <a:srgbClr val="005A9B"/>
              </a:solidFill>
              <a:latin typeface="Trebuchet MS"/>
              <a:cs typeface="Trebuchet M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46" y="4728002"/>
            <a:ext cx="665047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u="sng" dirty="0" smtClean="0">
                <a:solidFill>
                  <a:srgbClr val="377BCD"/>
                </a:solidFill>
              </a:rPr>
              <a:t>Положение размещено на сайте РУДН, подробную информацию можно уточнить в Студенческом комитете вашего структурного подразделения , Студенческом совете РУДН, а также по почте: </a:t>
            </a:r>
            <a:r>
              <a:rPr lang="en-US" sz="1050" b="1" u="sng" dirty="0" smtClean="0">
                <a:solidFill>
                  <a:srgbClr val="377BCD"/>
                </a:solidFill>
              </a:rPr>
              <a:t>studcouncil@rudn.ru</a:t>
            </a:r>
            <a:endParaRPr lang="ru-RU" sz="1050" b="1" u="sng" dirty="0" smtClean="0">
              <a:solidFill>
                <a:srgbClr val="377BC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60657" y="2628207"/>
            <a:ext cx="61806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Студенты формируют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Портфолио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общественной активности и представляют в студенческий комитет факультета/института/академии;</a:t>
            </a:r>
          </a:p>
          <a:p>
            <a:pPr lvl="2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По представлению студенческого комитета в Студенческий совет РУДН, конкурсная комиссия принимает решение о победителях процедуры;</a:t>
            </a:r>
          </a:p>
          <a:p>
            <a:pPr lvl="2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Победителям вручается Сертификат общественной активности на торжественных заседаниях Ученых советов, посвященных выпуску. </a:t>
            </a:r>
          </a:p>
        </p:txBody>
      </p:sp>
      <p:pic>
        <p:nvPicPr>
          <p:cNvPr id="13" name="Рисунок 12" descr="https://sun9-10.userapi.com/c857724/v857724138/449e/UAvuz6OBjw8.jpg"/>
          <p:cNvPicPr/>
          <p:nvPr/>
        </p:nvPicPr>
        <p:blipFill>
          <a:blip r:embed="rId3" cstate="print"/>
          <a:srcRect t="9840" b="7691"/>
          <a:stretch>
            <a:fillRect/>
          </a:stretch>
        </p:blipFill>
        <p:spPr bwMode="auto">
          <a:xfrm>
            <a:off x="428017" y="1770434"/>
            <a:ext cx="3437106" cy="2269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https://sun9-42.userapi.com/c857724/v857724138/4aa5/KwBlqcC7BQY.jpg"/>
          <p:cNvPicPr/>
          <p:nvPr/>
        </p:nvPicPr>
        <p:blipFill>
          <a:blip r:embed="rId4" cstate="print"/>
          <a:srcRect l="13247" t="4224" r="18657" b="21664"/>
          <a:stretch>
            <a:fillRect/>
          </a:stretch>
        </p:blipFill>
        <p:spPr bwMode="auto">
          <a:xfrm>
            <a:off x="5103779" y="734183"/>
            <a:ext cx="2782112" cy="1894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etu.ru/assets/cache/images/news2/1280x800-5100.b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5255" y="124069"/>
            <a:ext cx="1280725" cy="53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727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4" y="316510"/>
            <a:ext cx="5839054" cy="55212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Школа </a:t>
            </a:r>
            <a:b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</a:br>
            <a: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Студенческого актива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484" y="1070043"/>
            <a:ext cx="3990716" cy="1413753"/>
          </a:xfrm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Ежегодно Студенческим советом проводится не менее 10 Школ актива, а также не менее двух выездных школ студенческого актива в год;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5A9B"/>
                </a:solidFill>
                <a:latin typeface="Trebuchet MS"/>
                <a:cs typeface="Trebuchet MS"/>
              </a:rPr>
              <a:pPr algn="ctr"/>
              <a:t>13</a:t>
            </a:fld>
            <a:endParaRPr lang="en-US" dirty="0">
              <a:solidFill>
                <a:srgbClr val="005A9B"/>
              </a:solidFill>
              <a:latin typeface="Trebuchet MS"/>
              <a:cs typeface="Trebuchet M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46" y="4728002"/>
            <a:ext cx="665047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u="sng" dirty="0" smtClean="0">
                <a:solidFill>
                  <a:srgbClr val="377BCD"/>
                </a:solidFill>
              </a:rPr>
              <a:t>Подробную информацию можно уточнить в Студенческом комитете вашего структурного подразделения , Студенческом совете РУДН, а также по почте: </a:t>
            </a:r>
            <a:r>
              <a:rPr lang="en-US" sz="1050" b="1" u="sng" dirty="0" smtClean="0">
                <a:solidFill>
                  <a:srgbClr val="377BCD"/>
                </a:solidFill>
              </a:rPr>
              <a:t>studcouncil@rudn.ru</a:t>
            </a:r>
            <a:endParaRPr lang="ru-RU" sz="1050" b="1" u="sng" dirty="0" smtClean="0">
              <a:solidFill>
                <a:srgbClr val="377BC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28153" y="3120649"/>
            <a:ext cx="68158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С участниками Школ актива работают профессиональные </a:t>
            </a:r>
            <a:r>
              <a:rPr lang="ru-RU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коучи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, которые обучают лидеров студенческих организаций современным трендам управления, развивают </a:t>
            </a:r>
            <a:r>
              <a:rPr lang="ru-RU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soft-skills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и коммуникативные навыки, происходит обмен опытом работы в студенческом самоуправлении</a:t>
            </a:r>
          </a:p>
        </p:txBody>
      </p:sp>
      <p:pic>
        <p:nvPicPr>
          <p:cNvPr id="14" name="Рисунок 13" descr="https://sun9-45.userapi.com/c846218/v846218521/1f394f/d2hKU1T7gWQ.jpg"/>
          <p:cNvPicPr/>
          <p:nvPr/>
        </p:nvPicPr>
        <p:blipFill>
          <a:blip r:embed="rId3" cstate="print"/>
          <a:srcRect l="22312" t="7047" r="11838" b="19393"/>
          <a:stretch>
            <a:fillRect/>
          </a:stretch>
        </p:blipFill>
        <p:spPr bwMode="auto">
          <a:xfrm>
            <a:off x="667967" y="2628206"/>
            <a:ext cx="2944238" cy="215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https://sun9-43.userapi.com/c856136/v856136521/2c698/2YBIe3E0LG0.jpg"/>
          <p:cNvPicPr/>
          <p:nvPr/>
        </p:nvPicPr>
        <p:blipFill>
          <a:blip r:embed="rId4" cstate="print"/>
          <a:srcRect l="9412" t="20319" r="6138" b="5445"/>
          <a:stretch>
            <a:fillRect/>
          </a:stretch>
        </p:blipFill>
        <p:spPr bwMode="auto">
          <a:xfrm>
            <a:off x="4383685" y="953231"/>
            <a:ext cx="3787335" cy="1984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etu.ru/assets/cache/images/news2/1280x800-5100.b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5255" y="124069"/>
            <a:ext cx="1280725" cy="53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727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4" y="204428"/>
            <a:ext cx="5839054" cy="55212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Школа волонтеров «</a:t>
            </a:r>
            <a:r>
              <a:rPr lang="en-US" sz="2400" b="1" dirty="0" err="1" smtClean="0">
                <a:solidFill>
                  <a:srgbClr val="0D62B2"/>
                </a:solidFill>
                <a:latin typeface="Trebuchet MS"/>
                <a:cs typeface="Trebuchet MS"/>
              </a:rPr>
              <a:t>Ohana</a:t>
            </a:r>
            <a:r>
              <a:rPr lang="en-US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»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483" y="868632"/>
            <a:ext cx="4139873" cy="1952389"/>
          </a:xfrm>
        </p:spPr>
        <p:txBody>
          <a:bodyPr>
            <a:noAutofit/>
          </a:bodyPr>
          <a:lstStyle/>
          <a:p>
            <a:pPr marL="0" lvl="2" algn="l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Волонтерский отдел «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Ohana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» Студенческого совета РУДН совместно с ОУП ежегодно проводит более 200 мероприятий для иностранных обучающихся; </a:t>
            </a:r>
          </a:p>
          <a:p>
            <a:pPr marL="0" lvl="2" algn="l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В здании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ФРЯиОД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на постоянной основе работает Международный студенческий офис;</a:t>
            </a:r>
          </a:p>
          <a:p>
            <a:pPr marL="0" lvl="2" algn="l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Студенческий совет РУДН проводит Школу волонтеров РУДН. </a:t>
            </a:r>
          </a:p>
          <a:p>
            <a:pPr marL="0" lvl="2" algn="l">
              <a:buFont typeface="Arial" pitchFamily="34" charset="0"/>
              <a:buChar char="•"/>
            </a:pP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pPr marL="0" lvl="3" algn="l"/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5A9B"/>
                </a:solidFill>
                <a:latin typeface="Trebuchet MS"/>
                <a:cs typeface="Trebuchet MS"/>
              </a:rPr>
              <a:pPr algn="ctr"/>
              <a:t>14</a:t>
            </a:fld>
            <a:endParaRPr lang="en-US" dirty="0">
              <a:solidFill>
                <a:srgbClr val="005A9B"/>
              </a:solidFill>
              <a:latin typeface="Trebuchet MS"/>
              <a:cs typeface="Trebuchet M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98197" y="3235272"/>
            <a:ext cx="52777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Для желающих участвовать в волонтерском движении:</a:t>
            </a:r>
          </a:p>
          <a:p>
            <a:pPr marL="0" lvl="3"/>
            <a:r>
              <a:rPr lang="ru-RU" sz="1400" b="1" u="sng" dirty="0" smtClean="0">
                <a:solidFill>
                  <a:srgbClr val="377BCD"/>
                </a:solidFill>
              </a:rPr>
              <a:t>Подробную информацию можно уточнить в Студенческих комитетах вашего факультета/института/академии, Студенческом совете РУДН, </a:t>
            </a:r>
          </a:p>
          <a:p>
            <a:pPr marL="0" lvl="3"/>
            <a:r>
              <a:rPr lang="ru-RU" sz="1400" b="1" u="sng" dirty="0" smtClean="0">
                <a:solidFill>
                  <a:srgbClr val="377BCD"/>
                </a:solidFill>
              </a:rPr>
              <a:t>а также по почте: </a:t>
            </a:r>
            <a:r>
              <a:rPr lang="en-US" sz="1400" b="1" u="sng" dirty="0" smtClean="0">
                <a:solidFill>
                  <a:srgbClr val="377BCD"/>
                </a:solidFill>
              </a:rPr>
              <a:t>studcouncil@rudn.ru</a:t>
            </a:r>
            <a:endParaRPr lang="ru-RU" sz="1400" b="1" u="sng" dirty="0" smtClean="0">
              <a:solidFill>
                <a:srgbClr val="377BCD"/>
              </a:solidFill>
            </a:endParaRPr>
          </a:p>
          <a:p>
            <a:pPr lvl="2">
              <a:buFont typeface="Arial" pitchFamily="34" charset="0"/>
              <a:buChar char="•"/>
            </a:pP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13" name="Рисунок 12" descr="https://sun9-37.userapi.com/c834203/v834203053/118174/PgoPeu5m-dY.jpg"/>
          <p:cNvPicPr/>
          <p:nvPr/>
        </p:nvPicPr>
        <p:blipFill>
          <a:blip r:embed="rId3" cstate="print"/>
          <a:srcRect l="5662" t="14020" r="15888" b="9045"/>
          <a:stretch>
            <a:fillRect/>
          </a:stretch>
        </p:blipFill>
        <p:spPr bwMode="auto">
          <a:xfrm>
            <a:off x="356682" y="2697804"/>
            <a:ext cx="2704288" cy="1900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https://sun9-10.userapi.com/c845123/v845123615/1f00ce/SgKNZ-IMgfw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4179" y="654997"/>
            <a:ext cx="4026159" cy="2412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etu.ru/assets/cache/images/news2/1280x800-5100.b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5255" y="124069"/>
            <a:ext cx="1280725" cy="53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727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562" y="204428"/>
            <a:ext cx="6893668" cy="55212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Диалог культур – основной принцип студенческой жизни в РУДН  </a:t>
            </a:r>
            <a:endParaRPr lang="en-US" sz="2400" b="1" dirty="0" smtClean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404" y="817483"/>
            <a:ext cx="4636852" cy="3727490"/>
          </a:xfrm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В РУДН действует – более 150 студенческих организаций и объединений</a:t>
            </a:r>
          </a:p>
          <a:p>
            <a:pPr algn="l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Ежегодно проводятся интернациональные студенческие фестивали «Нас подружила Москва», «Планета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Юго-Запад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», «Фестиваль народных традиций» и др.</a:t>
            </a:r>
          </a:p>
          <a:p>
            <a:pPr algn="l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Университет поддерживает Региональные и земляческие объединения студентов РУДН в проведении Дней и Недель, выставок  национальных  культур. </a:t>
            </a:r>
          </a:p>
          <a:p>
            <a:pPr algn="l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В Университете проводится интернациональная Спартакиада среди сборных команд студентов факультетов/институтов/академии и соревнования по национальным видам спорта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30638" y="4690309"/>
            <a:ext cx="3427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5A9B"/>
                </a:solidFill>
                <a:latin typeface="Trebuchet MS"/>
                <a:cs typeface="Trebuchet MS"/>
              </a:rPr>
              <a:pPr algn="ctr"/>
              <a:t>15</a:t>
            </a:fld>
            <a:endParaRPr lang="en-US" dirty="0">
              <a:solidFill>
                <a:srgbClr val="005A9B"/>
              </a:solidFill>
              <a:latin typeface="Trebuchet MS"/>
              <a:cs typeface="Trebuchet M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46" y="4728002"/>
            <a:ext cx="595819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u="sng" dirty="0" smtClean="0">
                <a:solidFill>
                  <a:srgbClr val="377BCD"/>
                </a:solidFill>
              </a:rPr>
              <a:t>Подробную информацию можно уточнить в земляческих организациях, в Управлении по работе со студентами, а также по почте: </a:t>
            </a:r>
            <a:r>
              <a:rPr lang="en-US" sz="1050" b="1" u="sng" dirty="0" smtClean="0">
                <a:solidFill>
                  <a:srgbClr val="377BCD"/>
                </a:solidFill>
              </a:rPr>
              <a:t>dsa@rudn.ru</a:t>
            </a:r>
            <a:endParaRPr lang="ru-RU" sz="1050" b="1" u="sng" dirty="0" smtClean="0">
              <a:solidFill>
                <a:srgbClr val="377BCD"/>
              </a:solidFill>
            </a:endParaRPr>
          </a:p>
        </p:txBody>
      </p:sp>
      <p:pic>
        <p:nvPicPr>
          <p:cNvPr id="18" name="Рисунок 17" descr="https://sun9-7.userapi.com/c846416/v846416759/104302/Eamdfbbdmeo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756550"/>
            <a:ext cx="3100038" cy="2155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https://sun9-5.userapi.com/c629300/v629300130/44acb/75fR6lm8B7s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6256" y="2503252"/>
            <a:ext cx="3047999" cy="1932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ttps://etu.ru/assets/cache/images/news2/1280x800-5100.b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5255" y="124069"/>
            <a:ext cx="1280725" cy="53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727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86B5B4-9442-4C76-A146-AAC51813D4E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7233" y="460443"/>
            <a:ext cx="1964987" cy="946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E89706-78B8-4684-91B3-A2C2031A50CB}"/>
              </a:ext>
            </a:extLst>
          </p:cNvPr>
          <p:cNvSpPr txBox="1"/>
          <p:nvPr/>
        </p:nvSpPr>
        <p:spPr>
          <a:xfrm>
            <a:off x="716416" y="714375"/>
            <a:ext cx="4610781" cy="1253090"/>
          </a:xfrm>
          <a:prstGeom prst="rect">
            <a:avLst/>
          </a:prstGeom>
          <a:noFill/>
        </p:spPr>
        <p:txBody>
          <a:bodyPr wrap="square" lIns="16322" tIns="8161" rIns="16322" bIns="8161" rtlCol="0">
            <a:spAutoFit/>
          </a:bodyPr>
          <a:lstStyle/>
          <a:p>
            <a:r>
              <a:rPr lang="ru-RU" sz="2700" b="1" dirty="0"/>
              <a:t>Программа повышения конкурентоспособности РУДН в рамках Проекта «5-100»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4EAB15-1A14-438B-89B9-203EF8F0119F}"/>
              </a:ext>
            </a:extLst>
          </p:cNvPr>
          <p:cNvSpPr txBox="1"/>
          <p:nvPr/>
        </p:nvSpPr>
        <p:spPr>
          <a:xfrm>
            <a:off x="473414" y="2435049"/>
            <a:ext cx="4664924" cy="1586142"/>
          </a:xfrm>
          <a:prstGeom prst="rect">
            <a:avLst/>
          </a:prstGeom>
          <a:noFill/>
        </p:spPr>
        <p:txBody>
          <a:bodyPr wrap="square" lIns="16322" tIns="8161" rIns="16322" bIns="8161" rtlCol="0">
            <a:spAutoFit/>
          </a:bodyPr>
          <a:lstStyle/>
          <a:p>
            <a:r>
              <a:rPr lang="ru-RU" sz="17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Одной </a:t>
            </a:r>
            <a:r>
              <a:rPr lang="ru-RU" sz="1700" b="1" dirty="0">
                <a:solidFill>
                  <a:srgbClr val="C00000"/>
                </a:solidFill>
                <a:latin typeface="Candara" panose="020E0502030303020204" pitchFamily="34" charset="0"/>
              </a:rPr>
              <a:t>из приоритетных задач Программы является стимулирование и поддержка студентов, аспирантов, добившихся значимых результатов в научной, общественной, </a:t>
            </a:r>
            <a:r>
              <a:rPr lang="ru-RU" sz="17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социально-значимой, волонтерской и других видах деятельности в Университете</a:t>
            </a:r>
            <a:endParaRPr lang="ru-RU" sz="17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F55CF4-2668-484B-9C6D-F8875A4559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8337" y="2040471"/>
            <a:ext cx="3179029" cy="245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3630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84037" y="5352"/>
            <a:ext cx="6982239" cy="1447291"/>
          </a:xfrm>
        </p:spPr>
        <p:txBody>
          <a:bodyPr>
            <a:normAutofit fontScale="90000"/>
          </a:bodyPr>
          <a:lstStyle/>
          <a:p>
            <a:r>
              <a:rPr lang="ru-RU" sz="3000" b="1" spc="54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ea typeface="+mn-ea"/>
                <a:cs typeface="+mn-cs"/>
              </a:rPr>
              <a:t>Стипендия «</a:t>
            </a:r>
            <a:r>
              <a:rPr lang="en-US" sz="3000" b="1" spc="54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ea typeface="+mn-ea"/>
                <a:cs typeface="+mn-cs"/>
              </a:rPr>
              <a:t>RUDN International Scholarship</a:t>
            </a:r>
            <a:r>
              <a:rPr lang="ru-RU" sz="3000" b="1" spc="54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ea typeface="+mn-ea"/>
                <a:cs typeface="+mn-cs"/>
              </a:rPr>
              <a:t>» в рамках исходящей академической мобильности студентов </a:t>
            </a:r>
            <a:r>
              <a:rPr lang="en-US" sz="3000" b="1" spc="54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ea typeface="+mn-ea"/>
                <a:cs typeface="+mn-cs"/>
              </a:rPr>
              <a:t> </a:t>
            </a:r>
            <a:endParaRPr lang="ru-RU" sz="3000" b="1" spc="54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1286" y="3648284"/>
            <a:ext cx="2968174" cy="1131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Единовременная денежная выплата в размере </a:t>
            </a:r>
            <a:r>
              <a:rPr lang="ru-RU" sz="2000" b="1" dirty="0"/>
              <a:t>41 500 руб</a:t>
            </a:r>
            <a:r>
              <a:rPr lang="ru-RU" sz="2000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35681" y="1387243"/>
            <a:ext cx="4278535" cy="1847752"/>
          </a:xfrm>
          <a:prstGeom prst="rect">
            <a:avLst/>
          </a:prstGeom>
        </p:spPr>
        <p:txBody>
          <a:bodyPr wrap="square" lIns="16322" tIns="8161" rIns="16322" bIns="8161">
            <a:spAutoFit/>
          </a:bodyPr>
          <a:lstStyle/>
          <a:p>
            <a:r>
              <a:rPr lang="ru-RU" sz="1700" b="1" dirty="0">
                <a:solidFill>
                  <a:srgbClr val="004F9D"/>
                </a:solidFill>
              </a:rPr>
              <a:t>КТО МОЖЕТ </a:t>
            </a:r>
            <a:r>
              <a:rPr lang="ru-RU" sz="1700" b="1" dirty="0" smtClean="0">
                <a:solidFill>
                  <a:srgbClr val="004F9D"/>
                </a:solidFill>
              </a:rPr>
              <a:t>УЧАСТВОВАТЬ в конкурсе?</a:t>
            </a:r>
            <a:endParaRPr lang="ru-RU" sz="1700" b="1" dirty="0">
              <a:solidFill>
                <a:srgbClr val="004F9D"/>
              </a:solidFill>
            </a:endParaRPr>
          </a:p>
          <a:p>
            <a:r>
              <a:rPr lang="ru-RU" sz="1700" dirty="0"/>
              <a:t>Стипендия предназначается студентам </a:t>
            </a:r>
            <a:r>
              <a:rPr lang="ru-RU" sz="1700" dirty="0" err="1"/>
              <a:t>бакалавриата</a:t>
            </a:r>
            <a:r>
              <a:rPr lang="ru-RU" sz="1700" dirty="0"/>
              <a:t>, </a:t>
            </a:r>
            <a:r>
              <a:rPr lang="ru-RU" sz="1700" dirty="0" err="1"/>
              <a:t>специалитета</a:t>
            </a:r>
            <a:r>
              <a:rPr lang="ru-RU" sz="1700" dirty="0"/>
              <a:t> и магистратуры, которые уедут учиться в зарубежные ВУЗы-партнеры </a:t>
            </a:r>
            <a:r>
              <a:rPr lang="ru-RU" sz="1700" dirty="0" smtClean="0"/>
              <a:t>РУДН в </a:t>
            </a:r>
            <a:r>
              <a:rPr lang="ru-RU" sz="1700" dirty="0"/>
              <a:t>рамках совместных образовательных программ и программ </a:t>
            </a:r>
            <a:r>
              <a:rPr lang="ru-RU" sz="1700" dirty="0" smtClean="0"/>
              <a:t>академической </a:t>
            </a:r>
            <a:r>
              <a:rPr lang="ru-RU" sz="1700" dirty="0"/>
              <a:t>мобильности студентов.</a:t>
            </a: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4535681" y="3286351"/>
            <a:ext cx="3539145" cy="1770808"/>
          </a:xfrm>
          <a:prstGeom prst="rect">
            <a:avLst/>
          </a:prstGeom>
          <a:noFill/>
        </p:spPr>
        <p:txBody>
          <a:bodyPr wrap="square" lIns="16322" tIns="8161" rIns="16322" bIns="8161" rtlCol="0">
            <a:spAutoFit/>
          </a:bodyPr>
          <a:lstStyle/>
          <a:p>
            <a:r>
              <a:rPr lang="ru-RU" sz="1700" b="1" dirty="0">
                <a:solidFill>
                  <a:srgbClr val="004F9D"/>
                </a:solidFill>
              </a:rPr>
              <a:t>Подача заявок:</a:t>
            </a:r>
          </a:p>
          <a:p>
            <a:r>
              <a:rPr lang="ru-RU" sz="1600" dirty="0"/>
              <a:t>Департамент по международному научно-образовательному сотрудничеству </a:t>
            </a:r>
          </a:p>
          <a:p>
            <a:r>
              <a:rPr lang="ru-RU" sz="1600" dirty="0"/>
              <a:t>Ул. Миклухо-Маклая, дом 10, корп.2 (здание ФГСН), </a:t>
            </a:r>
            <a:r>
              <a:rPr lang="ru-RU" sz="1600" dirty="0" err="1"/>
              <a:t>каб</a:t>
            </a:r>
            <a:r>
              <a:rPr lang="ru-RU" sz="1600" dirty="0"/>
              <a:t>. 23</a:t>
            </a:r>
          </a:p>
          <a:p>
            <a:endParaRPr lang="ru-RU" sz="1700" dirty="0"/>
          </a:p>
        </p:txBody>
      </p:sp>
      <p:pic>
        <p:nvPicPr>
          <p:cNvPr id="6" name="Picture 2" descr="http://seascape.seaproject.ru/images/icons/nazn_1.png">
            <a:extLst>
              <a:ext uri="{FF2B5EF4-FFF2-40B4-BE49-F238E27FC236}">
                <a16:creationId xmlns:a16="http://schemas.microsoft.com/office/drawing/2014/main" id="{E6B1F5B2-5D1E-47EF-8624-EAE701F6F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602" y="3465170"/>
            <a:ext cx="925286" cy="92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44DDFD-22F6-49EC-8071-33F5F2BEDFE6}"/>
              </a:ext>
            </a:extLst>
          </p:cNvPr>
          <p:cNvSpPr txBox="1"/>
          <p:nvPr/>
        </p:nvSpPr>
        <p:spPr>
          <a:xfrm>
            <a:off x="1795512" y="517909"/>
            <a:ext cx="1750712" cy="47259"/>
          </a:xfrm>
          <a:prstGeom prst="rect">
            <a:avLst/>
          </a:prstGeom>
          <a:noFill/>
        </p:spPr>
        <p:txBody>
          <a:bodyPr wrap="square" lIns="16322" tIns="8161" rIns="16322" bIns="8161" rtlCol="0">
            <a:spAutoFit/>
          </a:bodyPr>
          <a:lstStyle/>
          <a:p>
            <a:r>
              <a:rPr lang="ru-RU" sz="200" b="1" i="1" cap="all" dirty="0">
                <a:solidFill>
                  <a:schemeClr val="accent5">
                    <a:lumMod val="75000"/>
                  </a:schemeClr>
                </a:solidFill>
              </a:rPr>
              <a:t>По итогам конкурса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2DC6ED-2EAD-4990-BE7C-2C67EA363952}"/>
              </a:ext>
            </a:extLst>
          </p:cNvPr>
          <p:cNvSpPr txBox="1"/>
          <p:nvPr/>
        </p:nvSpPr>
        <p:spPr>
          <a:xfrm>
            <a:off x="2826921" y="4342431"/>
            <a:ext cx="1453501" cy="154981"/>
          </a:xfrm>
          <a:prstGeom prst="rect">
            <a:avLst/>
          </a:prstGeom>
          <a:noFill/>
        </p:spPr>
        <p:txBody>
          <a:bodyPr wrap="square" lIns="16322" tIns="8161" rIns="16322" bIns="8161" rtlCol="0">
            <a:spAutoFit/>
          </a:bodyPr>
          <a:lstStyle/>
          <a:p>
            <a:r>
              <a:rPr lang="ru-RU" sz="900" b="1" i="1" cap="all" dirty="0">
                <a:solidFill>
                  <a:schemeClr val="accent5">
                    <a:lumMod val="75000"/>
                  </a:schemeClr>
                </a:solidFill>
              </a:rPr>
              <a:t>По итогам конкурса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A88851-49A4-43D4-BB3F-A5C9A193BF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330" y="1435927"/>
            <a:ext cx="2917574" cy="2009321"/>
          </a:xfrm>
          <a:prstGeom prst="rect">
            <a:avLst/>
          </a:prstGeom>
        </p:spPr>
      </p:pic>
      <p:pic>
        <p:nvPicPr>
          <p:cNvPr id="11" name="Picture 2" descr="https://etu.ru/assets/cache/images/news2/1280x800-5100.b9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60623" y="311032"/>
            <a:ext cx="1280725" cy="53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34384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4381774" y="1657912"/>
            <a:ext cx="4442130" cy="3201969"/>
          </a:xfrm>
          <a:prstGeom prst="rect">
            <a:avLst/>
          </a:prstGeom>
        </p:spPr>
        <p:txBody>
          <a:bodyPr wrap="square" lIns="16322" tIns="8161" rIns="16322" bIns="8161">
            <a:spAutoFit/>
          </a:bodyPr>
          <a:lstStyle/>
          <a:p>
            <a:pPr marL="257072" indent="-257072">
              <a:buFont typeface="Wingdings" panose="05000000000000000000" pitchFamily="2" charset="2"/>
              <a:buChar char="Ø"/>
            </a:pPr>
            <a:r>
              <a:rPr lang="ru-RU" sz="1300" b="1" cap="all" dirty="0">
                <a:solidFill>
                  <a:schemeClr val="accent5">
                    <a:lumMod val="50000"/>
                  </a:schemeClr>
                </a:solidFill>
              </a:rPr>
              <a:t>Финансовая поддержка </a:t>
            </a:r>
          </a:p>
          <a:p>
            <a:r>
              <a:rPr lang="ru-RU" sz="1300" b="1" cap="all" dirty="0">
                <a:solidFill>
                  <a:schemeClr val="accent5">
                    <a:lumMod val="50000"/>
                  </a:schemeClr>
                </a:solidFill>
              </a:rPr>
              <a:t>       студенческих проектов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, </a:t>
            </a:r>
          </a:p>
          <a:p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       выполненных в студенческих </a:t>
            </a:r>
          </a:p>
          <a:p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       научных кружках РУДН </a:t>
            </a:r>
          </a:p>
          <a:p>
            <a:r>
              <a:rPr lang="ru-RU" sz="400" b="1" i="1" dirty="0">
                <a:solidFill>
                  <a:schemeClr val="accent6">
                    <a:lumMod val="50000"/>
                  </a:schemeClr>
                </a:solidFill>
              </a:rPr>
              <a:t>       </a:t>
            </a:r>
          </a:p>
          <a:p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</a:rPr>
              <a:t>       Конкурс проводится ежегодно  в </a:t>
            </a:r>
            <a:r>
              <a:rPr lang="ru-RU" sz="1200" b="1" i="1" cap="all" dirty="0">
                <a:solidFill>
                  <a:schemeClr val="accent6">
                    <a:lumMod val="50000"/>
                  </a:schemeClr>
                </a:solidFill>
              </a:rPr>
              <a:t>ноябре</a:t>
            </a:r>
            <a:endParaRPr lang="ru-RU" sz="1200" cap="all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900" dirty="0">
              <a:solidFill>
                <a:schemeClr val="accent5">
                  <a:lumMod val="50000"/>
                </a:schemeClr>
              </a:solidFill>
            </a:endParaRPr>
          </a:p>
          <a:p>
            <a:pPr marL="257072" indent="-257072">
              <a:buFont typeface="Wingdings" panose="05000000000000000000" pitchFamily="2" charset="2"/>
              <a:buChar char="Ø"/>
            </a:pPr>
            <a:r>
              <a:rPr lang="ru-RU" sz="1300" b="1" cap="all" dirty="0">
                <a:solidFill>
                  <a:schemeClr val="accent5">
                    <a:lumMod val="50000"/>
                  </a:schemeClr>
                </a:solidFill>
              </a:rPr>
              <a:t>Финансовая поддержка </a:t>
            </a:r>
          </a:p>
          <a:p>
            <a:r>
              <a:rPr lang="ru-RU" sz="1300" b="1" cap="all" dirty="0">
                <a:solidFill>
                  <a:schemeClr val="accent5">
                    <a:lumMod val="50000"/>
                  </a:schemeClr>
                </a:solidFill>
              </a:rPr>
              <a:t>       участия в международных </a:t>
            </a:r>
          </a:p>
          <a:p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ru-RU" sz="1300" b="1" cap="all" dirty="0">
                <a:solidFill>
                  <a:schemeClr val="accent5">
                    <a:lumMod val="50000"/>
                  </a:schemeClr>
                </a:solidFill>
              </a:rPr>
              <a:t>научных мероприятиях  </a:t>
            </a:r>
          </a:p>
          <a:p>
            <a:r>
              <a:rPr lang="ru-RU" sz="1300" b="1" cap="all" dirty="0">
                <a:solidFill>
                  <a:schemeClr val="accent5">
                    <a:lumMod val="50000"/>
                  </a:schemeClr>
                </a:solidFill>
              </a:rPr>
              <a:t>       РФ и зарубежных стран </a:t>
            </a:r>
          </a:p>
          <a:p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      (конференциях, симпозиумах, конкурсах) </a:t>
            </a:r>
          </a:p>
          <a:p>
            <a:endParaRPr lang="ru-RU" sz="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300" b="1" i="1" dirty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</a:rPr>
              <a:t>Конкурс проводится ежегодно в </a:t>
            </a:r>
            <a:r>
              <a:rPr lang="ru-RU" sz="1200" b="1" i="1" cap="all" dirty="0">
                <a:solidFill>
                  <a:schemeClr val="accent6">
                    <a:lumMod val="50000"/>
                  </a:schemeClr>
                </a:solidFill>
              </a:rPr>
              <a:t>феврале 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sz="1200" b="1" i="1" cap="all" dirty="0">
                <a:solidFill>
                  <a:schemeClr val="accent6">
                    <a:lumMod val="50000"/>
                  </a:schemeClr>
                </a:solidFill>
              </a:rPr>
              <a:t>мае</a:t>
            </a:r>
          </a:p>
          <a:p>
            <a:endParaRPr lang="ru-RU" sz="900" b="1" i="1" cap="all" dirty="0">
              <a:solidFill>
                <a:schemeClr val="accent6">
                  <a:lumMod val="50000"/>
                </a:schemeClr>
              </a:solidFill>
            </a:endParaRPr>
          </a:p>
          <a:p>
            <a:pPr marL="257072" indent="-257072">
              <a:buFont typeface="Wingdings" panose="05000000000000000000" pitchFamily="2" charset="2"/>
              <a:buChar char="Ø"/>
            </a:pPr>
            <a:r>
              <a:rPr lang="ru-RU" sz="1300" b="1" cap="all" dirty="0">
                <a:solidFill>
                  <a:schemeClr val="accent5">
                    <a:lumMod val="50000"/>
                  </a:schemeClr>
                </a:solidFill>
              </a:rPr>
              <a:t>Школа </a:t>
            </a:r>
            <a:r>
              <a:rPr lang="ru-RU" sz="1300" b="1" cap="all" dirty="0" err="1">
                <a:solidFill>
                  <a:schemeClr val="accent5">
                    <a:lumMod val="50000"/>
                  </a:schemeClr>
                </a:solidFill>
              </a:rPr>
              <a:t>нирс</a:t>
            </a:r>
            <a:r>
              <a:rPr lang="ru-RU" sz="1300" b="1" cap="all" dirty="0">
                <a:solidFill>
                  <a:schemeClr val="accent5">
                    <a:lumMod val="50000"/>
                  </a:schemeClr>
                </a:solidFill>
              </a:rPr>
              <a:t>, </a:t>
            </a:r>
          </a:p>
          <a:p>
            <a:pPr marL="257072" indent="-257072">
              <a:buFont typeface="Wingdings" panose="05000000000000000000" pitchFamily="2" charset="2"/>
              <a:buChar char="Ø"/>
            </a:pPr>
            <a:r>
              <a:rPr lang="ru-RU" sz="1300" b="1" cap="all" dirty="0">
                <a:solidFill>
                  <a:schemeClr val="accent5">
                    <a:lumMod val="50000"/>
                  </a:schemeClr>
                </a:solidFill>
              </a:rPr>
              <a:t>школа инновационного развития</a:t>
            </a:r>
          </a:p>
          <a:p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      </a:t>
            </a:r>
            <a:r>
              <a:rPr lang="ru-RU" sz="13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</a:rPr>
              <a:t>Проводится ежегодно </a:t>
            </a:r>
            <a:r>
              <a:rPr lang="ru-RU" sz="1200" b="1" i="1" cap="all" dirty="0">
                <a:solidFill>
                  <a:schemeClr val="accent6">
                    <a:lumMod val="50000"/>
                  </a:schemeClr>
                </a:solidFill>
              </a:rPr>
              <a:t>ВЕСНОЙ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1192" y="1696139"/>
            <a:ext cx="3757246" cy="3027562"/>
          </a:xfrm>
          <a:prstGeom prst="rect">
            <a:avLst/>
          </a:prstGeom>
        </p:spPr>
        <p:txBody>
          <a:bodyPr wrap="square" lIns="16322" tIns="8161" rIns="16322" bIns="8161">
            <a:spAutoFit/>
          </a:bodyPr>
          <a:lstStyle/>
          <a:p>
            <a:pPr marL="257072" indent="-257072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Участие в студенческих Олимпиадах</a:t>
            </a:r>
          </a:p>
          <a:p>
            <a:pPr marL="257072" indent="-257072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Участие во внутренних конкурсах НИРС: </a:t>
            </a:r>
          </a:p>
          <a:p>
            <a:r>
              <a:rPr lang="ru-RU" sz="1000" i="1" dirty="0">
                <a:solidFill>
                  <a:schemeClr val="accent5">
                    <a:lumMod val="50000"/>
                  </a:schemeClr>
                </a:solidFill>
              </a:rPr>
              <a:t>         - конкурс НИРС;</a:t>
            </a:r>
          </a:p>
          <a:p>
            <a:pPr lvl="0"/>
            <a:r>
              <a:rPr lang="ru-RU" sz="1000" i="1" dirty="0">
                <a:solidFill>
                  <a:schemeClr val="accent5">
                    <a:lumMod val="50000"/>
                  </a:schemeClr>
                </a:solidFill>
              </a:rPr>
              <a:t>         - конкурс НИРС по тематике стран приёма;</a:t>
            </a:r>
          </a:p>
          <a:p>
            <a:r>
              <a:rPr lang="ru-RU" sz="1000" i="1" dirty="0">
                <a:solidFill>
                  <a:schemeClr val="accent5">
                    <a:lumMod val="50000"/>
                  </a:schemeClr>
                </a:solidFill>
              </a:rPr>
              <a:t>         - конкурс на лучшую курсовую работу/курсовой проект</a:t>
            </a:r>
            <a:r>
              <a:rPr lang="en-US" sz="1000" i="1" dirty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ru-RU" sz="1000" i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Aft>
                <a:spcPts val="450"/>
              </a:spcAft>
            </a:pPr>
            <a:r>
              <a:rPr lang="ru-RU" sz="1000" i="1" dirty="0">
                <a:solidFill>
                  <a:schemeClr val="accent5">
                    <a:lumMod val="50000"/>
                  </a:schemeClr>
                </a:solidFill>
              </a:rPr>
              <a:t>         - конкурс на лучшую выпускную </a:t>
            </a:r>
            <a:r>
              <a:rPr lang="ru-RU" sz="1000" i="1" dirty="0" err="1">
                <a:solidFill>
                  <a:schemeClr val="accent5">
                    <a:lumMod val="50000"/>
                  </a:schemeClr>
                </a:solidFill>
              </a:rPr>
              <a:t>квалиф</a:t>
            </a:r>
            <a:r>
              <a:rPr lang="ru-RU" sz="1000" i="1" dirty="0">
                <a:solidFill>
                  <a:schemeClr val="accent5">
                    <a:lumMod val="50000"/>
                  </a:schemeClr>
                </a:solidFill>
              </a:rPr>
              <a:t>. работу </a:t>
            </a:r>
          </a:p>
          <a:p>
            <a:pPr marL="257072" indent="-257072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Участие во внешних конкурсах, научных соревнованиях:  </a:t>
            </a:r>
            <a:r>
              <a:rPr lang="ru-RU" sz="1000" i="1" dirty="0">
                <a:solidFill>
                  <a:schemeClr val="accent5">
                    <a:lumMod val="50000"/>
                  </a:schemeClr>
                </a:solidFill>
              </a:rPr>
              <a:t>УМНИК, НТИ, </a:t>
            </a:r>
            <a:r>
              <a:rPr lang="en-US" sz="1000" i="1" dirty="0">
                <a:solidFill>
                  <a:schemeClr val="accent5">
                    <a:lumMod val="50000"/>
                  </a:schemeClr>
                </a:solidFill>
              </a:rPr>
              <a:t>Science Game </a:t>
            </a:r>
            <a:r>
              <a:rPr lang="ru-RU" sz="1000" i="1" dirty="0">
                <a:solidFill>
                  <a:schemeClr val="accent5">
                    <a:lumMod val="50000"/>
                  </a:schemeClr>
                </a:solidFill>
              </a:rPr>
              <a:t>и др.</a:t>
            </a:r>
          </a:p>
          <a:p>
            <a:pPr marL="257072" indent="-257072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Участие в стипендиальных программах</a:t>
            </a:r>
          </a:p>
          <a:p>
            <a:pPr marL="257072" indent="-257072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Участие в научных школах, кружках</a:t>
            </a:r>
          </a:p>
          <a:p>
            <a:pPr marL="257072" indent="-257072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Участие в научных конференциях, симпозиумах, мастер-классах, выставках</a:t>
            </a:r>
            <a:endParaRPr lang="en-US" sz="1300" dirty="0">
              <a:solidFill>
                <a:schemeClr val="accent5">
                  <a:lumMod val="50000"/>
                </a:schemeClr>
              </a:solidFill>
            </a:endParaRPr>
          </a:p>
          <a:p>
            <a:pPr marL="257072" indent="-257072">
              <a:lnSpc>
                <a:spcPts val="1649"/>
              </a:lnSpc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Участие в научно-исследовательской работе научных коллективов РУДН с оплатой труда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329266" y="311032"/>
            <a:ext cx="5721866" cy="633751"/>
          </a:xfrm>
          <a:prstGeom prst="rect">
            <a:avLst/>
          </a:prstGeom>
        </p:spPr>
        <p:txBody>
          <a:bodyPr vert="horz" lIns="68553" tIns="34276" rIns="68553" bIns="34276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 cap="all" dirty="0">
                <a:solidFill>
                  <a:schemeClr val="accent1"/>
                </a:solidFill>
                <a:latin typeface="Trebuchet MS" panose="020B0603020202020204" pitchFamily="34" charset="0"/>
              </a:rPr>
              <a:t>Научно-исследовательская </a:t>
            </a:r>
          </a:p>
          <a:p>
            <a:r>
              <a:rPr lang="ru-RU" sz="2100" b="1" cap="all" dirty="0">
                <a:solidFill>
                  <a:schemeClr val="accent1"/>
                </a:solidFill>
                <a:latin typeface="Trebuchet MS" panose="020B0603020202020204" pitchFamily="34" charset="0"/>
              </a:rPr>
              <a:t>работа студентов (НИРС)</a:t>
            </a:r>
          </a:p>
        </p:txBody>
      </p:sp>
      <p:pic>
        <p:nvPicPr>
          <p:cNvPr id="13" name="Picture 2" descr="http://seascape.seaproject.ru/images/icons/nazn_1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221" y="1764893"/>
            <a:ext cx="405000" cy="4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444048" y="1187146"/>
            <a:ext cx="3128104" cy="587481"/>
          </a:xfrm>
          <a:prstGeom prst="rect">
            <a:avLst/>
          </a:prstGeom>
        </p:spPr>
        <p:txBody>
          <a:bodyPr vert="horz" lIns="68553" tIns="34276" rIns="68553" bIns="3427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ВИДЫ АКТИВНОСТЕЙ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281220" y="1173184"/>
            <a:ext cx="3144332" cy="601444"/>
          </a:xfrm>
          <a:prstGeom prst="rect">
            <a:avLst/>
          </a:prstGeom>
        </p:spPr>
        <p:txBody>
          <a:bodyPr vert="horz" lIns="68553" tIns="34276" rIns="68553" bIns="3427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cap="all" dirty="0">
                <a:solidFill>
                  <a:schemeClr val="accent1"/>
                </a:solidFill>
                <a:latin typeface="Trebuchet MS" panose="020B0603020202020204" pitchFamily="34" charset="0"/>
              </a:rPr>
              <a:t>По проекту </a:t>
            </a:r>
          </a:p>
        </p:txBody>
      </p:sp>
      <p:pic>
        <p:nvPicPr>
          <p:cNvPr id="1026" name="Picture 2" descr="https://etu.ru/assets/cache/images/news2/1280x800-5100.b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60623" y="311032"/>
            <a:ext cx="1280725" cy="53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00734" y="1387376"/>
            <a:ext cx="0" cy="32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2" tIns="8161" rIns="16322" bIns="8161" rtlCol="0" anchor="ctr"/>
          <a:lstStyle/>
          <a:p>
            <a:pPr algn="ctr"/>
            <a:endParaRPr lang="ru-RU" sz="1300" dirty="0"/>
          </a:p>
        </p:txBody>
      </p:sp>
      <p:sp>
        <p:nvSpPr>
          <p:cNvPr id="3" name="TextBox 2"/>
          <p:cNvSpPr txBox="1"/>
          <p:nvPr/>
        </p:nvSpPr>
        <p:spPr>
          <a:xfrm>
            <a:off x="7541150" y="2175217"/>
            <a:ext cx="1282754" cy="143446"/>
          </a:xfrm>
          <a:prstGeom prst="rect">
            <a:avLst/>
          </a:prstGeom>
          <a:noFill/>
        </p:spPr>
        <p:txBody>
          <a:bodyPr wrap="square" lIns="16322" tIns="8161" rIns="16322" bIns="8161" rtlCol="0">
            <a:spAutoFit/>
          </a:bodyPr>
          <a:lstStyle/>
          <a:p>
            <a:r>
              <a:rPr lang="ru-RU" sz="800" b="1" i="1" cap="all" dirty="0">
                <a:solidFill>
                  <a:schemeClr val="accent5">
                    <a:lumMod val="75000"/>
                  </a:schemeClr>
                </a:solidFill>
              </a:rPr>
              <a:t>По итогам конкурса</a:t>
            </a:r>
          </a:p>
        </p:txBody>
      </p:sp>
      <p:pic>
        <p:nvPicPr>
          <p:cNvPr id="18" name="Picture 2" descr="http://seascape.seaproject.ru/images/icons/nazn_1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471" y="2887286"/>
            <a:ext cx="405000" cy="4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558594" y="3313222"/>
            <a:ext cx="1282754" cy="143446"/>
          </a:xfrm>
          <a:prstGeom prst="rect">
            <a:avLst/>
          </a:prstGeom>
          <a:noFill/>
        </p:spPr>
        <p:txBody>
          <a:bodyPr wrap="square" lIns="16322" tIns="8161" rIns="16322" bIns="8161" rtlCol="0">
            <a:spAutoFit/>
          </a:bodyPr>
          <a:lstStyle/>
          <a:p>
            <a:r>
              <a:rPr lang="ru-RU" sz="800" b="1" i="1" cap="all" dirty="0">
                <a:solidFill>
                  <a:schemeClr val="accent5">
                    <a:lumMod val="75000"/>
                  </a:schemeClr>
                </a:solidFill>
              </a:rPr>
              <a:t>По итогам конкурса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875762" y="302203"/>
            <a:ext cx="2427595" cy="614601"/>
          </a:xfrm>
          <a:prstGeom prst="rect">
            <a:avLst/>
          </a:prstGeom>
        </p:spPr>
        <p:txBody>
          <a:bodyPr vert="horz" lIns="68553" tIns="34276" rIns="68553" bIns="3427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cap="all" dirty="0">
                <a:solidFill>
                  <a:srgbClr val="C00000"/>
                </a:solidFill>
                <a:latin typeface="Trebuchet MS" panose="020B0603020202020204" pitchFamily="34" charset="0"/>
              </a:rPr>
              <a:t>Развитие </a:t>
            </a:r>
          </a:p>
          <a:p>
            <a:r>
              <a:rPr lang="ru-RU" sz="1800" b="1" cap="all" dirty="0">
                <a:solidFill>
                  <a:srgbClr val="C00000"/>
                </a:solidFill>
                <a:latin typeface="Trebuchet MS" panose="020B0603020202020204" pitchFamily="34" charset="0"/>
              </a:rPr>
              <a:t>в науке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02203"/>
            <a:ext cx="860584" cy="864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EADC636-C26D-4F7E-BC8B-AF4AA2F20D2C}"/>
              </a:ext>
            </a:extLst>
          </p:cNvPr>
          <p:cNvSpPr/>
          <p:nvPr/>
        </p:nvSpPr>
        <p:spPr>
          <a:xfrm>
            <a:off x="1875763" y="4905089"/>
            <a:ext cx="5910925" cy="324258"/>
          </a:xfrm>
          <a:prstGeom prst="rect">
            <a:avLst/>
          </a:prstGeom>
        </p:spPr>
        <p:txBody>
          <a:bodyPr wrap="square" lIns="16322" tIns="8161" rIns="16322" bIns="8161">
            <a:spAutoFit/>
          </a:bodyPr>
          <a:lstStyle/>
          <a:p>
            <a:pPr algn="ctr"/>
            <a:r>
              <a:rPr lang="ru-RU" sz="1000" b="1" dirty="0">
                <a:solidFill>
                  <a:srgbClr val="FF0000"/>
                </a:solidFill>
              </a:rPr>
              <a:t>Более подробная информация у заместителей деканов/директоров по научной работе или на сайте факультетов/институтов</a:t>
            </a:r>
          </a:p>
        </p:txBody>
      </p:sp>
    </p:spTree>
    <p:extLst>
      <p:ext uri="{BB962C8B-B14F-4D97-AF65-F5344CB8AC3E}">
        <p14:creationId xmlns:p14="http://schemas.microsoft.com/office/powerpoint/2010/main" val="388373050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025348" y="211036"/>
            <a:ext cx="5703094" cy="994172"/>
          </a:xfrm>
          <a:prstGeom prst="rect">
            <a:avLst/>
          </a:prstGeom>
        </p:spPr>
        <p:txBody>
          <a:bodyPr vert="horz" lIns="68553" tIns="34276" rIns="68553" bIns="3427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 cap="all" dirty="0">
                <a:solidFill>
                  <a:schemeClr val="accent1"/>
                </a:solidFill>
                <a:latin typeface="Trebuchet MS" panose="020B0603020202020204" pitchFamily="34" charset="0"/>
              </a:rPr>
              <a:t>О деятельности школ</a:t>
            </a:r>
            <a:r>
              <a:rPr lang="en-US" sz="2100" b="1" cap="all" dirty="0">
                <a:solidFill>
                  <a:schemeClr val="accent1"/>
                </a:solidFill>
                <a:latin typeface="Trebuchet MS" panose="020B0603020202020204" pitchFamily="34" charset="0"/>
              </a:rPr>
              <a:t> </a:t>
            </a:r>
            <a:endParaRPr lang="ru-RU" sz="2100" b="1" cap="all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r>
              <a:rPr lang="ru-RU" sz="2100" b="1" cap="all" dirty="0">
                <a:solidFill>
                  <a:schemeClr val="accent1"/>
                </a:solidFill>
                <a:latin typeface="Trebuchet MS" panose="020B0603020202020204" pitchFamily="34" charset="0"/>
              </a:rPr>
              <a:t>для студентов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8757" y="1319614"/>
            <a:ext cx="3172561" cy="295275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6322" tIns="8161" rIns="16322" bIns="8161" rtlCol="0" anchor="ctr"/>
          <a:lstStyle/>
          <a:p>
            <a:pPr algn="ctr"/>
            <a:r>
              <a:rPr lang="ru-RU" sz="1300" b="1" dirty="0"/>
              <a:t>Школа Совета по НИРС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171451" y="1319614"/>
            <a:ext cx="3172561" cy="295275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6322" tIns="8161" rIns="16322" bIns="8161" rtlCol="0" anchor="ctr"/>
          <a:lstStyle/>
          <a:p>
            <a:pPr algn="ctr"/>
            <a:r>
              <a:rPr lang="ru-RU" sz="1300" b="1" dirty="0"/>
              <a:t>Школа инновационного развития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1469" y="1665967"/>
            <a:ext cx="3915000" cy="2745434"/>
          </a:xfrm>
          <a:prstGeom prst="rect">
            <a:avLst/>
          </a:prstGeom>
        </p:spPr>
        <p:txBody>
          <a:bodyPr wrap="square" lIns="16322" tIns="8161" rIns="16322" bIns="8161">
            <a:spAutoFit/>
          </a:bodyPr>
          <a:lstStyle/>
          <a:p>
            <a:pPr algn="just">
              <a:spcAft>
                <a:spcPts val="450"/>
              </a:spcAft>
            </a:pPr>
            <a:r>
              <a:rPr lang="ru-RU" sz="1300" b="1" dirty="0">
                <a:solidFill>
                  <a:srgbClr val="002060"/>
                </a:solidFill>
              </a:rPr>
              <a:t>Цель</a:t>
            </a:r>
            <a:r>
              <a:rPr lang="ru-RU" sz="1300" dirty="0">
                <a:solidFill>
                  <a:srgbClr val="002060"/>
                </a:solidFill>
              </a:rPr>
              <a:t> - информирование студентов об организации научной работы в РУДН, мерах поддержки студенческой науки, особенностях формирования индивидуальной образовательной траектории, в которую будет включена научно-исследовательская работа.</a:t>
            </a:r>
          </a:p>
          <a:p>
            <a:pPr algn="just">
              <a:spcAft>
                <a:spcPts val="450"/>
              </a:spcAft>
            </a:pPr>
            <a:r>
              <a:rPr lang="ru-RU" sz="1300" b="1" dirty="0">
                <a:solidFill>
                  <a:srgbClr val="002060"/>
                </a:solidFill>
              </a:rPr>
              <a:t>Целевая аудитория </a:t>
            </a:r>
            <a:r>
              <a:rPr lang="ru-RU" sz="1300" dirty="0">
                <a:solidFill>
                  <a:srgbClr val="002060"/>
                </a:solidFill>
              </a:rPr>
              <a:t>– </a:t>
            </a:r>
            <a:r>
              <a:rPr lang="ru-RU" sz="1300" b="1" dirty="0">
                <a:solidFill>
                  <a:srgbClr val="C00000"/>
                </a:solidFill>
              </a:rPr>
              <a:t>студенты 1-2 курсов </a:t>
            </a:r>
            <a:r>
              <a:rPr lang="ru-RU" sz="1300" dirty="0" err="1">
                <a:solidFill>
                  <a:srgbClr val="002060"/>
                </a:solidFill>
              </a:rPr>
              <a:t>бакалавриата</a:t>
            </a:r>
            <a:r>
              <a:rPr lang="ru-RU" sz="1300" dirty="0">
                <a:solidFill>
                  <a:srgbClr val="002060"/>
                </a:solidFill>
              </a:rPr>
              <a:t>. Однако, Школу </a:t>
            </a:r>
            <a:r>
              <a:rPr lang="ru-RU" sz="1300" dirty="0" smtClean="0">
                <a:solidFill>
                  <a:srgbClr val="002060"/>
                </a:solidFill>
              </a:rPr>
              <a:t>могут посещать  </a:t>
            </a:r>
            <a:r>
              <a:rPr lang="ru-RU" sz="1300" dirty="0">
                <a:solidFill>
                  <a:srgbClr val="002060"/>
                </a:solidFill>
              </a:rPr>
              <a:t>студенты старших курсов и магистры.</a:t>
            </a:r>
          </a:p>
          <a:p>
            <a:pPr algn="just">
              <a:spcAft>
                <a:spcPts val="450"/>
              </a:spcAft>
            </a:pPr>
            <a:r>
              <a:rPr lang="ru-RU" sz="1300" b="1" dirty="0">
                <a:solidFill>
                  <a:srgbClr val="002060"/>
                </a:solidFill>
              </a:rPr>
              <a:t>Программа школы</a:t>
            </a:r>
            <a:r>
              <a:rPr lang="ru-RU" sz="1300" dirty="0">
                <a:solidFill>
                  <a:srgbClr val="002060"/>
                </a:solidFill>
              </a:rPr>
              <a:t> — интерактивные лекции «Научно-исследовательская работа студентов в РУДН», тренинги «Пишем тезисы научного исследования» и другое.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79168" y="1687399"/>
            <a:ext cx="3915000" cy="2745434"/>
          </a:xfrm>
          <a:prstGeom prst="rect">
            <a:avLst/>
          </a:prstGeom>
        </p:spPr>
        <p:txBody>
          <a:bodyPr wrap="square" lIns="16322" tIns="8161" rIns="16322" bIns="8161">
            <a:spAutoFit/>
          </a:bodyPr>
          <a:lstStyle/>
          <a:p>
            <a:pPr algn="just">
              <a:spcAft>
                <a:spcPts val="450"/>
              </a:spcAft>
            </a:pPr>
            <a:r>
              <a:rPr lang="ru-RU" sz="1300" b="1" dirty="0">
                <a:solidFill>
                  <a:srgbClr val="002060"/>
                </a:solidFill>
              </a:rPr>
              <a:t>Цель </a:t>
            </a:r>
            <a:r>
              <a:rPr lang="ru-RU" sz="1300" dirty="0">
                <a:solidFill>
                  <a:srgbClr val="002060"/>
                </a:solidFill>
              </a:rPr>
              <a:t> - вовлечение молодёжи в научно-инновационную среду и поддержка научно-исследовательской и проектной деятельности студентов всех направлений подготовки.</a:t>
            </a:r>
          </a:p>
          <a:p>
            <a:pPr algn="just">
              <a:spcAft>
                <a:spcPts val="450"/>
              </a:spcAft>
            </a:pPr>
            <a:r>
              <a:rPr lang="ru-RU" sz="1300" b="1" dirty="0">
                <a:solidFill>
                  <a:srgbClr val="002060"/>
                </a:solidFill>
              </a:rPr>
              <a:t>Целевая аудитория </a:t>
            </a:r>
            <a:r>
              <a:rPr lang="ru-RU" sz="1300" dirty="0">
                <a:solidFill>
                  <a:srgbClr val="002060"/>
                </a:solidFill>
              </a:rPr>
              <a:t>– </a:t>
            </a:r>
            <a:r>
              <a:rPr lang="ru-RU" sz="1300" b="1" dirty="0">
                <a:solidFill>
                  <a:srgbClr val="C00000"/>
                </a:solidFill>
              </a:rPr>
              <a:t>студенты старших курсов</a:t>
            </a:r>
            <a:r>
              <a:rPr lang="ru-RU" sz="1300" dirty="0">
                <a:solidFill>
                  <a:srgbClr val="C00000"/>
                </a:solidFill>
              </a:rPr>
              <a:t>, </a:t>
            </a:r>
            <a:r>
              <a:rPr lang="ru-RU" sz="1300" dirty="0">
                <a:solidFill>
                  <a:srgbClr val="002060"/>
                </a:solidFill>
              </a:rPr>
              <a:t>ориентированные на  участие в конкурсах научных и инновационных проектов (напр., «УМНИК», Конкурсы НТИ и другие).</a:t>
            </a:r>
          </a:p>
          <a:p>
            <a:pPr algn="just">
              <a:spcAft>
                <a:spcPts val="450"/>
              </a:spcAft>
            </a:pPr>
            <a:r>
              <a:rPr lang="ru-RU" sz="1300" b="1" dirty="0">
                <a:solidFill>
                  <a:srgbClr val="002060"/>
                </a:solidFill>
              </a:rPr>
              <a:t>Программа школы</a:t>
            </a:r>
            <a:r>
              <a:rPr lang="ru-RU" sz="1300" dirty="0">
                <a:solidFill>
                  <a:srgbClr val="002060"/>
                </a:solidFill>
              </a:rPr>
              <a:t> — поиск актуальной темы для исследований, как защищать интеллектуальную собственность, как публично представлять свой проект, опыт участников конкурсов научных и инновационных проектов и другое.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6602" y="296429"/>
            <a:ext cx="914479" cy="90076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4507915" y="1270491"/>
            <a:ext cx="0" cy="32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2" tIns="8161" rIns="16322" bIns="8161" rtlCol="0" anchor="ctr"/>
          <a:lstStyle/>
          <a:p>
            <a:pPr algn="ctr"/>
            <a:endParaRPr lang="ru-RU" sz="13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22743" y="4606308"/>
            <a:ext cx="4732904" cy="385813"/>
          </a:xfrm>
          <a:prstGeom prst="rect">
            <a:avLst/>
          </a:prstGeom>
        </p:spPr>
        <p:txBody>
          <a:bodyPr wrap="none" lIns="16322" tIns="8161" rIns="16322" bIns="8161">
            <a:spAutoFit/>
          </a:bodyPr>
          <a:lstStyle/>
          <a:p>
            <a:pPr algn="ctr"/>
            <a:r>
              <a:rPr lang="ru-RU" sz="1200" b="1" i="1" dirty="0">
                <a:solidFill>
                  <a:srgbClr val="C00000"/>
                </a:solidFill>
              </a:rPr>
              <a:t>Проводятся ежегодно </a:t>
            </a:r>
            <a:r>
              <a:rPr lang="ru-RU" sz="1200" b="1" i="1" cap="all" dirty="0">
                <a:solidFill>
                  <a:srgbClr val="C00000"/>
                </a:solidFill>
              </a:rPr>
              <a:t>ВЕСНОЙ </a:t>
            </a:r>
          </a:p>
          <a:p>
            <a:pPr algn="ctr"/>
            <a:r>
              <a:rPr lang="ru-RU" sz="1200" b="1" i="1" dirty="0">
                <a:solidFill>
                  <a:srgbClr val="C00000"/>
                </a:solidFill>
              </a:rPr>
              <a:t>Общее кол-во участников  по всем подразделениям – около 700 чел. </a:t>
            </a:r>
            <a:endParaRPr lang="ru-RU" sz="1200" dirty="0">
              <a:solidFill>
                <a:srgbClr val="C00000"/>
              </a:solidFill>
            </a:endParaRPr>
          </a:p>
        </p:txBody>
      </p:sp>
      <p:pic>
        <p:nvPicPr>
          <p:cNvPr id="13" name="Picture 2" descr="https://etu.ru/assets/cache/images/news2/1280x800-5100.b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5255" y="124069"/>
            <a:ext cx="1280725" cy="53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51175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54875" y="-4651"/>
            <a:ext cx="7305675" cy="994172"/>
          </a:xfrm>
          <a:prstGeom prst="rect">
            <a:avLst/>
          </a:prstGeom>
        </p:spPr>
        <p:txBody>
          <a:bodyPr vert="horz" lIns="68553" tIns="34276" rIns="68553" bIns="3427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ПЕРВЫЕ ИТОГИ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42252" y="747389"/>
            <a:ext cx="0" cy="3883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2" tIns="8161" rIns="16322" bIns="8161" rtlCol="0" anchor="ctr"/>
          <a:lstStyle/>
          <a:p>
            <a:pPr algn="ctr"/>
            <a:endParaRPr lang="ru-RU" sz="13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12425" y="798407"/>
            <a:ext cx="2922752" cy="816700"/>
          </a:xfrm>
          <a:prstGeom prst="rect">
            <a:avLst/>
          </a:prstGeom>
        </p:spPr>
        <p:txBody>
          <a:bodyPr wrap="square" lIns="16322" tIns="8161" rIns="16322" bIns="8161">
            <a:spAutoFit/>
          </a:bodyPr>
          <a:lstStyle/>
          <a:p>
            <a:pPr marL="257072" indent="-257072">
              <a:buFont typeface="Wingdings" panose="05000000000000000000" pitchFamily="2" charset="2"/>
              <a:buChar char="Ø"/>
            </a:pPr>
            <a:r>
              <a:rPr lang="ru-RU" sz="1300" b="1" cap="all" dirty="0">
                <a:solidFill>
                  <a:schemeClr val="accent1"/>
                </a:solidFill>
              </a:rPr>
              <a:t>поддержка</a:t>
            </a:r>
            <a:r>
              <a:rPr lang="ru-RU" sz="1300" b="1" cap="all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r>
              <a:rPr lang="ru-RU" sz="1300" b="1" cap="all" dirty="0">
                <a:solidFill>
                  <a:schemeClr val="accent1"/>
                </a:solidFill>
              </a:rPr>
              <a:t>       студенческих проектов</a:t>
            </a:r>
            <a:r>
              <a:rPr lang="ru-RU" sz="1300" dirty="0">
                <a:solidFill>
                  <a:schemeClr val="accent1"/>
                </a:solidFill>
              </a:rPr>
              <a:t>, </a:t>
            </a:r>
          </a:p>
          <a:p>
            <a:r>
              <a:rPr lang="ru-RU" sz="1300" dirty="0">
                <a:solidFill>
                  <a:schemeClr val="accent1"/>
                </a:solidFill>
              </a:rPr>
              <a:t>       выполненных в студенческих </a:t>
            </a:r>
          </a:p>
          <a:p>
            <a:r>
              <a:rPr lang="ru-RU" sz="1300" dirty="0">
                <a:solidFill>
                  <a:schemeClr val="accent1"/>
                </a:solidFill>
              </a:rPr>
              <a:t>       научных кружках РУДН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1194" y="1774575"/>
            <a:ext cx="2838356" cy="570479"/>
          </a:xfrm>
          <a:prstGeom prst="rect">
            <a:avLst/>
          </a:prstGeom>
        </p:spPr>
        <p:txBody>
          <a:bodyPr wrap="square" lIns="16322" tIns="8161" rIns="16322" bIns="8161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</a:rPr>
              <a:t>Ежегодно 100 студентов </a:t>
            </a:r>
          </a:p>
          <a:p>
            <a:r>
              <a:rPr lang="ru-RU" sz="1200" dirty="0">
                <a:solidFill>
                  <a:srgbClr val="C00000"/>
                </a:solidFill>
              </a:rPr>
              <a:t>получают индивидуальные выплаты </a:t>
            </a:r>
          </a:p>
          <a:p>
            <a:r>
              <a:rPr lang="ru-RU" sz="1200" dirty="0">
                <a:solidFill>
                  <a:srgbClr val="C00000"/>
                </a:solidFill>
              </a:rPr>
              <a:t>от 4 000 до 11 000 руб.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87481" y="2500132"/>
            <a:ext cx="3595319" cy="1016755"/>
          </a:xfrm>
          <a:prstGeom prst="rect">
            <a:avLst/>
          </a:prstGeom>
        </p:spPr>
        <p:txBody>
          <a:bodyPr wrap="square" lIns="16322" tIns="8161" rIns="16322" bIns="8161">
            <a:spAutoFit/>
          </a:bodyPr>
          <a:lstStyle/>
          <a:p>
            <a:pPr marL="257072" indent="-257072">
              <a:buFont typeface="Wingdings" panose="05000000000000000000" pitchFamily="2" charset="2"/>
              <a:buChar char="Ø"/>
            </a:pPr>
            <a:r>
              <a:rPr lang="ru-RU" sz="1300" b="1" cap="all" dirty="0">
                <a:solidFill>
                  <a:schemeClr val="accent1"/>
                </a:solidFill>
              </a:rPr>
              <a:t>поддержка участия </a:t>
            </a:r>
          </a:p>
          <a:p>
            <a:r>
              <a:rPr lang="ru-RU" sz="1300" b="1" cap="all" dirty="0">
                <a:solidFill>
                  <a:schemeClr val="accent1"/>
                </a:solidFill>
              </a:rPr>
              <a:t>      в международных </a:t>
            </a:r>
          </a:p>
          <a:p>
            <a:r>
              <a:rPr lang="ru-RU" sz="1300" dirty="0">
                <a:solidFill>
                  <a:schemeClr val="accent1"/>
                </a:solidFill>
              </a:rPr>
              <a:t>       </a:t>
            </a:r>
            <a:r>
              <a:rPr lang="ru-RU" sz="1300" b="1" cap="all" dirty="0">
                <a:solidFill>
                  <a:schemeClr val="accent1"/>
                </a:solidFill>
              </a:rPr>
              <a:t>научных мероприятиях  </a:t>
            </a:r>
          </a:p>
          <a:p>
            <a:r>
              <a:rPr lang="ru-RU" sz="1300" b="1" cap="all" dirty="0">
                <a:solidFill>
                  <a:schemeClr val="accent1"/>
                </a:solidFill>
              </a:rPr>
              <a:t>       РФ и зарубежных стран </a:t>
            </a:r>
          </a:p>
          <a:p>
            <a:r>
              <a:rPr lang="ru-RU" sz="1300" dirty="0">
                <a:solidFill>
                  <a:schemeClr val="accent1"/>
                </a:solidFill>
              </a:rPr>
              <a:t>      (конференциях, симпозиумах, конкурсах)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3362" y="762688"/>
            <a:ext cx="964775" cy="932769"/>
          </a:xfrm>
          <a:prstGeom prst="rect">
            <a:avLst/>
          </a:prstGeom>
        </p:spPr>
      </p:pic>
      <p:pic>
        <p:nvPicPr>
          <p:cNvPr id="13" name="Picture 8" descr="https://thumbs.dreamstime.com/b/%D0%BF%D0%B8%D0%BA%D1%82%D0%BE%D0%B3%D1%80%D0%B0%D0%BC%D0%BC%D0%B0-%D1%83%D0%BD%D0%B8%D0%B2%D0%B5%D1%80%D1%81%D0%B8%D1%82%D0%B5%D1%82%D0%B0-%D0%BA%D0%BE-%D0%B5%D0%B6%D0%B0-%D1%88%D0%BA%D0%BE-%D1%8B-%D1%81%D1%82%D1%83-%D0%B5%D0%BD%D1%82%D0%B0-31440127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7" t="5618" r="9142" b="41982"/>
          <a:stretch/>
        </p:blipFill>
        <p:spPr bwMode="auto">
          <a:xfrm>
            <a:off x="279881" y="2564426"/>
            <a:ext cx="932544" cy="935694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84508" y="3613553"/>
            <a:ext cx="3924206" cy="570479"/>
          </a:xfrm>
          <a:prstGeom prst="rect">
            <a:avLst/>
          </a:prstGeom>
        </p:spPr>
        <p:txBody>
          <a:bodyPr wrap="square" lIns="16322" tIns="8161" rIns="16322" bIns="8161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</a:rPr>
              <a:t>Ежегодно около 70 студентов </a:t>
            </a:r>
          </a:p>
          <a:p>
            <a:r>
              <a:rPr lang="ru-RU" sz="1200" dirty="0">
                <a:solidFill>
                  <a:srgbClr val="C00000"/>
                </a:solidFill>
              </a:rPr>
              <a:t>получают индивидуальную поддержку </a:t>
            </a:r>
          </a:p>
          <a:p>
            <a:r>
              <a:rPr lang="ru-RU" sz="1200" dirty="0">
                <a:solidFill>
                  <a:srgbClr val="C00000"/>
                </a:solidFill>
              </a:rPr>
              <a:t>от 10 000 до 60 000 руб.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76231" y="4275926"/>
            <a:ext cx="4444667" cy="693590"/>
          </a:xfrm>
          <a:prstGeom prst="rect">
            <a:avLst/>
          </a:prstGeom>
        </p:spPr>
        <p:txBody>
          <a:bodyPr wrap="square" lIns="16322" tIns="8161" rIns="16322" bIns="8161">
            <a:spAutoFit/>
          </a:bodyPr>
          <a:lstStyle/>
          <a:p>
            <a:r>
              <a:rPr lang="ru-RU" sz="1000" i="1" dirty="0">
                <a:solidFill>
                  <a:schemeClr val="accent2">
                    <a:lumMod val="50000"/>
                  </a:schemeClr>
                </a:solidFill>
              </a:rPr>
              <a:t>Берлин </a:t>
            </a:r>
            <a:r>
              <a:rPr lang="en-US" sz="1000" i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ru-RU" sz="1000" i="1" dirty="0">
                <a:solidFill>
                  <a:schemeClr val="accent2">
                    <a:lumMod val="50000"/>
                  </a:schemeClr>
                </a:solidFill>
              </a:rPr>
              <a:t>Германия</a:t>
            </a:r>
            <a:r>
              <a:rPr lang="en-US" sz="1000" i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ru-RU" sz="1000" i="1" dirty="0">
                <a:solidFill>
                  <a:schemeClr val="accent2">
                    <a:lumMod val="50000"/>
                  </a:schemeClr>
                </a:solidFill>
              </a:rPr>
              <a:t>, Вена </a:t>
            </a:r>
            <a:r>
              <a:rPr lang="en-US" sz="1000" i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ru-RU" sz="1000" i="1" dirty="0">
                <a:solidFill>
                  <a:schemeClr val="accent2">
                    <a:lumMod val="50000"/>
                  </a:schemeClr>
                </a:solidFill>
              </a:rPr>
              <a:t>Австрия</a:t>
            </a:r>
            <a:r>
              <a:rPr lang="en-US" sz="1000" i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ru-RU" sz="1000" i="1" dirty="0">
                <a:solidFill>
                  <a:schemeClr val="accent2">
                    <a:lumMod val="50000"/>
                  </a:schemeClr>
                </a:solidFill>
              </a:rPr>
              <a:t>, Рим </a:t>
            </a:r>
            <a:r>
              <a:rPr lang="en-US" sz="1000" i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ru-RU" sz="1000" i="1" dirty="0">
                <a:solidFill>
                  <a:schemeClr val="accent2">
                    <a:lumMod val="50000"/>
                  </a:schemeClr>
                </a:solidFill>
              </a:rPr>
              <a:t>Италия</a:t>
            </a:r>
            <a:r>
              <a:rPr lang="en-US" sz="1000" i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ru-RU" sz="1000" i="1" dirty="0">
                <a:solidFill>
                  <a:schemeClr val="accent2">
                    <a:lumMod val="50000"/>
                  </a:schemeClr>
                </a:solidFill>
              </a:rPr>
              <a:t>, Мадрид </a:t>
            </a:r>
            <a:r>
              <a:rPr lang="en-US" sz="1000" i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ru-RU" sz="1000" i="1" dirty="0">
                <a:solidFill>
                  <a:schemeClr val="accent2">
                    <a:lumMod val="50000"/>
                  </a:schemeClr>
                </a:solidFill>
              </a:rPr>
              <a:t>Испания</a:t>
            </a:r>
            <a:r>
              <a:rPr lang="en-US" sz="1000" i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ru-RU" sz="1000" i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</a:p>
          <a:p>
            <a:r>
              <a:rPr lang="ru-RU" sz="1000" i="1" dirty="0">
                <a:solidFill>
                  <a:schemeClr val="accent2">
                    <a:lumMod val="50000"/>
                  </a:schemeClr>
                </a:solidFill>
              </a:rPr>
              <a:t>а также Греция, Польша, Венгрия, Нидерланды и другие </a:t>
            </a:r>
          </a:p>
          <a:p>
            <a:endParaRPr lang="ru-RU" sz="400" i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000" i="1" dirty="0">
                <a:solidFill>
                  <a:schemeClr val="accent2">
                    <a:lumMod val="50000"/>
                  </a:schemeClr>
                </a:solidFill>
              </a:rPr>
              <a:t>Санкт-Петербург, Казань, Новосибирск, Томск, Пермь, Ростов-на-Дону, Екатеринбург, Воронеж, Кемерово, Сочи и другие.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300333" y="2737884"/>
            <a:ext cx="1297989" cy="1016755"/>
          </a:xfrm>
          <a:prstGeom prst="rect">
            <a:avLst/>
          </a:prstGeom>
        </p:spPr>
        <p:txBody>
          <a:bodyPr wrap="square" lIns="16322" tIns="8161" rIns="16322" bIns="8161">
            <a:spAutoFit/>
          </a:bodyPr>
          <a:lstStyle/>
          <a:p>
            <a:r>
              <a:rPr lang="ru-RU" sz="1300" dirty="0">
                <a:solidFill>
                  <a:srgbClr val="C00000"/>
                </a:solidFill>
              </a:rPr>
              <a:t>В 2019 г. при поддержке проекта 5-100</a:t>
            </a:r>
          </a:p>
          <a:p>
            <a:r>
              <a:rPr lang="ru-RU" sz="1300" dirty="0">
                <a:solidFill>
                  <a:srgbClr val="C00000"/>
                </a:solidFill>
              </a:rPr>
              <a:t>команда РУДН заняла </a:t>
            </a:r>
            <a:r>
              <a:rPr lang="ru-RU" sz="1300" b="1" dirty="0">
                <a:solidFill>
                  <a:srgbClr val="C00000"/>
                </a:solidFill>
              </a:rPr>
              <a:t>1 место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214020" y="1971555"/>
            <a:ext cx="1906298" cy="816700"/>
          </a:xfrm>
          <a:prstGeom prst="rect">
            <a:avLst/>
          </a:prstGeom>
        </p:spPr>
        <p:txBody>
          <a:bodyPr wrap="square" lIns="16322" tIns="8161" rIns="16322" bIns="8161">
            <a:spAutoFit/>
          </a:bodyPr>
          <a:lstStyle/>
          <a:p>
            <a:r>
              <a:rPr lang="ru-RU" sz="1300" dirty="0"/>
              <a:t>На протяжении </a:t>
            </a:r>
            <a:r>
              <a:rPr lang="ru-RU" sz="1300" b="1" dirty="0">
                <a:solidFill>
                  <a:srgbClr val="C00000"/>
                </a:solidFill>
              </a:rPr>
              <a:t>6 лет </a:t>
            </a:r>
            <a:r>
              <a:rPr lang="ru-RU" sz="1300" dirty="0"/>
              <a:t>студенты РУДН участвуют в </a:t>
            </a:r>
            <a:r>
              <a:rPr lang="ru-RU" sz="1300" dirty="0" err="1"/>
              <a:t>Smartmoto</a:t>
            </a:r>
            <a:r>
              <a:rPr lang="ru-RU" sz="1300" dirty="0"/>
              <a:t> </a:t>
            </a:r>
            <a:r>
              <a:rPr lang="ru-RU" sz="1300" dirty="0" err="1"/>
              <a:t>Challenge</a:t>
            </a:r>
            <a:r>
              <a:rPr lang="ru-RU" sz="1300" dirty="0"/>
              <a:t>. </a:t>
            </a:r>
          </a:p>
          <a:p>
            <a:endParaRPr lang="ru-RU" sz="13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279108" y="653297"/>
            <a:ext cx="2313385" cy="416591"/>
          </a:xfrm>
          <a:prstGeom prst="rect">
            <a:avLst/>
          </a:prstGeom>
        </p:spPr>
        <p:txBody>
          <a:bodyPr wrap="square" lIns="16322" tIns="8161" rIns="16322" bIns="8161">
            <a:spAutoFit/>
          </a:bodyPr>
          <a:lstStyle/>
          <a:p>
            <a:r>
              <a:rPr lang="ru-RU" sz="1300" b="1" cap="all" dirty="0" err="1">
                <a:solidFill>
                  <a:srgbClr val="002060"/>
                </a:solidFill>
              </a:rPr>
              <a:t>Smartmoto</a:t>
            </a:r>
            <a:r>
              <a:rPr lang="ru-RU" sz="1300" b="1" cap="all" dirty="0">
                <a:solidFill>
                  <a:srgbClr val="002060"/>
                </a:solidFill>
              </a:rPr>
              <a:t> </a:t>
            </a:r>
            <a:r>
              <a:rPr lang="ru-RU" sz="1300" b="1" cap="all" dirty="0" err="1">
                <a:solidFill>
                  <a:srgbClr val="002060"/>
                </a:solidFill>
              </a:rPr>
              <a:t>Challenge</a:t>
            </a:r>
            <a:r>
              <a:rPr lang="ru-RU" sz="1300" b="1" cap="all" dirty="0">
                <a:solidFill>
                  <a:srgbClr val="002060"/>
                </a:solidFill>
              </a:rPr>
              <a:t> </a:t>
            </a:r>
          </a:p>
          <a:p>
            <a:r>
              <a:rPr lang="ru-RU" sz="1300" b="1" cap="all" dirty="0">
                <a:solidFill>
                  <a:srgbClr val="002060"/>
                </a:solidFill>
              </a:rPr>
              <a:t>(</a:t>
            </a:r>
            <a:r>
              <a:rPr lang="ru-RU" sz="1200" b="1" cap="all" dirty="0">
                <a:solidFill>
                  <a:srgbClr val="002060"/>
                </a:solidFill>
              </a:rPr>
              <a:t>на базе </a:t>
            </a:r>
            <a:r>
              <a:rPr lang="ru-RU" sz="1200" b="1" cap="all" dirty="0" err="1">
                <a:solidFill>
                  <a:srgbClr val="002060"/>
                </a:solidFill>
              </a:rPr>
              <a:t>ИИит</a:t>
            </a:r>
            <a:r>
              <a:rPr lang="ru-RU" sz="1200" b="1" cap="all" dirty="0">
                <a:solidFill>
                  <a:srgbClr val="002060"/>
                </a:solidFill>
              </a:rPr>
              <a:t>)</a:t>
            </a:r>
            <a:endParaRPr lang="ru-RU" sz="1300" b="1" cap="all" dirty="0">
              <a:solidFill>
                <a:srgbClr val="00206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214020" y="1066760"/>
            <a:ext cx="3373673" cy="847485"/>
          </a:xfrm>
          <a:prstGeom prst="rect">
            <a:avLst/>
          </a:prstGeom>
        </p:spPr>
        <p:txBody>
          <a:bodyPr wrap="square" lIns="16322" tIns="8161" rIns="16322" bIns="8161">
            <a:spAutoFit/>
          </a:bodyPr>
          <a:lstStyle/>
          <a:p>
            <a:r>
              <a:rPr lang="ru-RU" sz="1300" dirty="0">
                <a:solidFill>
                  <a:srgbClr val="333333"/>
                </a:solidFill>
              </a:rPr>
              <a:t>- это серия международных студенческих инженерных соревнований в области разработки энергоэффективных транспортных средств</a:t>
            </a:r>
            <a:endParaRPr lang="ru-RU" sz="13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256445" y="3933420"/>
            <a:ext cx="3591161" cy="478146"/>
          </a:xfrm>
          <a:prstGeom prst="rect">
            <a:avLst/>
          </a:prstGeom>
        </p:spPr>
        <p:txBody>
          <a:bodyPr wrap="square" lIns="16322" tIns="8161" rIns="16322" bIns="8161">
            <a:spAutoFit/>
          </a:bodyPr>
          <a:lstStyle/>
          <a:p>
            <a:r>
              <a:rPr lang="ru-RU" sz="1000" i="1" dirty="0">
                <a:solidFill>
                  <a:schemeClr val="accent2">
                    <a:lumMod val="50000"/>
                  </a:schemeClr>
                </a:solidFill>
              </a:rPr>
              <a:t>Для постройки прототипа электрического мотоцикла применялись новейшие технологии 3D-печати и искусственный интеллект.</a:t>
            </a:r>
          </a:p>
        </p:txBody>
      </p:sp>
      <p:pic>
        <p:nvPicPr>
          <p:cNvPr id="2054" name="Picture 6" descr="http://www.rudn.ru/u/www/images/formula-studen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9" t="18944"/>
          <a:stretch/>
        </p:blipFill>
        <p:spPr bwMode="auto">
          <a:xfrm>
            <a:off x="7406200" y="1670909"/>
            <a:ext cx="1542438" cy="223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DD1315F-F115-4881-B965-83CF4B7C6667}"/>
              </a:ext>
            </a:extLst>
          </p:cNvPr>
          <p:cNvSpPr/>
          <p:nvPr/>
        </p:nvSpPr>
        <p:spPr>
          <a:xfrm>
            <a:off x="5279108" y="4468836"/>
            <a:ext cx="2664260" cy="616646"/>
          </a:xfrm>
          <a:prstGeom prst="rect">
            <a:avLst/>
          </a:prstGeom>
        </p:spPr>
        <p:txBody>
          <a:bodyPr wrap="square" lIns="16322" tIns="8161" rIns="16322" bIns="8161">
            <a:spAutoFit/>
          </a:bodyPr>
          <a:lstStyle/>
          <a:p>
            <a:r>
              <a:rPr lang="ru-RU" sz="800" b="1" dirty="0"/>
              <a:t>По вопросам участия в </a:t>
            </a:r>
            <a:r>
              <a:rPr lang="ru-RU" sz="800" b="1" cap="all" dirty="0" err="1"/>
              <a:t>Smartmoto</a:t>
            </a:r>
            <a:r>
              <a:rPr lang="ru-RU" sz="800" b="1" cap="all" dirty="0"/>
              <a:t> </a:t>
            </a:r>
            <a:r>
              <a:rPr lang="ru-RU" sz="800" b="1" cap="all" dirty="0" err="1"/>
              <a:t>Challenge</a:t>
            </a:r>
            <a:r>
              <a:rPr lang="ru-RU" sz="800" b="1" cap="all" dirty="0"/>
              <a:t> </a:t>
            </a:r>
            <a:r>
              <a:rPr lang="ru-RU" sz="800" b="1" dirty="0"/>
              <a:t>обращаться к </a:t>
            </a:r>
            <a:r>
              <a:rPr lang="ru-RU" sz="800" b="1" dirty="0" err="1"/>
              <a:t>зам.дир</a:t>
            </a:r>
            <a:r>
              <a:rPr lang="ru-RU" sz="800" b="1" dirty="0"/>
              <a:t>.</a:t>
            </a:r>
            <a:r>
              <a:rPr lang="ru-RU" sz="800" b="1" cap="all" dirty="0"/>
              <a:t> ИИИТ </a:t>
            </a:r>
            <a:r>
              <a:rPr lang="ru-RU" sz="800" b="1" dirty="0"/>
              <a:t>АБУ-НИДЖИМУ РАМЗИ ХАССАН ЮСЕФ</a:t>
            </a:r>
          </a:p>
          <a:p>
            <a:r>
              <a:rPr lang="ru-RU" sz="800" b="1" dirty="0"/>
              <a:t> тел. </a:t>
            </a:r>
            <a:r>
              <a:rPr lang="ru-RU" sz="800" b="1" cap="all" dirty="0"/>
              <a:t> +79104946232</a:t>
            </a:r>
          </a:p>
          <a:p>
            <a:endParaRPr lang="ru-RU" sz="700" b="1" dirty="0">
              <a:solidFill>
                <a:srgbClr val="C00000"/>
              </a:solidFill>
            </a:endParaRPr>
          </a:p>
        </p:txBody>
      </p:sp>
      <p:pic>
        <p:nvPicPr>
          <p:cNvPr id="29" name="Picture 2" descr="https://etu.ru/assets/cache/images/news2/1280x800-5100.b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5255" y="124069"/>
            <a:ext cx="1280725" cy="53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67839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4" y="389533"/>
            <a:ext cx="5839054" cy="55212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Смотр старост учебных групп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237" y="1174155"/>
            <a:ext cx="4100963" cy="1134541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Ежегодно более 200 лучших старост учебных групп становятся победителями смотра;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7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7254" y="2911812"/>
            <a:ext cx="41730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Староста оценивается на факультете/в институте/академии по результатам его работы в учебной  группе, достижениям группы и  отзывам студентов о его работе.</a:t>
            </a:r>
          </a:p>
          <a:p>
            <a:endParaRPr lang="ru-RU" dirty="0"/>
          </a:p>
        </p:txBody>
      </p:sp>
      <p:pic>
        <p:nvPicPr>
          <p:cNvPr id="12" name="Рисунок 11" descr="https://sun9-68.userapi.com/c824700/v824700797/141c9d/AEQ72WqYcv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988" y="2107660"/>
            <a:ext cx="2866418" cy="2061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https://sun9-66.userapi.com/c851124/v851124336/fa757/dZF10hV4eKU.jpg"/>
          <p:cNvPicPr/>
          <p:nvPr/>
        </p:nvPicPr>
        <p:blipFill>
          <a:blip r:embed="rId5" cstate="print"/>
          <a:srcRect b="12111"/>
          <a:stretch>
            <a:fillRect/>
          </a:stretch>
        </p:blipFill>
        <p:spPr bwMode="auto">
          <a:xfrm>
            <a:off x="4400360" y="1174155"/>
            <a:ext cx="3278005" cy="1737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66238" y="4651839"/>
            <a:ext cx="5326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u="sng" dirty="0" smtClean="0">
                <a:solidFill>
                  <a:srgbClr val="377BCD"/>
                </a:solidFill>
              </a:rPr>
              <a:t>Положение о Смотре размещено на сайте РУДН, подробную информацию о Смотре можно уточнить в деканате/дирекции Вашего структурного подразделения</a:t>
            </a:r>
          </a:p>
          <a:p>
            <a:endParaRPr lang="ru-RU" sz="700" b="1" dirty="0">
              <a:solidFill>
                <a:srgbClr val="377BCD"/>
              </a:solidFill>
            </a:endParaRPr>
          </a:p>
        </p:txBody>
      </p:sp>
      <p:pic>
        <p:nvPicPr>
          <p:cNvPr id="10" name="Picture 2" descr="https://etu.ru/assets/cache/images/news2/1280x800-5100.b9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5255" y="124069"/>
            <a:ext cx="1280725" cy="53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795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4" y="316510"/>
            <a:ext cx="5839054" cy="55212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Конкурс на лучшую учебную группу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484" y="998706"/>
            <a:ext cx="5222886" cy="3586264"/>
          </a:xfrm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Ежегодно более 900 студентов становятся победителями Конкурса в составе учебной группы;</a:t>
            </a:r>
          </a:p>
          <a:p>
            <a:pPr algn="l"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В рамках конкурса: учитывается средний балл по учебе всех студентов группы; количество мероприятий, в которых группа приняла участие, заняла призовое место; количество студентов, имеющих дисциплинарные взыскания и др.;</a:t>
            </a:r>
          </a:p>
          <a:p>
            <a:pPr algn="l"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Итоги конкурса подводятся учебным подразделением (факультетом, институтом, академией).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5A9B"/>
                </a:solidFill>
                <a:latin typeface="Trebuchet MS"/>
                <a:cs typeface="Trebuchet MS"/>
              </a:rPr>
              <a:pPr algn="ctr"/>
              <a:t>8</a:t>
            </a:fld>
            <a:endParaRPr lang="en-US" dirty="0">
              <a:solidFill>
                <a:srgbClr val="005A9B"/>
              </a:solidFill>
              <a:latin typeface="Trebuchet MS"/>
              <a:cs typeface="Trebuchet MS"/>
            </a:endParaRPr>
          </a:p>
        </p:txBody>
      </p:sp>
      <p:pic>
        <p:nvPicPr>
          <p:cNvPr id="7" name="Рисунок 6" descr="https://sun9-68.userapi.com/c845121/v845121594/1bcfc8/iCO2gSMT1ug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0463" y="1128408"/>
            <a:ext cx="2971213" cy="1445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sun9-18.userapi.com/c845121/v845121594/1bcd0e/_iFKtBLAZYU.jpg"/>
          <p:cNvPicPr/>
          <p:nvPr/>
        </p:nvPicPr>
        <p:blipFill>
          <a:blip r:embed="rId5" cstate="print"/>
          <a:srcRect t="9704" b="13764"/>
          <a:stretch>
            <a:fillRect/>
          </a:stretch>
        </p:blipFill>
        <p:spPr bwMode="auto">
          <a:xfrm>
            <a:off x="5499370" y="2690870"/>
            <a:ext cx="2995117" cy="1662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91310" y="4690309"/>
            <a:ext cx="513296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u="sng" dirty="0" smtClean="0">
                <a:solidFill>
                  <a:srgbClr val="377BCD"/>
                </a:solidFill>
              </a:rPr>
              <a:t>Положение о Конкурсе размещено на сайте РУДН, подробную информацию можно уточнить в деканате/дирекции Вашего структурного подразделения</a:t>
            </a:r>
          </a:p>
        </p:txBody>
      </p:sp>
      <p:pic>
        <p:nvPicPr>
          <p:cNvPr id="12" name="Picture 2" descr="https://etu.ru/assets/cache/images/news2/1280x800-5100.b9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5255" y="124069"/>
            <a:ext cx="1280725" cy="53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727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4" y="272374"/>
            <a:ext cx="6229824" cy="760237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Смотр-конкурс на лучшую студенческую организацию (ЛСО) РУДН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9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9650" y="1032611"/>
            <a:ext cx="632297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Победители Смотра-конкурса определяются по трем номинациям: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Лучший студенческий комитет факультета/института/академии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Лучший совет общежития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Лучшая земляческая организация студентов</a:t>
            </a:r>
          </a:p>
          <a:p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Свыше 500 студентов – активистов студенческих организаций и объединений РУДН  ежегодно становятся победителями Смотра-конкурса</a:t>
            </a:r>
          </a:p>
          <a:p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ru-RU" dirty="0"/>
          </a:p>
        </p:txBody>
      </p:sp>
      <p:pic>
        <p:nvPicPr>
          <p:cNvPr id="12" name="Рисунок 11" descr="https://sun9-51.userapi.com/c854320/v854320608/f4ff6/KTZsbXRG6a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3583" y="3242552"/>
            <a:ext cx="2025100" cy="1350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https://sun9-17.userapi.com/c844521/v844521639/12b933/rOWcVgb1md4.jpg"/>
          <p:cNvPicPr/>
          <p:nvPr/>
        </p:nvPicPr>
        <p:blipFill>
          <a:blip r:embed="rId5" cstate="print"/>
          <a:srcRect b="20000"/>
          <a:stretch>
            <a:fillRect/>
          </a:stretch>
        </p:blipFill>
        <p:spPr bwMode="auto">
          <a:xfrm>
            <a:off x="6601838" y="739303"/>
            <a:ext cx="2393005" cy="1760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76484" y="3722451"/>
            <a:ext cx="4477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u="sng" dirty="0" smtClean="0">
                <a:solidFill>
                  <a:srgbClr val="377BCD"/>
                </a:solidFill>
              </a:rPr>
              <a:t>Положение о Смотре-Конкурсе размещено на сайте РУДН, подробную информацию можно уточнить в Студенческом комитете вашего структурного подразделения, Студенческом совете РУДН, а также по почте: </a:t>
            </a:r>
            <a:r>
              <a:rPr lang="en-US" sz="1200" b="1" u="sng" dirty="0" smtClean="0">
                <a:solidFill>
                  <a:srgbClr val="377BCD"/>
                </a:solidFill>
              </a:rPr>
              <a:t>studcouncil@rudn.ru</a:t>
            </a:r>
            <a:endParaRPr lang="ru-RU" sz="1200" b="1" u="sng" dirty="0" smtClean="0">
              <a:solidFill>
                <a:srgbClr val="377BCD"/>
              </a:solidFill>
            </a:endParaRPr>
          </a:p>
        </p:txBody>
      </p:sp>
      <p:pic>
        <p:nvPicPr>
          <p:cNvPr id="18" name="Рисунок 17" descr="https://sun9-22.userapi.com/c850224/v850224332/3651c/_usoskqUwqo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92629" y="2613498"/>
            <a:ext cx="2302214" cy="1771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https://etu.ru/assets/cache/images/news2/1280x800-5100.b9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5255" y="124069"/>
            <a:ext cx="1280725" cy="53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43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1347</Words>
  <Application>Microsoft Office PowerPoint</Application>
  <PresentationFormat>Экран (16:9)</PresentationFormat>
  <Paragraphs>163</Paragraphs>
  <Slides>15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Candara</vt:lpstr>
      <vt:lpstr>Trebuchet MS</vt:lpstr>
      <vt:lpstr>Wingdings</vt:lpstr>
      <vt:lpstr>Office Theme</vt:lpstr>
      <vt:lpstr>Презентация PowerPoint</vt:lpstr>
      <vt:lpstr>Презентация PowerPoint</vt:lpstr>
      <vt:lpstr>Стипендия «RUDN International Scholarship» в рамках исходящей академической мобильности студентов  </vt:lpstr>
      <vt:lpstr>Презентация PowerPoint</vt:lpstr>
      <vt:lpstr>Презентация PowerPoint</vt:lpstr>
      <vt:lpstr>Презентация PowerPoint</vt:lpstr>
      <vt:lpstr>Смотр старост учебных групп</vt:lpstr>
      <vt:lpstr>Конкурс на лучшую учебную группу</vt:lpstr>
      <vt:lpstr>Смотр-конкурс на лучшую студенческую организацию (ЛСО) РУДН</vt:lpstr>
      <vt:lpstr>Процедура общественной презентации студенческих проектных групп, реализующих общественные, социально значимые, творческие, спортивные, волонтерские проекты</vt:lpstr>
      <vt:lpstr>Поддержка активных участников профессиональных студенческих объединений РУДН</vt:lpstr>
      <vt:lpstr>Процедура общественной сертификации студентов РУДН</vt:lpstr>
      <vt:lpstr>Школа  Студенческого актива</vt:lpstr>
      <vt:lpstr>Школа волонтеров «Ohana»</vt:lpstr>
      <vt:lpstr>Диалог культур – основной принцип студенческой жизни в РУДН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 В ДВЕ И БОЛЕЕ СТРОК</dc:title>
  <dc:creator>Непомнящий Евгений</dc:creator>
  <cp:lastModifiedBy>Гордеева Анастасия</cp:lastModifiedBy>
  <cp:revision>65</cp:revision>
  <dcterms:created xsi:type="dcterms:W3CDTF">2017-01-25T11:18:17Z</dcterms:created>
  <dcterms:modified xsi:type="dcterms:W3CDTF">2020-02-25T12:40:13Z</dcterms:modified>
</cp:coreProperties>
</file>