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5" r:id="rId3"/>
    <p:sldId id="259" r:id="rId4"/>
    <p:sldId id="272" r:id="rId5"/>
    <p:sldId id="275" r:id="rId6"/>
    <p:sldId id="276" r:id="rId7"/>
    <p:sldId id="278" r:id="rId8"/>
    <p:sldId id="286" r:id="rId9"/>
    <p:sldId id="287" r:id="rId10"/>
    <p:sldId id="300" r:id="rId11"/>
    <p:sldId id="301" r:id="rId12"/>
    <p:sldId id="280" r:id="rId13"/>
    <p:sldId id="281" r:id="rId14"/>
    <p:sldId id="282" r:id="rId15"/>
    <p:sldId id="289" r:id="rId16"/>
    <p:sldId id="283" r:id="rId17"/>
    <p:sldId id="290" r:id="rId18"/>
    <p:sldId id="298" r:id="rId19"/>
    <p:sldId id="299" r:id="rId20"/>
    <p:sldId id="291" r:id="rId21"/>
    <p:sldId id="293" r:id="rId22"/>
    <p:sldId id="303" r:id="rId23"/>
    <p:sldId id="294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0D62B2"/>
    <a:srgbClr val="008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12" d="100"/>
          <a:sy n="112" d="100"/>
        </p:scale>
        <p:origin x="366" y="96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поступающих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магистратуру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459200654753785"/>
          <c:y val="6.3925702561927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Выпускники бакалавриата РУДН</c:v>
                </c:pt>
                <c:pt idx="1">
                  <c:v>Выпускники бакалавриата др.ВУЗов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преподавателей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магистратуры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687369815942042"/>
          <c:y val="6.2545000389059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Доктора и кандидаты экономических наук</c:v>
                </c:pt>
                <c:pt idx="1">
                  <c:v>Специалисты отраслей экономики страны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52687853240073"/>
          <c:y val="0.79258042285673391"/>
          <c:w val="0.78238426590136234"/>
          <c:h val="0.19908024375805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3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4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75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79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01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40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FBD55-F9B7-48C8-AD79-63189BAB3117}" type="slidenum">
              <a:rPr lang="de-DE"/>
              <a:pPr/>
              <a:t>2</a:t>
            </a:fld>
            <a:endParaRPr lang="de-DE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06488" y="-14288"/>
            <a:ext cx="9021763" cy="507523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336" y="5307884"/>
            <a:ext cx="6381837" cy="4094801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lIns="89992" tIns="44999" rIns="89992" bIns="44999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221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5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8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0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ezhnikova_ev@pfur.ru" TargetMode="External"/><Relationship Id="rId5" Type="http://schemas.openxmlformats.org/officeDocument/2006/relationships/hyperlink" Target="mailto:nezhnikova_ev@pfur.r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"/>
          <a:stretch/>
        </p:blipFill>
        <p:spPr>
          <a:xfrm>
            <a:off x="-23547" y="0"/>
            <a:ext cx="9167548" cy="52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1112651"/>
            <a:ext cx="9167545" cy="4109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4177" y="3920873"/>
            <a:ext cx="8307403" cy="83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A9B"/>
                </a:solidFill>
                <a:latin typeface="Century Schoolbook" panose="02040604050505020304" pitchFamily="18" charset="0"/>
                <a:cs typeface="Trebuchet MS"/>
              </a:rPr>
              <a:t>МАГИСТЕРСКАЯ ПРОГРАММА</a:t>
            </a:r>
          </a:p>
          <a:p>
            <a:pPr algn="l"/>
            <a:r>
              <a:rPr lang="ru-RU" sz="2200" b="1" dirty="0" smtClean="0">
                <a:solidFill>
                  <a:srgbClr val="005A9B"/>
                </a:solidFill>
                <a:latin typeface="Century Schoolbook" panose="02040604050505020304" pitchFamily="18" charset="0"/>
                <a:cs typeface="Trebuchet MS"/>
              </a:rPr>
              <a:t>«ЭКОНОМИКА ФИРМЫ И ОТРАСЛЕВЫХ РЫНКОВ»</a:t>
            </a:r>
            <a:endParaRPr lang="en-US" sz="2200" b="1" dirty="0">
              <a:solidFill>
                <a:srgbClr val="005A9B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" y="3080811"/>
            <a:ext cx="3106523" cy="5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3458" y="134373"/>
            <a:ext cx="1727563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Палеев</a:t>
            </a:r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Д.Л.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</a:t>
            </a:r>
            <a:r>
              <a:rPr lang="ru-RU" sz="135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35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0597" y="564437"/>
            <a:ext cx="2414062" cy="18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25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</a:t>
            </a:r>
            <a:endParaRPr lang="ru-RU" sz="1125" dirty="0">
              <a:latin typeface="Century Schoolbook" panose="02040604050505020304" pitchFamily="18" charset="0"/>
              <a:cs typeface="Times New Roman" pitchFamily="18" charset="0"/>
            </a:endParaRP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Бизнес-планирование, управление проектами. Опыт </a:t>
            </a:r>
            <a:r>
              <a:rPr lang="ru-RU" sz="1050" dirty="0">
                <a:latin typeface="Century Schoolbook" panose="02040604050505020304" pitchFamily="18" charset="0"/>
              </a:rPr>
              <a:t>работы в </a:t>
            </a:r>
            <a:r>
              <a:rPr lang="ru-RU" sz="1050" dirty="0" smtClean="0">
                <a:latin typeface="Century Schoolbook" panose="02040604050505020304" pitchFamily="18" charset="0"/>
              </a:rPr>
              <a:t>области</a:t>
            </a:r>
            <a:r>
              <a:rPr lang="ru-RU" sz="1050" dirty="0">
                <a:latin typeface="Century Schoolbook" panose="02040604050505020304" pitchFamily="18" charset="0"/>
              </a:rPr>
              <a:t>   финансово-экономического моделирования  с использованием  </a:t>
            </a:r>
            <a:r>
              <a:rPr lang="ru-RU" sz="1050" dirty="0" err="1">
                <a:latin typeface="Century Schoolbook" panose="02040604050505020304" pitchFamily="18" charset="0"/>
              </a:rPr>
              <a:t>матметодов</a:t>
            </a:r>
            <a:r>
              <a:rPr lang="ru-RU" sz="1050" dirty="0">
                <a:latin typeface="Century Schoolbook" panose="02040604050505020304" pitchFamily="18" charset="0"/>
              </a:rPr>
              <a:t> и технических средств</a:t>
            </a:r>
            <a:r>
              <a:rPr lang="ru-RU" sz="1050" dirty="0" smtClean="0">
                <a:latin typeface="Century Schoolbook" panose="02040604050505020304" pitchFamily="18" charset="0"/>
              </a:rPr>
              <a:t>. Сертифицированный </a:t>
            </a:r>
            <a:r>
              <a:rPr lang="ru-RU" sz="1050" dirty="0">
                <a:latin typeface="Century Schoolbook" panose="02040604050505020304" pitchFamily="18" charset="0"/>
              </a:rPr>
              <a:t>специалист в области инвестиционного анализа, оценки бизнеса и </a:t>
            </a:r>
            <a:r>
              <a:rPr lang="ru-RU" sz="1050" dirty="0" smtClean="0">
                <a:latin typeface="Century Schoolbook" panose="02040604050505020304" pitchFamily="18" charset="0"/>
              </a:rPr>
              <a:t>логистики.</a:t>
            </a:r>
            <a:endParaRPr lang="ru-RU" sz="105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08443" y="2471134"/>
            <a:ext cx="189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Норбу</a:t>
            </a:r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В</a:t>
            </a:r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.Я.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.э.н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0597" y="2916792"/>
            <a:ext cx="2414062" cy="18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25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 </a:t>
            </a:r>
          </a:p>
          <a:p>
            <a:pPr algn="just"/>
            <a:r>
              <a:rPr lang="ru-RU" sz="1050" dirty="0">
                <a:latin typeface="Century Schoolbook" panose="02040604050505020304" pitchFamily="18" charset="0"/>
              </a:rPr>
              <a:t>П</a:t>
            </a:r>
            <a:r>
              <a:rPr lang="ru-RU" sz="1050" dirty="0" smtClean="0">
                <a:latin typeface="Century Schoolbook" panose="02040604050505020304" pitchFamily="18" charset="0"/>
              </a:rPr>
              <a:t>ерспективы </a:t>
            </a:r>
            <a:r>
              <a:rPr lang="ru-RU" sz="1050" dirty="0">
                <a:latin typeface="Century Schoolbook" panose="02040604050505020304" pitchFamily="18" charset="0"/>
              </a:rPr>
              <a:t>развития государственно-частного партнерства в </a:t>
            </a:r>
            <a:r>
              <a:rPr lang="ru-RU" sz="1050" dirty="0" smtClean="0">
                <a:latin typeface="Century Schoolbook" panose="02040604050505020304" pitchFamily="18" charset="0"/>
              </a:rPr>
              <a:t>России, управление </a:t>
            </a:r>
            <a:r>
              <a:rPr lang="ru-RU" sz="1050" dirty="0">
                <a:latin typeface="Century Schoolbook" panose="02040604050505020304" pitchFamily="18" charset="0"/>
              </a:rPr>
              <a:t>рисками при реализации проектов государственно-частного </a:t>
            </a:r>
            <a:r>
              <a:rPr lang="ru-RU" sz="1050" dirty="0" smtClean="0">
                <a:latin typeface="Century Schoolbook" panose="02040604050505020304" pitchFamily="18" charset="0"/>
              </a:rPr>
              <a:t>партнерства.</a:t>
            </a:r>
          </a:p>
          <a:p>
            <a:pPr algn="just"/>
            <a:r>
              <a:rPr lang="ru-RU" sz="1050" dirty="0">
                <a:latin typeface="Century Schoolbook" panose="02040604050505020304" pitchFamily="18" charset="0"/>
              </a:rPr>
              <a:t>Опыт работы в банковской сфере - свыше 25 лет </a:t>
            </a:r>
            <a:r>
              <a:rPr lang="ru-RU" sz="1050" dirty="0" smtClean="0">
                <a:latin typeface="Century Schoolbook" panose="02040604050505020304" pitchFamily="18" charset="0"/>
              </a:rPr>
              <a:t>(«</a:t>
            </a:r>
            <a:r>
              <a:rPr lang="ru-RU" sz="1050" dirty="0">
                <a:latin typeface="Century Schoolbook" panose="02040604050505020304" pitchFamily="18" charset="0"/>
              </a:rPr>
              <a:t>Внешторгбанк», «Внешэкономбанк»).</a:t>
            </a:r>
            <a:endParaRPr lang="ru-RU" sz="1050" dirty="0" smtClean="0">
              <a:latin typeface="Century Schoolbook" panose="02040604050505020304" pitchFamily="18" charset="0"/>
            </a:endParaRPr>
          </a:p>
          <a:p>
            <a:pPr algn="just"/>
            <a:endParaRPr lang="ru-RU" sz="105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17896" y="2445721"/>
            <a:ext cx="189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Карзанова</a:t>
            </a:r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И.В.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профессор, 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к.э.н.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17896" y="2814730"/>
            <a:ext cx="258676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</a:t>
            </a:r>
          </a:p>
          <a:p>
            <a:pPr algn="just"/>
            <a:r>
              <a:rPr lang="ru-RU" sz="1050" dirty="0">
                <a:latin typeface="Century Schoolbook" panose="02040604050505020304" pitchFamily="18" charset="0"/>
              </a:rPr>
              <a:t>И</a:t>
            </a:r>
            <a:r>
              <a:rPr lang="ru-RU" sz="1050" dirty="0" smtClean="0">
                <a:latin typeface="Century Schoolbook" panose="02040604050505020304" pitchFamily="18" charset="0"/>
              </a:rPr>
              <a:t>нновационная </a:t>
            </a:r>
            <a:r>
              <a:rPr lang="ru-RU" sz="1050" dirty="0">
                <a:latin typeface="Century Schoolbook" panose="02040604050505020304" pitchFamily="18" charset="0"/>
              </a:rPr>
              <a:t>экономика, венчурное инвестирование, предпринимательские университеты, </a:t>
            </a:r>
            <a:r>
              <a:rPr lang="ru-RU" sz="1050" dirty="0" smtClean="0">
                <a:latin typeface="Century Schoolbook" panose="02040604050505020304" pitchFamily="18" charset="0"/>
              </a:rPr>
              <a:t>макроэкономика.</a:t>
            </a: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  <a:cs typeface="Times New Roman" pitchFamily="18" charset="0"/>
              </a:rPr>
              <a:t>Имеет степень </a:t>
            </a:r>
            <a:r>
              <a:rPr lang="en-US" sz="1050" dirty="0" smtClean="0">
                <a:latin typeface="Century Schoolbook" panose="02040604050505020304" pitchFamily="18" charset="0"/>
                <a:cs typeface="Times New Roman" pitchFamily="18" charset="0"/>
              </a:rPr>
              <a:t>PhD</a:t>
            </a:r>
            <a:r>
              <a:rPr lang="ru-RU" sz="1050" dirty="0" smtClean="0">
                <a:latin typeface="Century Schoolbook" panose="02040604050505020304" pitchFamily="18" charset="0"/>
                <a:cs typeface="Times New Roman" pitchFamily="18" charset="0"/>
              </a:rPr>
              <a:t> Канзасского университета, участвовала в реализации грантов Минобразования, а также проводила исследования в области инноваций и трансфера технологий.</a:t>
            </a:r>
            <a:endParaRPr lang="ru-RU" sz="105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86" y="2640903"/>
            <a:ext cx="1343984" cy="19400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091" y="139539"/>
            <a:ext cx="1896020" cy="5060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453" y="505417"/>
            <a:ext cx="2749337" cy="1755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" y="408280"/>
            <a:ext cx="1454822" cy="1991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20" y="459522"/>
            <a:ext cx="1340764" cy="19400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" y="2640904"/>
            <a:ext cx="1454822" cy="1940010"/>
          </a:xfrm>
          <a:prstGeom prst="rect">
            <a:avLst/>
          </a:prstGeom>
        </p:spPr>
      </p:pic>
      <p:pic>
        <p:nvPicPr>
          <p:cNvPr id="19" name="Picture 5" descr="lents_f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11355" y="437607"/>
            <a:ext cx="1727563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Рязанцев С.В.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профессор, д.э.н</a:t>
            </a:r>
            <a:r>
              <a:rPr lang="ru-RU" sz="135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35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0690" y="1069420"/>
            <a:ext cx="19916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Член-корреспондент РАН,</a:t>
            </a:r>
          </a:p>
          <a:p>
            <a:pPr algn="just"/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уководитель 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 социальной демографии и экономической социологии Института социально-политических исследований РАН. </a:t>
            </a:r>
            <a:endParaRPr lang="ru-RU" sz="11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Президиума ВАК РФ. </a:t>
            </a:r>
            <a:endParaRPr lang="ru-RU" sz="1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редактор Вестника РУДН, серия «Экономика».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54448" y="345553"/>
            <a:ext cx="2200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Литвинова А.Г.</a:t>
            </a:r>
          </a:p>
          <a:p>
            <a:pPr algn="ctr"/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старший преподаватель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4" y="830940"/>
            <a:ext cx="1475360" cy="22620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454448" y="769277"/>
            <a:ext cx="2382664" cy="284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ts val="200"/>
              </a:spcBef>
              <a:buClr>
                <a:srgbClr val="FF7F01"/>
              </a:buClr>
              <a:buSzPct val="90000"/>
            </a:pPr>
            <a:endParaRPr lang="ru-RU" sz="1050" dirty="0" smtClean="0">
              <a:latin typeface="Century Schoolbook" panose="02040604050505020304" pitchFamily="18" charset="0"/>
              <a:cs typeface="Times New Roman"/>
            </a:endParaRPr>
          </a:p>
          <a:p>
            <a:pPr lvl="0" algn="just" defTabSz="914400">
              <a:buClr>
                <a:srgbClr val="FF7F01"/>
              </a:buClr>
              <a:buSzPct val="90000"/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ООО</a:t>
            </a:r>
          </a:p>
          <a:p>
            <a:pPr lvl="0" algn="just" defTabSz="914400">
              <a:buClr>
                <a:srgbClr val="FF7F01"/>
              </a:buClr>
              <a:buSzPct val="90000"/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системы управления».</a:t>
            </a:r>
          </a:p>
          <a:p>
            <a:pPr lvl="0" algn="just" defTabSz="914400">
              <a:spcBef>
                <a:spcPts val="200"/>
              </a:spcBef>
              <a:buClr>
                <a:srgbClr val="FF7F01"/>
              </a:buClr>
              <a:buSzPct val="90000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 Резерва Управленческих кадров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стажировку в 5 странах Евросоюза по теме «Малый и средний бизнес» (Италия, Франция, Австрия, Швейцария, Германия); </a:t>
            </a:r>
          </a:p>
          <a:p>
            <a:pPr lvl="0" algn="just" defTabSz="914400">
              <a:spcBef>
                <a:spcPts val="200"/>
              </a:spcBef>
              <a:buClr>
                <a:srgbClr val="FF7F01"/>
              </a:buClr>
              <a:buSzPct val="90000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оценщик бизнеса (с 2007 года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член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Внешней торговли РФ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член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инновационных технологических предпринимателей при Массачусетском университете (США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51" y="830940"/>
            <a:ext cx="1759300" cy="2344408"/>
          </a:xfrm>
          <a:prstGeom prst="rect">
            <a:avLst/>
          </a:prstGeom>
        </p:spPr>
      </p:pic>
      <p:pic>
        <p:nvPicPr>
          <p:cNvPr id="9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9" y="-464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r>
              <a:rPr lang="ru-RU" sz="16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Учебный план магистерской программы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24609"/>
              </p:ext>
            </p:extLst>
          </p:nvPr>
        </p:nvGraphicFramePr>
        <p:xfrm>
          <a:off x="633368" y="1112089"/>
          <a:ext cx="8076730" cy="3200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269"/>
                <a:gridCol w="5045646"/>
                <a:gridCol w="1376771"/>
                <a:gridCol w="1133044"/>
              </a:tblGrid>
              <a:tr h="80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дисциплины 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з.е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67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Базовая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Микроэкономика (продвинутый курс)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Макроэкономика (продвинутый курс)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Эконометрика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(продвинутый курс)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Профессиональный иностранный язык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1,2,3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1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15226"/>
              </p:ext>
            </p:extLst>
          </p:nvPr>
        </p:nvGraphicFramePr>
        <p:xfrm>
          <a:off x="314188" y="989723"/>
          <a:ext cx="8185127" cy="3305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202"/>
                <a:gridCol w="5045646"/>
                <a:gridCol w="1315683"/>
                <a:gridCol w="1098596"/>
              </a:tblGrid>
              <a:tr h="22605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Вариативная часть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бизнеса и управление стоимостью фирмы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81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 организация отраслевых рынков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6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Инвестиционное планирование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48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инновационной деятельности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74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Антикризисное управление и реструктуризация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61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стратегия фирмы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36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Корпоративное управление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  <a:tr h="414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Методология научных исследований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6" marR="56636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29441" y="564115"/>
            <a:ext cx="6154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Учебный план магистерской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93681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r>
              <a:rPr lang="ru-RU" sz="16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Учебный план магистерской программы</a:t>
            </a:r>
          </a:p>
          <a:p>
            <a:pPr>
              <a:spcBef>
                <a:spcPts val="0"/>
              </a:spcBef>
            </a:pP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55584"/>
              </p:ext>
            </p:extLst>
          </p:nvPr>
        </p:nvGraphicFramePr>
        <p:xfrm>
          <a:off x="374969" y="974865"/>
          <a:ext cx="8163817" cy="3846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843"/>
                <a:gridCol w="5190371"/>
                <a:gridCol w="1223585"/>
                <a:gridCol w="1092018"/>
              </a:tblGrid>
              <a:tr h="22007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 по выбору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94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1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Промышленная политика РФ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</a:tr>
              <a:tr h="401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Корпоративные финансы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1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1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качества и конкурентоспособности продукции предприятия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</a:tr>
              <a:tr h="375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Корпоративная безопасность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629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1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оценка ФХД фирмы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</a:tr>
              <a:tr h="401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Методология ценообразования в секторах экономики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623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1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проектами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программами фирмы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</a:tr>
              <a:tr h="401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Государственно-частное партнерство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1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Логистика и управление цепями поставок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 anchor="ctr"/>
                </a:tc>
              </a:tr>
              <a:tr h="404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Экономика  энергетических и сырьевых отраслей в России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8" marR="62598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7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</a:p>
          <a:p>
            <a:pPr lvl="0">
              <a:spcBef>
                <a:spcPts val="0"/>
              </a:spcBef>
            </a:pPr>
            <a:endParaRPr lang="ru-RU" sz="1600" b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  <a:p>
            <a:pPr lvl="0">
              <a:spcBef>
                <a:spcPts val="0"/>
              </a:spcBef>
            </a:pPr>
            <a:r>
              <a:rPr lang="ru-RU" sz="16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Базы практик в магистратуре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Магистры 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 возможность приходить практику как по индивидуальному плану на выбранных ими самостоятельно предприятиях, где впоследствии они планируют работать, или в компаниях, имеющих договора с кафедрой</a:t>
            </a:r>
            <a:r>
              <a:rPr lang="ru-RU" sz="1600" dirty="0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Кафедральные базы практик представлены следующими предприятиями:</a:t>
            </a:r>
            <a:endParaRPr lang="ru-RU" sz="1400" b="1" i="1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 развития РФ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РФ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ПАО Лукойл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ПАО Газпром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Инновационный центр «</a:t>
            </a:r>
            <a:r>
              <a:rPr lang="ru-RU" sz="16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Нефтесервисная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технологическая компания «</a:t>
            </a:r>
            <a:r>
              <a:rPr lang="ru-RU" sz="16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Новас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Общероссийская общественная организация «Российское общество оценщиков»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Московский Комбинат Шампанских Вин, Очаково 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«Научно-производственное объединение «Базальт»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Автосалон «</a:t>
            </a:r>
            <a:r>
              <a:rPr lang="ru-RU" sz="16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ЕвроДиллер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 – Футбольное </a:t>
            </a:r>
            <a:r>
              <a:rPr lang="ru-RU" sz="16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агенство</a:t>
            </a:r>
            <a:r>
              <a:rPr lang="ru-RU" sz="16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5A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  <a:p>
            <a:pPr>
              <a:spcBef>
                <a:spcPts val="0"/>
              </a:spcBef>
            </a:pP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Стажировки в рамках обучения в магистратуре:</a:t>
            </a: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57" y="979394"/>
            <a:ext cx="8453266" cy="166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1) 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Стажировка/практика 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в Китае совместно с Пекинским университетом (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Peking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 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University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) по программе "Международное сотрудничество России и Китая" ("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International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 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cooperation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 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between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 </a:t>
            </a:r>
            <a:r>
              <a:rPr lang="ru-RU" sz="1200" b="1" dirty="0" err="1" smtClean="0">
                <a:solidFill>
                  <a:srgbClr val="005A9B"/>
                </a:solidFill>
                <a:latin typeface="Century Schoolbook" panose="02040604050505020304" pitchFamily="18" charset="0"/>
              </a:rPr>
              <a:t>RussiaandChina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") (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Пекин)</a:t>
            </a:r>
            <a:b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</a:br>
            <a:r>
              <a:rPr lang="en-US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      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2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) Стажировка/практика в 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Австрии совместно с Европейской экономической рейтинговой компанией 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«NRA </a:t>
            </a:r>
            <a:r>
              <a:rPr lang="ru-RU" sz="1200" b="1" dirty="0" err="1" smtClean="0">
                <a:solidFill>
                  <a:srgbClr val="005A9B"/>
                </a:solidFill>
                <a:latin typeface="Century Schoolbook" panose="02040604050505020304" pitchFamily="18" charset="0"/>
              </a:rPr>
              <a:t>International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 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GmbH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  <a:t>» (Вена)</a:t>
            </a:r>
            <a:b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</a:rPr>
            </a:br>
            <a:r>
              <a:rPr lang="en-US" sz="12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      3) 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 прикладных исследований г. Мюнхен Германия,</a:t>
            </a:r>
          </a:p>
          <a:p>
            <a:pPr lvl="0" indent="269875"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прикладных наук </a:t>
            </a:r>
            <a:r>
              <a:rPr lang="ru-RU" sz="1200" b="1" dirty="0" err="1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г.Аугсбург</a:t>
            </a:r>
            <a:r>
              <a:rPr lang="ru-RU" sz="1200" b="1" dirty="0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5A9B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ru-RU" sz="1200" b="1" dirty="0">
              <a:solidFill>
                <a:srgbClr val="005A9B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>
              <a:buAutoNum type="arabicParenR"/>
              <a:tabLst>
                <a:tab pos="87313" algn="l"/>
              </a:tabLst>
            </a:pPr>
            <a:endParaRPr lang="en-US" sz="1200" b="1" dirty="0" smtClean="0">
              <a:latin typeface="Century Schoolbook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48" y="2710756"/>
            <a:ext cx="4416725" cy="23361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061" y="2841152"/>
            <a:ext cx="2018008" cy="12096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86" y="2849895"/>
            <a:ext cx="2230598" cy="1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Мастер-классы в </a:t>
            </a:r>
            <a:r>
              <a:rPr lang="ru-RU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магистратуре:</a:t>
            </a: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53" y="883522"/>
            <a:ext cx="6283876" cy="403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Мастер-классы в </a:t>
            </a:r>
            <a:r>
              <a:rPr lang="ru-RU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магистратуре:</a:t>
            </a: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724" y="922520"/>
            <a:ext cx="6614986" cy="39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Мастер-классы в </a:t>
            </a:r>
            <a:r>
              <a:rPr lang="ru-RU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магистратуре:</a:t>
            </a: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813" y="883521"/>
            <a:ext cx="6707687" cy="40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8280D-C378-4CEF-997B-24788B7237D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641" y="411511"/>
            <a:ext cx="7326130" cy="300818"/>
          </a:xfrm>
        </p:spPr>
        <p:txBody>
          <a:bodyPr>
            <a:noAutofit/>
          </a:bodyPr>
          <a:lstStyle/>
          <a:p>
            <a:r>
              <a:rPr lang="ru-RU" sz="2800" b="1" noProof="1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Университет РУДН в рейтинге университетов</a:t>
            </a:r>
            <a:endParaRPr lang="en-US" sz="2800" b="1" noProof="1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gray">
          <a:xfrm>
            <a:off x="3434145" y="1175431"/>
            <a:ext cx="5047067" cy="113279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81000" tIns="54000" rIns="54000" bIns="54000" anchor="ctr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Университет РУДН участвует в национальном проекте повышения конкурентоспособности </a:t>
            </a:r>
            <a:r>
              <a:rPr lang="ru-RU" sz="1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ведущими </a:t>
            </a:r>
            <a:r>
              <a:rPr lang="ru-RU" sz="1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российскими университетами среди лучших научных центров мира </a:t>
            </a:r>
            <a:endParaRPr lang="ru-RU" sz="1400" noProof="1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gray">
          <a:xfrm>
            <a:off x="3434146" y="2480915"/>
            <a:ext cx="5047066" cy="111049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81000" tIns="54000" rIns="54000" bIns="54000" anchor="ctr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Университет РУДН </a:t>
            </a:r>
            <a:r>
              <a:rPr lang="ru-RU" sz="1400" dirty="0" smtClean="0">
                <a:latin typeface="Century Schoolbook" panose="02040604050505020304" pitchFamily="18" charset="0"/>
              </a:rPr>
              <a:t>удостоен </a:t>
            </a:r>
            <a:r>
              <a:rPr lang="ru-RU" sz="1400" dirty="0">
                <a:latin typeface="Century Schoolbook" panose="02040604050505020304" pitchFamily="18" charset="0"/>
              </a:rPr>
              <a:t>оценки «5 звезд» рейтинга QS </a:t>
            </a:r>
            <a:r>
              <a:rPr lang="ru-RU" sz="1400" dirty="0" err="1">
                <a:latin typeface="Century Schoolbook" panose="02040604050505020304" pitchFamily="18" charset="0"/>
              </a:rPr>
              <a:t>Stars</a:t>
            </a:r>
            <a:r>
              <a:rPr lang="ru-RU" sz="1400" dirty="0">
                <a:latin typeface="Century Schoolbook" panose="02040604050505020304" pitchFamily="18" charset="0"/>
              </a:rPr>
              <a:t> в следующих категориях: качество обучения, интернационализация, инфраструктура, </a:t>
            </a:r>
            <a:r>
              <a:rPr lang="ru-RU" sz="1400" dirty="0" err="1">
                <a:latin typeface="Century Schoolbook" panose="02040604050505020304" pitchFamily="18" charset="0"/>
              </a:rPr>
              <a:t>инновационность</a:t>
            </a:r>
            <a:r>
              <a:rPr lang="ru-RU" sz="1400" dirty="0">
                <a:latin typeface="Century Schoolbook" panose="02040604050505020304" pitchFamily="18" charset="0"/>
              </a:rPr>
              <a:t> и социальная среда.</a:t>
            </a:r>
            <a:endParaRPr lang="ru-RU" sz="1350" noProof="1">
              <a:latin typeface="Century Schoolbook" panose="020406040505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gray">
          <a:xfrm>
            <a:off x="3434146" y="3754887"/>
            <a:ext cx="5047066" cy="98067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81000" tIns="54000" rIns="54000" bIns="54000" anchor="ctr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400" dirty="0">
                <a:latin typeface="Century Schoolbook" panose="02040604050505020304" pitchFamily="18" charset="0"/>
              </a:rPr>
              <a:t>Университет РУДН вошел в </a:t>
            </a:r>
            <a:r>
              <a:rPr lang="ru-RU" sz="1400" dirty="0" smtClean="0">
                <a:latin typeface="Century Schoolbook" panose="02040604050505020304" pitchFamily="18" charset="0"/>
              </a:rPr>
              <a:t>ТОП-500</a:t>
            </a:r>
            <a:r>
              <a:rPr lang="ru-RU" sz="1400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1400" dirty="0">
                <a:latin typeface="Century Schoolbook" panose="02040604050505020304" pitchFamily="18" charset="0"/>
              </a:rPr>
              <a:t>по данным </a:t>
            </a:r>
            <a:r>
              <a:rPr lang="ru-RU" sz="1400" dirty="0" smtClean="0">
                <a:latin typeface="Century Schoolbook" panose="02040604050505020304" pitchFamily="18" charset="0"/>
              </a:rPr>
              <a:t>всемирного  </a:t>
            </a:r>
            <a:r>
              <a:rPr lang="ru-RU" sz="1400" dirty="0">
                <a:latin typeface="Century Schoolbook" panose="02040604050505020304" pitchFamily="18" charset="0"/>
              </a:rPr>
              <a:t>рейтинга </a:t>
            </a:r>
            <a:r>
              <a:rPr lang="ru-RU" sz="1400" dirty="0" smtClean="0">
                <a:latin typeface="Century Schoolbook" panose="02040604050505020304" pitchFamily="18" charset="0"/>
              </a:rPr>
              <a:t>университетов</a:t>
            </a:r>
            <a:endParaRPr lang="ru-RU" sz="1350" noProof="1">
              <a:latin typeface="Century Schoolbook" panose="02040604050505020304" pitchFamily="18" charset="0"/>
            </a:endParaRPr>
          </a:p>
        </p:txBody>
      </p:sp>
      <p:grpSp>
        <p:nvGrpSpPr>
          <p:cNvPr id="2" name="Группа 2"/>
          <p:cNvGrpSpPr/>
          <p:nvPr/>
        </p:nvGrpSpPr>
        <p:grpSpPr>
          <a:xfrm>
            <a:off x="1620180" y="2599547"/>
            <a:ext cx="1483324" cy="521253"/>
            <a:chOff x="641618" y="5310047"/>
            <a:chExt cx="1712459" cy="522514"/>
          </a:xfrm>
        </p:grpSpPr>
        <p:pic>
          <p:nvPicPr>
            <p:cNvPr id="11" name="Picture 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618" y="5310047"/>
              <a:ext cx="1704975" cy="514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0" name="Picture 2" descr="C:\Users\Kuznetsov_MA\Downloads\logo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02" y="5318211"/>
              <a:ext cx="1704975" cy="5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http://5top100.ru.opt-images.1c-bitrix-cdn.ru/bitrix/templates/five100/img/logo-index.png?1438856998119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79" y="1040945"/>
            <a:ext cx="1300163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ound University Rank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44" y="3597934"/>
            <a:ext cx="1694912" cy="8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85" y="2539269"/>
            <a:ext cx="1819771" cy="730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7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Мастер-классы в </a:t>
            </a:r>
            <a:r>
              <a:rPr lang="ru-RU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магистратуре:</a:t>
            </a:r>
            <a:endParaRPr lang="ru-RU" sz="16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758" y="899684"/>
            <a:ext cx="6506483" cy="41108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680" y="1434229"/>
            <a:ext cx="3532340" cy="7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5623" y="430824"/>
            <a:ext cx="619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spc="50" dirty="0">
                <a:ln w="11430"/>
                <a:solidFill>
                  <a:srgbClr val="005A9B"/>
                </a:solidFill>
                <a:latin typeface="Book Antiqua" pitchFamily="18" charset="0"/>
              </a:rPr>
              <a:t>Срок и стоимость </a:t>
            </a:r>
            <a:r>
              <a:rPr lang="ru-RU" sz="2400" b="1" spc="50" dirty="0" smtClean="0">
                <a:ln w="11430"/>
                <a:solidFill>
                  <a:srgbClr val="005A9B"/>
                </a:solidFill>
                <a:latin typeface="Book Antiqua" pitchFamily="18" charset="0"/>
              </a:rPr>
              <a:t>обучения</a:t>
            </a:r>
            <a:r>
              <a:rPr lang="ru-RU" sz="2400" b="1" spc="50" dirty="0">
                <a:ln w="11430"/>
                <a:solidFill>
                  <a:srgbClr val="005A9B"/>
                </a:solidFill>
                <a:latin typeface="Century Schoolbook" panose="02040604050505020304" pitchFamily="18" charset="0"/>
              </a:rPr>
              <a:t>:</a:t>
            </a:r>
            <a:endParaRPr lang="ru-RU" sz="1600" b="1" dirty="0">
              <a:solidFill>
                <a:srgbClr val="005A9B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14659"/>
              </p:ext>
            </p:extLst>
          </p:nvPr>
        </p:nvGraphicFramePr>
        <p:xfrm>
          <a:off x="1052186" y="1143862"/>
          <a:ext cx="7158560" cy="2488587"/>
        </p:xfrm>
        <a:graphic>
          <a:graphicData uri="http://schemas.openxmlformats.org/drawingml/2006/table">
            <a:tbl>
              <a:tblPr/>
              <a:tblGrid>
                <a:gridCol w="1766072"/>
                <a:gridCol w="2500288"/>
                <a:gridCol w="2892200"/>
              </a:tblGrid>
              <a:tr h="439925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6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192088" algn="l" defTabSz="457200" rtl="0" eaLnBrk="0" latinLnBrk="0" hangingPunct="0">
                        <a:spcBef>
                          <a:spcPct val="3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382588" algn="l" defTabSz="457200" rtl="0" eaLnBrk="0" latinLnBrk="0" hangingPunct="0">
                        <a:spcBef>
                          <a:spcPct val="3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563563" algn="l" defTabSz="457200" rtl="0" eaLnBrk="0" latinLnBrk="0" hangingPunct="0">
                        <a:spcBef>
                          <a:spcPct val="3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882650" algn="l" defTabSz="457200" rtl="0" eaLnBrk="0" latinLnBrk="0" hangingPunct="0"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1339850" algn="l" defTabSz="457200" rtl="0" eaLnBrk="0" fontAlgn="base" latinLnBrk="0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1797050" algn="l" defTabSz="457200" rtl="0" eaLnBrk="0" fontAlgn="base" latinLnBrk="0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2254250" algn="l" defTabSz="457200" rtl="0" eaLnBrk="0" fontAlgn="base" latinLnBrk="0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2711450" algn="l" defTabSz="457200" rtl="0" eaLnBrk="0" fontAlgn="base" latinLnBrk="0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spc="50" dirty="0" smtClean="0">
                          <a:ln w="11430"/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Срок обучения</a:t>
                      </a:r>
                      <a:endParaRPr lang="ru-RU" sz="1600" b="1" spc="50" dirty="0">
                        <a:ln w="11430"/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</a:endParaRPr>
                    </a:p>
                  </a:txBody>
                  <a:tcPr marL="143991" marR="143991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Стоимость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 обучения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</a:endParaRP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36000" marR="7200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436298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Century Schoolbook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Century Schoolbook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Century Schoolbook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entury Schoolbook" panose="02040604050505020304" pitchFamily="18" charset="0"/>
                        </a:rPr>
                        <a:t>2 года</a:t>
                      </a:r>
                    </a:p>
                    <a:p>
                      <a:endParaRPr lang="ru-RU" sz="1800" b="1" dirty="0">
                        <a:latin typeface="Century Schoolbook" panose="02040604050505020304" pitchFamily="18" charset="0"/>
                      </a:endParaRPr>
                    </a:p>
                  </a:txBody>
                  <a:tcPr marL="143991" marR="143991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Для граждан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РФ и стран-участников СНГ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1B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Для граждан из стран «дальнего зарубежья»</a:t>
                      </a: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1B2"/>
                    </a:solidFill>
                  </a:tcPr>
                </a:tc>
              </a:tr>
              <a:tr h="390256">
                <a:tc v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800" dirty="0">
                        <a:latin typeface="Century Schoolbook" panose="02040604050505020304" pitchFamily="18" charset="0"/>
                      </a:endParaRPr>
                    </a:p>
                  </a:txBody>
                  <a:tcPr marL="143991" marR="143991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Рубли</a:t>
                      </a: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1B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$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(USA)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1B2"/>
                    </a:solidFill>
                  </a:tcPr>
                </a:tc>
              </a:tr>
              <a:tr h="787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8000" marR="10800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entury Schoolbook" panose="02040604050505020304" pitchFamily="18" charset="0"/>
                        </a:rPr>
                        <a:t>260</a:t>
                      </a:r>
                      <a:r>
                        <a:rPr lang="en-US" sz="1600" dirty="0" smtClean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entury Schoolbook" panose="02040604050505020304" pitchFamily="18" charset="0"/>
                        </a:rPr>
                        <a:t>800</a:t>
                      </a:r>
                      <a:endParaRPr lang="ru-RU" sz="1600" dirty="0" smtClean="0">
                        <a:latin typeface="Century Schoolbook" panose="02040604050505020304" pitchFamily="18" charset="0"/>
                      </a:endParaRP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Century Schoolbook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entury Schoolbook" panose="02040604050505020304" pitchFamily="18" charset="0"/>
                        </a:rPr>
                        <a:t> 5</a:t>
                      </a:r>
                      <a:r>
                        <a:rPr lang="en-US" sz="1600" dirty="0" smtClean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entury Schoolbook" panose="02040604050505020304" pitchFamily="18" charset="0"/>
                        </a:rPr>
                        <a:t>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Century Schoolbook" panose="02040604050505020304" pitchFamily="18" charset="0"/>
                      </a:endParaRPr>
                    </a:p>
                  </a:txBody>
                  <a:tcPr marL="47997" marR="95994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870" y="348729"/>
            <a:ext cx="5255212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Сроки приёма документов</a:t>
            </a:r>
            <a:endParaRPr lang="ru-RU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22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600" y="1231153"/>
            <a:ext cx="8827247" cy="344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 - </a:t>
            </a:r>
            <a:r>
              <a:rPr lang="ru-RU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19.06.2020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июля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лиц, поступающих на места, финансируемые из средств федерального бюджета, по очной форме обучения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августа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лиц, поступающих на места с оплатой стоимости обучения по очной форме обучения.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Зачисление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магистратуру осуществляется по результатам междисциплинарного экзамена.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для поступающих на контрактную форму обучения – 30 баллов.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вступительных испытаний на сайте РУДН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u="sng" dirty="0" smtClean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lv-LV" u="sng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://admission.rudn.ru/MagExamsProg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819" y="955229"/>
            <a:ext cx="815518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Наши контакты:</a:t>
            </a:r>
            <a:endParaRPr lang="en-US" b="1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ru-RU" sz="1600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269875"/>
            <a:r>
              <a:rPr lang="en-US" sz="16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1</a:t>
            </a:r>
            <a:r>
              <a:rPr lang="ru-RU" sz="1600" b="1" i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. </a:t>
            </a:r>
            <a:r>
              <a:rPr lang="ru-RU" sz="1600" b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Руководитель магистерской программы</a:t>
            </a:r>
          </a:p>
          <a:p>
            <a:pPr indent="269875"/>
            <a:r>
              <a:rPr lang="ru-RU" sz="1600" b="1" i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Нежникова </a:t>
            </a:r>
            <a:r>
              <a:rPr lang="en-US" sz="1600" b="1" i="1" dirty="0" err="1">
                <a:solidFill>
                  <a:srgbClr val="005A9B"/>
                </a:solidFill>
                <a:latin typeface="Century Schoolbook" panose="02040604050505020304" pitchFamily="18" charset="0"/>
              </a:rPr>
              <a:t>E</a:t>
            </a:r>
            <a:r>
              <a:rPr lang="ru-RU" sz="1600" b="1" i="1" dirty="0" err="1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катерина</a:t>
            </a:r>
            <a:r>
              <a:rPr lang="ru-RU" sz="1600" b="1" i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 Владимировна</a:t>
            </a:r>
          </a:p>
          <a:p>
            <a:pPr indent="269875"/>
            <a:r>
              <a:rPr lang="en-US" sz="1600" dirty="0" smtClean="0">
                <a:solidFill>
                  <a:srgbClr val="005A9B"/>
                </a:solidFill>
                <a:latin typeface="Century Schoolbook" panose="02040604050505020304" pitchFamily="18" charset="0"/>
                <a:hlinkClick r:id="rId5"/>
              </a:rPr>
              <a:t>nezhnikova_ev@pfur.ru</a:t>
            </a:r>
            <a:endParaRPr lang="en-US" sz="1600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269875"/>
            <a:endParaRPr lang="en-US" sz="1600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269875"/>
            <a:r>
              <a:rPr lang="en-US" sz="16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+7(903)581-83-30</a:t>
            </a:r>
          </a:p>
          <a:p>
            <a:pPr indent="269875"/>
            <a:r>
              <a:rPr lang="en-US" sz="16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+7(495) 433-20-29</a:t>
            </a:r>
            <a:endParaRPr lang="ru-RU" sz="1600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269875"/>
            <a:endParaRPr lang="ru-RU" sz="1600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269875"/>
            <a:r>
              <a:rPr lang="ru-RU" sz="1600" b="1" i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2. Координатор магистерской программы</a:t>
            </a:r>
          </a:p>
          <a:p>
            <a:pPr indent="269875"/>
            <a:r>
              <a:rPr lang="ru-RU" sz="1600" b="1" i="1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Егорычева Елена Александровна</a:t>
            </a:r>
          </a:p>
          <a:p>
            <a:pPr lvl="0" indent="269875"/>
            <a:r>
              <a:rPr lang="en-US" sz="1600" dirty="0">
                <a:solidFill>
                  <a:srgbClr val="005A9B"/>
                </a:solidFill>
                <a:latin typeface="Century Schoolbook" panose="02040604050505020304" pitchFamily="18" charset="0"/>
              </a:rPr>
              <a:t>egorycheva_ea</a:t>
            </a:r>
            <a:r>
              <a:rPr lang="en-US" sz="1600" dirty="0" smtClean="0">
                <a:solidFill>
                  <a:srgbClr val="005A9B"/>
                </a:solidFill>
                <a:latin typeface="Century Schoolbook" panose="02040604050505020304" pitchFamily="18" charset="0"/>
                <a:hlinkClick r:id="rId6"/>
              </a:rPr>
              <a:t>@pfur.ru</a:t>
            </a:r>
            <a:endParaRPr lang="en-US" sz="1600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lvl="0" indent="269875"/>
            <a:endParaRPr lang="en-US" sz="1600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lvl="0" indent="269875"/>
            <a:r>
              <a:rPr lang="en-US" sz="16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+</a:t>
            </a:r>
            <a:r>
              <a:rPr lang="en-US" sz="1600" dirty="0">
                <a:solidFill>
                  <a:srgbClr val="005A9B"/>
                </a:solidFill>
                <a:latin typeface="Century Schoolbook" panose="02040604050505020304" pitchFamily="18" charset="0"/>
              </a:rPr>
              <a:t>7(903)581-83-30</a:t>
            </a:r>
          </a:p>
          <a:p>
            <a:pPr lvl="0" indent="269875"/>
            <a:r>
              <a:rPr lang="en-US" sz="1600" dirty="0">
                <a:solidFill>
                  <a:srgbClr val="005A9B"/>
                </a:solidFill>
                <a:latin typeface="Century Schoolbook" panose="02040604050505020304" pitchFamily="18" charset="0"/>
              </a:rPr>
              <a:t>+7(495) 433-20-29</a:t>
            </a:r>
            <a:endParaRPr lang="ru-RU" sz="1600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en-US" dirty="0" smtClean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ru-RU" dirty="0">
              <a:solidFill>
                <a:srgbClr val="005A9B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79" y="3067151"/>
            <a:ext cx="1896897" cy="20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228" y="1219973"/>
            <a:ext cx="8567737" cy="37138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Магистерская программа по направлению 38.04.01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«Экономика фирмы и отраслевых рынков» реализуется в РУДН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на кафедре «Национальная экономика» с 2001г.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005A9B"/>
                </a:solidFill>
                <a:latin typeface="Century Schoolbook" panose="02040604050505020304" pitchFamily="18" charset="0"/>
                <a:cs typeface="Trebuchet MS"/>
              </a:rPr>
              <a:t>ОПИСАНИЕ ПРОГРАММЫ</a:t>
            </a:r>
            <a:endParaRPr lang="en-US" sz="2000" b="1" dirty="0">
              <a:solidFill>
                <a:srgbClr val="005A9B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39269569"/>
              </p:ext>
            </p:extLst>
          </p:nvPr>
        </p:nvGraphicFramePr>
        <p:xfrm>
          <a:off x="639019" y="1953790"/>
          <a:ext cx="3665500" cy="2980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46790449"/>
              </p:ext>
            </p:extLst>
          </p:nvPr>
        </p:nvGraphicFramePr>
        <p:xfrm>
          <a:off x="4104933" y="1952610"/>
          <a:ext cx="3979942" cy="304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 descr="cover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7" y="1617071"/>
            <a:ext cx="8250326" cy="2671175"/>
          </a:xfrm>
          <a:prstGeom prst="rect">
            <a:avLst/>
          </a:prstGeom>
        </p:spPr>
      </p:pic>
      <p:pic>
        <p:nvPicPr>
          <p:cNvPr id="10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2829173" y="1544708"/>
            <a:ext cx="3320414" cy="29421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14279" y="660372"/>
            <a:ext cx="6663935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ЗА ЭТО ВРЕМЯ ВЫПУСКНИКАМИ ПРОГРАММЫ СТАЛИ  </a:t>
            </a:r>
            <a:r>
              <a:rPr lang="ru-RU" sz="20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БОЛЕЕ 500 </a:t>
            </a:r>
            <a:r>
              <a:rPr lang="ru-RU" sz="20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ЧЕЛОВЕК </a:t>
            </a:r>
            <a:endParaRPr lang="ru-RU" sz="2000" b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ИЗ </a:t>
            </a:r>
            <a:r>
              <a:rPr lang="en-US" sz="20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20</a:t>
            </a:r>
            <a:r>
              <a:rPr lang="ru-RU" sz="20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</a:t>
            </a:r>
            <a:r>
              <a:rPr lang="ru-RU" sz="20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СТРАН МИРА</a:t>
            </a:r>
          </a:p>
        </p:txBody>
      </p:sp>
    </p:spTree>
    <p:extLst>
      <p:ext uri="{BB962C8B-B14F-4D97-AF65-F5344CB8AC3E}">
        <p14:creationId xmlns:p14="http://schemas.microsoft.com/office/powerpoint/2010/main" val="261891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480" y="871886"/>
            <a:ext cx="8567737" cy="38750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  <a:defRPr/>
            </a:pPr>
            <a:endParaRPr lang="ru-RU" sz="2300" b="1" dirty="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  <a:p>
            <a:pPr indent="4445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29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Цель </a:t>
            </a:r>
            <a:r>
              <a:rPr lang="ru-RU" sz="29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программы </a:t>
            </a:r>
            <a:r>
              <a:rPr lang="ru-RU" sz="2900" dirty="0">
                <a:latin typeface="Century Schoolbook" panose="02040604050505020304" pitchFamily="18" charset="0"/>
              </a:rPr>
              <a:t>– </a:t>
            </a:r>
            <a:r>
              <a:rPr lang="ru-RU" sz="2900" dirty="0">
                <a:solidFill>
                  <a:srgbClr val="005A9B"/>
                </a:solidFill>
                <a:latin typeface="Century Schoolbook" panose="02040604050505020304" pitchFamily="18" charset="0"/>
              </a:rPr>
              <a:t>профессиональная подготовка  высококвалифицированных экономистов, отвечающих требованиям инновационного развития современной экономики  для работы в конкретных отраслях экономики за счет формирования углубленных знаний в области конкурентоспособности бизнеса и практических навыков их </a:t>
            </a:r>
            <a:r>
              <a:rPr lang="ru-RU" sz="29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реализации.</a:t>
            </a:r>
          </a:p>
          <a:p>
            <a:pPr indent="444500" algn="just">
              <a:lnSpc>
                <a:spcPct val="120000"/>
              </a:lnSpc>
              <a:spcBef>
                <a:spcPts val="0"/>
              </a:spcBef>
              <a:defRPr/>
            </a:pPr>
            <a:endParaRPr lang="ru-RU" sz="2600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 indent="4445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29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Магистерская </a:t>
            </a:r>
            <a:r>
              <a:rPr lang="ru-RU" sz="29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программа «Экономика фирмы и отраслевых рынков» </a:t>
            </a:r>
            <a:r>
              <a:rPr lang="ru-RU" sz="29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ориентирована на систематизацию и углубление знаний </a:t>
            </a:r>
            <a:r>
              <a:rPr lang="ru-RU" sz="2900" dirty="0">
                <a:solidFill>
                  <a:srgbClr val="005A9B"/>
                </a:solidFill>
                <a:latin typeface="Century Schoolbook" panose="02040604050505020304" pitchFamily="18" charset="0"/>
              </a:rPr>
              <a:t>о характере развития современной экономики как </a:t>
            </a:r>
            <a:r>
              <a:rPr lang="ru-RU" sz="29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системы  взаимодействующих </a:t>
            </a:r>
            <a:r>
              <a:rPr lang="ru-RU" sz="2900" dirty="0">
                <a:solidFill>
                  <a:srgbClr val="005A9B"/>
                </a:solidFill>
                <a:latin typeface="Century Schoolbook" panose="02040604050505020304" pitchFamily="18" charset="0"/>
              </a:rPr>
              <a:t>отраслей и отраслевых рынков, а также </a:t>
            </a:r>
            <a:r>
              <a:rPr lang="ru-RU" sz="2900" dirty="0" smtClean="0">
                <a:solidFill>
                  <a:srgbClr val="005A9B"/>
                </a:solidFill>
                <a:latin typeface="Century Schoolbook" panose="02040604050505020304" pitchFamily="18" charset="0"/>
              </a:rPr>
              <a:t>функционирующих на них фирм.</a:t>
            </a:r>
            <a:endParaRPr lang="ru-RU" sz="2900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1800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6258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Заведующий кафедрой </a:t>
            </a: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  «Национальная экономика», д.э.н., профессор</a:t>
            </a: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</a:t>
            </a:r>
            <a:r>
              <a:rPr lang="ru-RU" sz="1800" b="1" dirty="0" err="1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Мосейкин</a:t>
            </a: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Юрий Никитович:</a:t>
            </a:r>
          </a:p>
          <a:p>
            <a:pPr>
              <a:spcBef>
                <a:spcPts val="0"/>
              </a:spcBef>
            </a:pPr>
            <a:endParaRPr lang="ru-RU" sz="1800" b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7" y="1364958"/>
            <a:ext cx="2518378" cy="306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1962" y="1740797"/>
            <a:ext cx="51583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«Уважаемые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абитуриенты! </a:t>
            </a:r>
          </a:p>
          <a:p>
            <a:pPr algn="just">
              <a:spcBef>
                <a:spcPts val="0"/>
              </a:spcBef>
            </a:pP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полувековую историю экономического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в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 создана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серьезная научная школа, в которой 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подготовка по всем уровням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образования: </a:t>
            </a:r>
            <a:r>
              <a:rPr lang="ru-RU" sz="1600" i="1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 - аспирантура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функционируют диссертационные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экономическим специальностям. </a:t>
            </a:r>
          </a:p>
          <a:p>
            <a:pPr algn="just">
              <a:spcBef>
                <a:spcPts val="0"/>
              </a:spcBef>
            </a:pP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Мы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магистерскую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программу,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отвечающую 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современной экономики»   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4398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Руководитель магистерской программы  </a:t>
            </a: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  д.э.н., доцент 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</a:t>
            </a: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Нежникова </a:t>
            </a: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Е</a:t>
            </a: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катерина Владимировна</a:t>
            </a:r>
          </a:p>
          <a:p>
            <a:pPr>
              <a:spcBef>
                <a:spcPts val="0"/>
              </a:spcBef>
            </a:pPr>
            <a:endParaRPr lang="ru-RU" sz="1800" b="1" dirty="0" smtClean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          </a:t>
            </a:r>
            <a:r>
              <a:rPr lang="ru-RU" sz="1600" b="1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40" y="1464869"/>
            <a:ext cx="1936207" cy="2941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2631" y="1778703"/>
            <a:ext cx="51377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spcBef>
                <a:spcPts val="0"/>
              </a:spcBef>
            </a:pP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«</a:t>
            </a: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Для подготовки </a:t>
            </a: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специалистов, конкурентоспособных </a:t>
            </a: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на рынке труда, </a:t>
            </a: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необходима постоянная </a:t>
            </a: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интеграция образования</a:t>
            </a: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, науки </a:t>
            </a: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и инноваций.</a:t>
            </a:r>
          </a:p>
          <a:p>
            <a:pPr indent="357188" algn="just">
              <a:spcBef>
                <a:spcPts val="0"/>
              </a:spcBef>
            </a:pP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Ежегодно мы проводим аудит и актуализацию </a:t>
            </a: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магистерской программы совместно с ведущими университетами </a:t>
            </a:r>
            <a:r>
              <a:rPr lang="ru-RU" sz="1600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Р</a:t>
            </a:r>
            <a:r>
              <a:rPr lang="ru-RU" sz="1600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оссии и мира, а также с бизнес-партерами. К осуществлению преподавательской деятельности привлекаются ведущие профессора и специалисты-практики»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7753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          </a:t>
            </a:r>
            <a:r>
              <a:rPr lang="ru-RU" sz="1600" b="1" i="1" dirty="0" smtClean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700757" y="122658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733" y="834834"/>
            <a:ext cx="79248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ctr">
              <a:spcAft>
                <a:spcPts val="1200"/>
              </a:spcAft>
            </a:pPr>
            <a:r>
              <a:rPr lang="ru-RU" sz="1400" b="1" dirty="0" smtClean="0">
                <a:solidFill>
                  <a:srgbClr val="0D62B2"/>
                </a:solidFill>
                <a:latin typeface="georgia" panose="02040502050405020303" pitchFamily="18" charset="0"/>
              </a:rPr>
              <a:t>                ПРОФЕССОРСКО-ПРЕПОДАВАТЕЛЬСКИЙ СОСТАВ КАФЕДРЫ</a:t>
            </a:r>
          </a:p>
          <a:p>
            <a:pPr indent="271463" algn="ctr">
              <a:spcAft>
                <a:spcPts val="1200"/>
              </a:spcAft>
            </a:pPr>
            <a:r>
              <a:rPr lang="ru-RU" sz="1400" b="1" dirty="0" smtClean="0">
                <a:solidFill>
                  <a:srgbClr val="0D62B2"/>
                </a:solidFill>
                <a:latin typeface="georgia" panose="02040502050405020303" pitchFamily="18" charset="0"/>
              </a:rPr>
              <a:t>                «НАЦИОНАЛЬНАЯ ЭКОНОМИКА»</a:t>
            </a:r>
          </a:p>
          <a:p>
            <a:pPr indent="271463" algn="just">
              <a:spcAft>
                <a:spcPts val="1200"/>
              </a:spcAft>
            </a:pP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Кафедра </a:t>
            </a:r>
            <a:r>
              <a:rPr lang="ru-RU" sz="1500" dirty="0">
                <a:solidFill>
                  <a:srgbClr val="0D62B2"/>
                </a:solidFill>
                <a:latin typeface="georgia" panose="02040502050405020303" pitchFamily="18" charset="0"/>
              </a:rPr>
              <a:t>Национальной экономики - одна из старейших на экономическом факультете. </a:t>
            </a:r>
            <a:endParaRPr lang="ru-RU" sz="1500" dirty="0" smtClean="0">
              <a:solidFill>
                <a:srgbClr val="0D62B2"/>
              </a:solidFill>
              <a:latin typeface="georgia" panose="02040502050405020303" pitchFamily="18" charset="0"/>
            </a:endParaRPr>
          </a:p>
          <a:p>
            <a:pPr indent="271463" algn="just">
              <a:spcAft>
                <a:spcPts val="1200"/>
              </a:spcAft>
            </a:pP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Кафедра </a:t>
            </a:r>
            <a:r>
              <a:rPr lang="ru-RU" sz="1500" dirty="0">
                <a:solidFill>
                  <a:srgbClr val="0D62B2"/>
                </a:solidFill>
                <a:latin typeface="georgia" panose="02040502050405020303" pitchFamily="18" charset="0"/>
              </a:rPr>
              <a:t>является выпускающей для бакалавров по направлению "Экономика предприятия" и ведущей в магистратуре по специализации "Экономика фирмы и отраслевых рынков", </a:t>
            </a: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а </a:t>
            </a:r>
            <a:r>
              <a:rPr lang="ru-RU" sz="1500" dirty="0">
                <a:solidFill>
                  <a:srgbClr val="0D62B2"/>
                </a:solidFill>
                <a:latin typeface="georgia" panose="02040502050405020303" pitchFamily="18" charset="0"/>
              </a:rPr>
              <a:t>также в аспирантуре - по специальности "Экономика и управление народным хозяйством". </a:t>
            </a:r>
            <a:endParaRPr lang="ru-RU" sz="1500" dirty="0" smtClean="0">
              <a:solidFill>
                <a:srgbClr val="0D62B2"/>
              </a:solidFill>
              <a:latin typeface="georgia" panose="02040502050405020303" pitchFamily="18" charset="0"/>
            </a:endParaRPr>
          </a:p>
          <a:p>
            <a:pPr indent="271463" algn="just">
              <a:spcAft>
                <a:spcPts val="1200"/>
              </a:spcAft>
            </a:pP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В </a:t>
            </a:r>
            <a:r>
              <a:rPr lang="ru-RU" sz="1500" dirty="0">
                <a:solidFill>
                  <a:srgbClr val="0D62B2"/>
                </a:solidFill>
                <a:latin typeface="georgia" panose="02040502050405020303" pitchFamily="18" charset="0"/>
              </a:rPr>
              <a:t>настоящее время на кафедре работают 8 профессоров, 11 доцентов, 5 старших </a:t>
            </a: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преподавателей. </a:t>
            </a:r>
            <a:r>
              <a:rPr lang="ru-RU" sz="1500" dirty="0">
                <a:solidFill>
                  <a:srgbClr val="0D62B2"/>
                </a:solidFill>
                <a:latin typeface="georgia" panose="02040502050405020303" pitchFamily="18" charset="0"/>
              </a:rPr>
              <a:t>Преподавателями кафедры опубликовано более 700 научных работ в России и в зарубежных странах, изданы десятки учебников и учебных </a:t>
            </a:r>
            <a:r>
              <a:rPr lang="ru-RU" sz="1500" dirty="0" smtClean="0">
                <a:solidFill>
                  <a:srgbClr val="0D62B2"/>
                </a:solidFill>
                <a:latin typeface="georgia" panose="02040502050405020303" pitchFamily="18" charset="0"/>
              </a:rPr>
              <a:t>пособий.</a:t>
            </a:r>
          </a:p>
          <a:p>
            <a:pPr indent="271463" algn="just">
              <a:spcAft>
                <a:spcPts val="1200"/>
              </a:spcAft>
            </a:pPr>
            <a:r>
              <a:rPr lang="ru-RU" sz="1500" i="1" dirty="0" smtClean="0">
                <a:solidFill>
                  <a:srgbClr val="0D62B2"/>
                </a:solidFill>
                <a:latin typeface="georgia" panose="02040502050405020303" pitchFamily="18" charset="0"/>
              </a:rPr>
              <a:t>Для </a:t>
            </a:r>
            <a:r>
              <a:rPr lang="ru-RU" sz="1500" i="1" dirty="0">
                <a:solidFill>
                  <a:srgbClr val="0D62B2"/>
                </a:solidFill>
                <a:latin typeface="georgia" panose="02040502050405020303" pitchFamily="18" charset="0"/>
              </a:rPr>
              <a:t>обучения </a:t>
            </a:r>
            <a:r>
              <a:rPr lang="ru-RU" sz="1500" i="1" dirty="0" smtClean="0">
                <a:solidFill>
                  <a:srgbClr val="0D62B2"/>
                </a:solidFill>
                <a:latin typeface="georgia" panose="02040502050405020303" pitchFamily="18" charset="0"/>
              </a:rPr>
              <a:t>студентов проводятся бизнес-тренинги и </a:t>
            </a:r>
            <a:r>
              <a:rPr lang="ru-RU" sz="1500" i="1" dirty="0">
                <a:solidFill>
                  <a:srgbClr val="0D62B2"/>
                </a:solidFill>
                <a:latin typeface="georgia" panose="02040502050405020303" pitchFamily="18" charset="0"/>
              </a:rPr>
              <a:t>привлекаются специалисты-практики, успешно занимающиеся предпринимательской и консалтинговой </a:t>
            </a:r>
            <a:r>
              <a:rPr lang="ru-RU" sz="1500" i="1" dirty="0" smtClean="0">
                <a:solidFill>
                  <a:srgbClr val="0D62B2"/>
                </a:solidFill>
                <a:latin typeface="georgia" panose="02040502050405020303" pitchFamily="18" charset="0"/>
              </a:rPr>
              <a:t>деятельностью.</a:t>
            </a:r>
            <a:endParaRPr lang="ru-RU" sz="1500" i="1" dirty="0">
              <a:solidFill>
                <a:srgbClr val="0D62B2"/>
              </a:solidFill>
            </a:endParaRPr>
          </a:p>
          <a:p>
            <a:pPr indent="271463" algn="ctr">
              <a:spcAft>
                <a:spcPts val="1200"/>
              </a:spcAft>
            </a:pPr>
            <a:endParaRPr lang="ru-RU" sz="1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D62B2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D62B2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endParaRPr lang="ru-RU" b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1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3458" y="134373"/>
            <a:ext cx="1727563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Пизенгольц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В.М.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рофессор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, д.э.н</a:t>
            </a:r>
            <a:r>
              <a:rPr lang="ru-RU" sz="135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35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87420" y="613491"/>
            <a:ext cx="2467110" cy="171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25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</a:t>
            </a:r>
            <a:endParaRPr lang="ru-RU" sz="1125" dirty="0">
              <a:latin typeface="Century Schoolbook" panose="02040604050505020304" pitchFamily="18" charset="0"/>
              <a:cs typeface="Times New Roman" pitchFamily="18" charset="0"/>
            </a:endParaRPr>
          </a:p>
          <a:p>
            <a:pPr algn="just"/>
            <a:r>
              <a:rPr lang="ru-RU" sz="1050" dirty="0">
                <a:latin typeface="Century Schoolbook" panose="02040604050505020304" pitchFamily="18" charset="0"/>
              </a:rPr>
              <a:t>П</a:t>
            </a:r>
            <a:r>
              <a:rPr lang="ru-RU" sz="1050" dirty="0" smtClean="0">
                <a:latin typeface="Century Schoolbook" panose="02040604050505020304" pitchFamily="18" charset="0"/>
              </a:rPr>
              <a:t>роблемы </a:t>
            </a:r>
            <a:r>
              <a:rPr lang="ru-RU" sz="1050" dirty="0">
                <a:latin typeface="Century Schoolbook" panose="02040604050505020304" pitchFamily="18" charset="0"/>
              </a:rPr>
              <a:t>развития аграрного рынка и управления им через развитие </a:t>
            </a:r>
            <a:r>
              <a:rPr lang="ru-RU" sz="1050" dirty="0" smtClean="0">
                <a:latin typeface="Century Schoolbook" panose="02040604050505020304" pitchFamily="18" charset="0"/>
              </a:rPr>
              <a:t>предпринимательства. </a:t>
            </a:r>
            <a:r>
              <a:rPr lang="ru-RU" sz="1050" dirty="0" err="1" smtClean="0">
                <a:latin typeface="Century Schoolbook" panose="02040604050505020304" pitchFamily="18" charset="0"/>
              </a:rPr>
              <a:t>Соразработчик</a:t>
            </a:r>
            <a:r>
              <a:rPr lang="ru-RU" sz="1050" dirty="0" smtClean="0">
                <a:latin typeface="Century Schoolbook" panose="02040604050505020304" pitchFamily="18" charset="0"/>
              </a:rPr>
              <a:t> </a:t>
            </a:r>
            <a:r>
              <a:rPr lang="ru-RU" sz="1050" dirty="0">
                <a:latin typeface="Century Schoolbook" panose="02040604050505020304" pitchFamily="18" charset="0"/>
              </a:rPr>
              <a:t>программ МСХ РФ по развитию сельского хозяйства регионов, консультант Правительства </a:t>
            </a:r>
            <a:r>
              <a:rPr lang="ru-RU" sz="1050" dirty="0" smtClean="0">
                <a:latin typeface="Century Schoolbook" panose="02040604050505020304" pitchFamily="18" charset="0"/>
              </a:rPr>
              <a:t>Воронежской области. </a:t>
            </a:r>
            <a:r>
              <a:rPr lang="ru-RU" sz="1050" dirty="0"/>
              <a:t/>
            </a:r>
            <a:br>
              <a:rPr lang="ru-RU" sz="1050" dirty="0"/>
            </a:br>
            <a:endParaRPr lang="ru-RU" sz="105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3954" y="521793"/>
            <a:ext cx="269931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Руководитель магистерской программы.</a:t>
            </a: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 </a:t>
            </a:r>
            <a:r>
              <a:rPr lang="ru-RU" sz="1050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</a:t>
            </a: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Методология обеспечения качества и конкурентоспособности продукции организаций, методология научных исследований, методы и модели управления производительностью труда. </a:t>
            </a: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Автор 4-х учебников и более 70 научных работ.</a:t>
            </a:r>
            <a:endParaRPr lang="ru-RU" sz="1125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8950" y="71867"/>
            <a:ext cx="1727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Нежникова Е.В.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профессор, 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.э.н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68302" y="2304314"/>
            <a:ext cx="189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Черняев М.В.</a:t>
            </a:r>
            <a:endParaRPr lang="ru-RU" sz="1200" b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.э.н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52255" y="2778580"/>
            <a:ext cx="2447912" cy="1558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25" b="1" dirty="0">
                <a:latin typeface="Century Schoolbook" panose="02040604050505020304" pitchFamily="18" charset="0"/>
                <a:cs typeface="Times New Roman" pitchFamily="18" charset="0"/>
              </a:rPr>
              <a:t>Область научных интересов: </a:t>
            </a:r>
          </a:p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топливно-энергетический и нефтегазовый </a:t>
            </a:r>
            <a:r>
              <a:rPr lang="ru-RU" sz="1050" dirty="0">
                <a:latin typeface="Century Schoolbook" panose="02040604050505020304" pitchFamily="18" charset="0"/>
              </a:rPr>
              <a:t>к</a:t>
            </a:r>
            <a:r>
              <a:rPr lang="ru-RU" sz="1050" dirty="0" smtClean="0">
                <a:latin typeface="Century Schoolbook" panose="02040604050505020304" pitchFamily="18" charset="0"/>
              </a:rPr>
              <a:t>омплекс</a:t>
            </a:r>
            <a:r>
              <a:rPr lang="ru-RU" sz="1050" dirty="0">
                <a:latin typeface="Century Schoolbook" panose="02040604050505020304" pitchFamily="18" charset="0"/>
              </a:rPr>
              <a:t>, инновационные технологии, </a:t>
            </a:r>
            <a:r>
              <a:rPr lang="ru-RU" sz="1050" dirty="0" smtClean="0">
                <a:latin typeface="Century Schoolbook" panose="02040604050505020304" pitchFamily="18" charset="0"/>
              </a:rPr>
              <a:t>локализация </a:t>
            </a:r>
            <a:r>
              <a:rPr lang="ru-RU" sz="1050" dirty="0">
                <a:latin typeface="Century Schoolbook" panose="02040604050505020304" pitchFamily="18" charset="0"/>
              </a:rPr>
              <a:t>европейского бизнеса на территории </a:t>
            </a:r>
            <a:r>
              <a:rPr lang="ru-RU" sz="1050" dirty="0" smtClean="0">
                <a:latin typeface="Century Schoolbook" panose="02040604050505020304" pitchFamily="18" charset="0"/>
              </a:rPr>
              <a:t>России. </a:t>
            </a:r>
            <a:endParaRPr lang="ru-RU" sz="1050" dirty="0">
              <a:latin typeface="Century Schoolbook" panose="02040604050505020304" pitchFamily="18" charset="0"/>
            </a:endParaRPr>
          </a:p>
          <a:p>
            <a:pPr algn="just"/>
            <a:r>
              <a:rPr lang="ru-RU" sz="1050" dirty="0">
                <a:latin typeface="Century Schoolbook" panose="02040604050505020304" pitchFamily="18" charset="0"/>
              </a:rPr>
              <a:t>Советник </a:t>
            </a:r>
            <a:r>
              <a:rPr lang="ru-RU" sz="1050" dirty="0" smtClean="0">
                <a:latin typeface="Century Schoolbook" panose="02040604050505020304" pitchFamily="18" charset="0"/>
              </a:rPr>
              <a:t>в </a:t>
            </a:r>
            <a:r>
              <a:rPr lang="ru-RU" sz="1050" dirty="0" err="1" smtClean="0">
                <a:latin typeface="Century Schoolbook" panose="02040604050505020304" pitchFamily="18" charset="0"/>
              </a:rPr>
              <a:t>нефтесервисной</a:t>
            </a:r>
            <a:r>
              <a:rPr lang="ru-RU" sz="1050" dirty="0" smtClean="0">
                <a:latin typeface="Century Schoolbook" panose="02040604050505020304" pitchFamily="18" charset="0"/>
              </a:rPr>
              <a:t> </a:t>
            </a:r>
            <a:r>
              <a:rPr lang="ru-RU" sz="1050" dirty="0">
                <a:latin typeface="Century Schoolbook" panose="02040604050505020304" pitchFamily="18" charset="0"/>
              </a:rPr>
              <a:t>компании «</a:t>
            </a:r>
            <a:r>
              <a:rPr lang="ru-RU" sz="1050" dirty="0" err="1">
                <a:latin typeface="Century Schoolbook" panose="02040604050505020304" pitchFamily="18" charset="0"/>
              </a:rPr>
              <a:t>Novas</a:t>
            </a:r>
            <a:r>
              <a:rPr lang="ru-RU" sz="1050" dirty="0">
                <a:latin typeface="Century Schoolbook" panose="02040604050505020304" pitchFamily="18" charset="0"/>
              </a:rPr>
              <a:t> </a:t>
            </a:r>
            <a:r>
              <a:rPr lang="ru-RU" sz="1050" dirty="0" err="1">
                <a:latin typeface="Century Schoolbook" panose="02040604050505020304" pitchFamily="18" charset="0"/>
              </a:rPr>
              <a:t>Energy</a:t>
            </a:r>
            <a:r>
              <a:rPr lang="ru-RU" sz="1050" dirty="0">
                <a:latin typeface="Century Schoolbook" panose="02040604050505020304" pitchFamily="18" charset="0"/>
              </a:rPr>
              <a:t> </a:t>
            </a:r>
            <a:r>
              <a:rPr lang="ru-RU" sz="1050" dirty="0" err="1">
                <a:latin typeface="Century Schoolbook" panose="02040604050505020304" pitchFamily="18" charset="0"/>
              </a:rPr>
              <a:t>Services</a:t>
            </a:r>
            <a:r>
              <a:rPr lang="ru-RU" sz="1050" dirty="0" smtClean="0">
                <a:latin typeface="Century Schoolbook" panose="02040604050505020304" pitchFamily="18" charset="0"/>
              </a:rPr>
              <a:t>», резидент фонда </a:t>
            </a:r>
            <a:r>
              <a:rPr lang="ru-RU" sz="1050" dirty="0" err="1" smtClean="0">
                <a:latin typeface="Century Schoolbook" panose="02040604050505020304" pitchFamily="18" charset="0"/>
              </a:rPr>
              <a:t>Сколково</a:t>
            </a:r>
            <a:r>
              <a:rPr lang="ru-RU" sz="1050" dirty="0" smtClean="0">
                <a:latin typeface="Century Schoolbook" panose="02040604050505020304" pitchFamily="18" charset="0"/>
              </a:rPr>
              <a:t>. </a:t>
            </a:r>
            <a:endParaRPr lang="ru-RU" sz="105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Пизенгольц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5" y="444674"/>
            <a:ext cx="1310014" cy="171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58" y="2547747"/>
            <a:ext cx="1410221" cy="1884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54" y="434981"/>
            <a:ext cx="1220312" cy="1794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833" y="2841462"/>
            <a:ext cx="2743438" cy="1877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953" y="2571749"/>
            <a:ext cx="1289441" cy="18838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356" y="2398742"/>
            <a:ext cx="1725318" cy="512108"/>
          </a:xfrm>
          <a:prstGeom prst="rect">
            <a:avLst/>
          </a:prstGeom>
        </p:spPr>
      </p:pic>
      <p:pic>
        <p:nvPicPr>
          <p:cNvPr id="17" name="Picture 5" descr="lents_f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1275</Words>
  <Application>Microsoft Office PowerPoint</Application>
  <PresentationFormat>Экран (16:9)</PresentationFormat>
  <Paragraphs>312</Paragraphs>
  <Slides>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Book Antiqua</vt:lpstr>
      <vt:lpstr>Calibri</vt:lpstr>
      <vt:lpstr>Century Schoolbook</vt:lpstr>
      <vt:lpstr>georgia</vt:lpstr>
      <vt:lpstr>Symbol</vt:lpstr>
      <vt:lpstr>Times New Roman</vt:lpstr>
      <vt:lpstr>Trebuchet MS</vt:lpstr>
      <vt:lpstr>Wingdings</vt:lpstr>
      <vt:lpstr>Office Theme</vt:lpstr>
      <vt:lpstr>Презентация PowerPoint</vt:lpstr>
      <vt:lpstr>Университет РУДН в рейтинге университетов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Сроки приёма документов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Вознюк Надежда  Михайловна</cp:lastModifiedBy>
  <cp:revision>107</cp:revision>
  <dcterms:created xsi:type="dcterms:W3CDTF">2017-01-25T11:18:17Z</dcterms:created>
  <dcterms:modified xsi:type="dcterms:W3CDTF">2019-11-27T09:58:09Z</dcterms:modified>
</cp:coreProperties>
</file>