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2" r:id="rId4"/>
    <p:sldId id="265" r:id="rId5"/>
    <p:sldId id="258" r:id="rId6"/>
    <p:sldId id="259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8D8E7A8-B13C-49E7-AE0A-6EC58D0AE4D8}">
          <p14:sldIdLst>
            <p14:sldId id="256"/>
            <p14:sldId id="257"/>
            <p14:sldId id="262"/>
            <p14:sldId id="265"/>
            <p14:sldId id="258"/>
            <p14:sldId id="259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rudn.ru/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4183081"/>
            <a:ext cx="7766936" cy="761999"/>
          </a:xfrm>
        </p:spPr>
        <p:txBody>
          <a:bodyPr/>
          <a:lstStyle/>
          <a:p>
            <a:r>
              <a:rPr lang="ru-RU" dirty="0" smtClean="0"/>
              <a:t>Финансы и кредит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5007865"/>
            <a:ext cx="7766936" cy="707188"/>
          </a:xfrm>
        </p:spPr>
        <p:txBody>
          <a:bodyPr/>
          <a:lstStyle/>
          <a:p>
            <a:r>
              <a:rPr lang="ru-RU" sz="3600" dirty="0" smtClean="0"/>
              <a:t>Магистратура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05327" y="1503976"/>
            <a:ext cx="94929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cs typeface="Aharoni" pitchFamily="2" charset="-79"/>
              </a:rPr>
              <a:t>Современные финансовые технологии </a:t>
            </a:r>
          </a:p>
          <a:p>
            <a:pPr algn="ctr"/>
            <a:r>
              <a:rPr lang="ru-RU" sz="3600" b="1" dirty="0" smtClean="0">
                <a:cs typeface="Aharoni" pitchFamily="2" charset="-79"/>
              </a:rPr>
              <a:t>в инвестировании </a:t>
            </a:r>
          </a:p>
          <a:p>
            <a:pPr algn="ctr"/>
            <a:r>
              <a:rPr lang="ru-RU" sz="3600" b="1" dirty="0" smtClean="0">
                <a:cs typeface="Aharoni" pitchFamily="2" charset="-79"/>
              </a:rPr>
              <a:t>и банковском бизнесе</a:t>
            </a:r>
            <a:endParaRPr lang="ru-RU" sz="3600" b="1" dirty="0"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18404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0438" y="164415"/>
            <a:ext cx="8596668" cy="1796731"/>
          </a:xfrm>
        </p:spPr>
        <p:txBody>
          <a:bodyPr>
            <a:noAutofit/>
          </a:bodyPr>
          <a:lstStyle/>
          <a:p>
            <a:pPr algn="just"/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>Цель программы - подготовка </a:t>
            </a:r>
            <a:r>
              <a:rPr lang="ru-RU" sz="1600" dirty="0"/>
              <a:t>высокопрофессиональных конкурентоспособных специалистов в области динамично развивающейся финансовой экономики, обладающих общекультурными – универсальными компетенциями, а также компетенциями в профессиональной области, способных осуществлять аналитическую, проектно-экономическую, организационно-управленческую деятельность</a:t>
            </a:r>
            <a:r>
              <a:rPr lang="ru-RU" sz="1600" dirty="0" smtClean="0"/>
              <a:t>.</a:t>
            </a:r>
            <a:br>
              <a:rPr lang="ru-RU" sz="1600" dirty="0" smtClean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6991" y="3898370"/>
            <a:ext cx="3394288" cy="212143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1066" y="2434401"/>
            <a:ext cx="9098102" cy="2799336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Программа подготовки </a:t>
            </a:r>
            <a:r>
              <a:rPr lang="ru-RU" dirty="0"/>
              <a:t>магистров по направлению 38.04.08 Финансы и кредит разработана в соответствии с Федеральным государственным образовательным стандартом высшего образования утвержденным приказом </a:t>
            </a:r>
            <a:r>
              <a:rPr lang="ru-RU" dirty="0" err="1"/>
              <a:t>Минобрнауки</a:t>
            </a:r>
            <a:r>
              <a:rPr lang="ru-RU" dirty="0"/>
              <a:t> России от 30 марта 2015 г. № 325, является вторым уровнем высшего образования.</a:t>
            </a:r>
          </a:p>
          <a:p>
            <a:r>
              <a:rPr lang="ru-RU" dirty="0"/>
              <a:t>Срок </a:t>
            </a:r>
            <a:r>
              <a:rPr lang="ru-RU" dirty="0" smtClean="0"/>
              <a:t> - 2 года</a:t>
            </a:r>
            <a:endParaRPr lang="ru-RU" dirty="0"/>
          </a:p>
          <a:p>
            <a:r>
              <a:rPr lang="ru-RU" dirty="0" smtClean="0"/>
              <a:t>Направленность </a:t>
            </a:r>
            <a:r>
              <a:rPr lang="ru-RU" dirty="0"/>
              <a:t>- прикладная </a:t>
            </a:r>
            <a:r>
              <a:rPr lang="ru-RU" dirty="0" smtClean="0"/>
              <a:t>программа</a:t>
            </a:r>
            <a:endParaRPr lang="ru-RU" dirty="0"/>
          </a:p>
          <a:p>
            <a:pP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150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ВИДЫ ПРОФЕССИОНАЛЬНОЙ ДЕЯТЕЛЬНОСТИ, К КОТОРОЙ ГОТОВИТСЯ ВЫПУСКНИК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25134"/>
            <a:ext cx="8669866" cy="2302488"/>
          </a:xfrm>
        </p:spPr>
        <p:txBody>
          <a:bodyPr>
            <a:normAutofit/>
          </a:bodyPr>
          <a:lstStyle/>
          <a:p>
            <a:pPr marL="0" lvl="0" indent="0">
              <a:buClr>
                <a:srgbClr val="90C226"/>
              </a:buClr>
              <a:buNone/>
            </a:pPr>
            <a:endParaRPr lang="ru-RU" sz="2800" dirty="0" smtClean="0">
              <a:solidFill>
                <a:srgbClr val="FF0000"/>
              </a:solidFill>
              <a:ea typeface="+mj-ea"/>
              <a:cs typeface="+mj-cs"/>
            </a:endParaRPr>
          </a:p>
          <a:p>
            <a:r>
              <a:rPr lang="ru-RU" sz="2800" dirty="0" smtClean="0"/>
              <a:t>аналитическая;</a:t>
            </a:r>
          </a:p>
          <a:p>
            <a:r>
              <a:rPr lang="ru-RU" sz="2800" dirty="0" smtClean="0"/>
              <a:t>проектно-экономическая;</a:t>
            </a:r>
          </a:p>
          <a:p>
            <a:r>
              <a:rPr lang="ru-RU" sz="2800" dirty="0" smtClean="0"/>
              <a:t>организационно-управленческая</a:t>
            </a:r>
          </a:p>
        </p:txBody>
      </p:sp>
    </p:spTree>
    <p:extLst>
      <p:ext uri="{BB962C8B-B14F-4D97-AF65-F5344CB8AC3E}">
        <p14:creationId xmlns:p14="http://schemas.microsoft.com/office/powerpoint/2010/main" val="1492047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801" y="-639233"/>
            <a:ext cx="3854528" cy="1278466"/>
          </a:xfrm>
        </p:spPr>
        <p:txBody>
          <a:bodyPr>
            <a:normAutofit/>
          </a:bodyPr>
          <a:lstStyle/>
          <a:p>
            <a:r>
              <a:rPr lang="ru-RU" sz="3000" dirty="0" smtClean="0"/>
              <a:t>Список дисциплин </a:t>
            </a:r>
            <a:endParaRPr lang="ru-RU" sz="30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6361134"/>
              </p:ext>
            </p:extLst>
          </p:nvPr>
        </p:nvGraphicFramePr>
        <p:xfrm>
          <a:off x="5012268" y="855131"/>
          <a:ext cx="4558548" cy="5629246"/>
        </p:xfrm>
        <a:graphic>
          <a:graphicData uri="http://schemas.openxmlformats.org/drawingml/2006/table">
            <a:tbl>
              <a:tblPr/>
              <a:tblGrid>
                <a:gridCol w="4558548"/>
              </a:tblGrid>
              <a:tr h="705590">
                <a:tc>
                  <a:txBody>
                    <a:bodyPr/>
                    <a:lstStyle/>
                    <a:p>
                      <a:pPr marL="0" marR="0" indent="0" algn="l" defTabSz="457200" rtl="0" eaLnBrk="1" fontAlgn="ctr" latinLnBrk="0" hangingPunct="1">
                        <a:lnSpc>
                          <a:spcPct val="8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Дисциплины по выбору студента</a:t>
                      </a:r>
                    </a:p>
                    <a:p>
                      <a:pPr marL="0" marR="0" indent="0" algn="l" defTabSz="457200" rtl="0" eaLnBrk="1" fontAlgn="ctr" latinLnBrk="0" hangingPunct="1">
                        <a:lnSpc>
                          <a:spcPct val="8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Блок 1 </a:t>
                      </a:r>
                      <a:endParaRPr lang="ru-RU" sz="13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915" marR="43915" marT="24004" marB="240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4960">
                <a:tc>
                  <a:txBody>
                    <a:bodyPr/>
                    <a:lstStyle/>
                    <a:p>
                      <a:pPr marL="285750" indent="-285750" algn="l" defTabSz="457200" rtl="0" eaLnBrk="1" fontAlgn="ctr" latinLnBrk="0" hangingPunct="1">
                        <a:lnSpc>
                          <a:spcPct val="8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Arial" panose="020B0604020202020204" pitchFamily="34" charset="0"/>
                        <a:buChar char="•"/>
                      </a:pPr>
                      <a:r>
                        <a:rPr lang="ru-RU" sz="13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Финансовая политика</a:t>
                      </a:r>
                    </a:p>
                  </a:txBody>
                  <a:tcPr marL="43915" marR="43915" marT="24004" marB="240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4960">
                <a:tc>
                  <a:txBody>
                    <a:bodyPr/>
                    <a:lstStyle/>
                    <a:p>
                      <a:pPr marL="285750" indent="-285750" algn="l" defTabSz="457200" rtl="0" eaLnBrk="1" fontAlgn="ctr" latinLnBrk="0" hangingPunct="1">
                        <a:lnSpc>
                          <a:spcPct val="8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Arial" panose="020B0604020202020204" pitchFamily="34" charset="0"/>
                        <a:buChar char="•"/>
                      </a:pPr>
                      <a:r>
                        <a:rPr lang="ru-RU" sz="1300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Управление международными проектами</a:t>
                      </a:r>
                    </a:p>
                  </a:txBody>
                  <a:tcPr marL="43915" marR="43915" marT="24004" marB="240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4960">
                <a:tc>
                  <a:txBody>
                    <a:bodyPr/>
                    <a:lstStyle/>
                    <a:p>
                      <a:pPr marL="0" indent="0" algn="l" defTabSz="457200" rtl="0" eaLnBrk="1" fontAlgn="ctr" latinLnBrk="0" hangingPunct="1">
                        <a:lnSpc>
                          <a:spcPct val="8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Arial" panose="020B0604020202020204" pitchFamily="34" charset="0"/>
                        <a:buNone/>
                      </a:pPr>
                      <a:r>
                        <a:rPr lang="ru-RU" sz="13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Блок 2</a:t>
                      </a:r>
                    </a:p>
                  </a:txBody>
                  <a:tcPr marL="43915" marR="43915" marT="24004" marB="240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4960">
                <a:tc>
                  <a:txBody>
                    <a:bodyPr/>
                    <a:lstStyle/>
                    <a:p>
                      <a:pPr marL="285750" indent="-285750" algn="l" defTabSz="457200" rtl="0" eaLnBrk="1" fontAlgn="ctr" latinLnBrk="0" hangingPunct="1">
                        <a:lnSpc>
                          <a:spcPct val="8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Arial" panose="020B0604020202020204" pitchFamily="34" charset="0"/>
                        <a:buChar char="•"/>
                      </a:pPr>
                      <a:r>
                        <a:rPr lang="ru-RU" sz="13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Инвестиционный менеджмент</a:t>
                      </a:r>
                    </a:p>
                  </a:txBody>
                  <a:tcPr marL="43915" marR="43915" marT="24004" marB="240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2068">
                <a:tc>
                  <a:txBody>
                    <a:bodyPr/>
                    <a:lstStyle/>
                    <a:p>
                      <a:pPr marL="285750" indent="-285750" algn="l" defTabSz="457200" rtl="0" eaLnBrk="1" fontAlgn="ctr" latinLnBrk="0" hangingPunct="1">
                        <a:lnSpc>
                          <a:spcPct val="8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Arial" panose="020B0604020202020204" pitchFamily="34" charset="0"/>
                        <a:buChar char="•"/>
                      </a:pPr>
                      <a:r>
                        <a:rPr lang="ru-RU" sz="13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Взаимодействие государства и бизнеса на внешних рынках</a:t>
                      </a:r>
                    </a:p>
                  </a:txBody>
                  <a:tcPr marL="43915" marR="43915" marT="24004" marB="240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4960">
                <a:tc>
                  <a:txBody>
                    <a:bodyPr/>
                    <a:lstStyle/>
                    <a:p>
                      <a:pPr algn="l" defTabSz="457200" rtl="0" eaLnBrk="1" fontAlgn="ctr" latinLnBrk="0" hangingPunct="1">
                        <a:lnSpc>
                          <a:spcPct val="8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</a:pPr>
                      <a:r>
                        <a:rPr lang="ru-RU" sz="1300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Блок 3</a:t>
                      </a:r>
                    </a:p>
                  </a:txBody>
                  <a:tcPr marL="43915" marR="43915" marT="24004" marB="240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4960">
                <a:tc>
                  <a:txBody>
                    <a:bodyPr/>
                    <a:lstStyle/>
                    <a:p>
                      <a:pPr marL="285750" indent="-285750" algn="l" defTabSz="457200" rtl="0" eaLnBrk="1" fontAlgn="ctr" latinLnBrk="0" hangingPunct="1">
                        <a:lnSpc>
                          <a:spcPct val="8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Arial" panose="020B0604020202020204" pitchFamily="34" charset="0"/>
                        <a:buChar char="•"/>
                      </a:pPr>
                      <a:r>
                        <a:rPr lang="ru-RU" sz="1300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Стратегическое управление: контроль и оценка</a:t>
                      </a:r>
                    </a:p>
                  </a:txBody>
                  <a:tcPr marL="43915" marR="43915" marT="24004" marB="240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4960">
                <a:tc>
                  <a:txBody>
                    <a:bodyPr/>
                    <a:lstStyle/>
                    <a:p>
                      <a:pPr marL="285750" indent="-285750" algn="l" defTabSz="457200" rtl="0" eaLnBrk="1" fontAlgn="ctr" latinLnBrk="0" hangingPunct="1">
                        <a:lnSpc>
                          <a:spcPct val="8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Arial" panose="020B0604020202020204" pitchFamily="34" charset="0"/>
                        <a:buChar char="•"/>
                      </a:pPr>
                      <a:r>
                        <a:rPr lang="ru-RU" sz="13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Государственно-частное партнёрство</a:t>
                      </a:r>
                    </a:p>
                  </a:txBody>
                  <a:tcPr marL="43915" marR="43915" marT="24004" marB="240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4960">
                <a:tc>
                  <a:txBody>
                    <a:bodyPr/>
                    <a:lstStyle/>
                    <a:p>
                      <a:pPr algn="l" defTabSz="457200" rtl="0" eaLnBrk="1" fontAlgn="ctr" latinLnBrk="0" hangingPunct="1">
                        <a:lnSpc>
                          <a:spcPct val="8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</a:pPr>
                      <a:r>
                        <a:rPr lang="ru-RU" sz="1300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Блок 4 </a:t>
                      </a:r>
                    </a:p>
                  </a:txBody>
                  <a:tcPr marL="43915" marR="43915" marT="24004" marB="240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4960">
                <a:tc>
                  <a:txBody>
                    <a:bodyPr/>
                    <a:lstStyle/>
                    <a:p>
                      <a:pPr marL="285750" indent="-285750" algn="l" defTabSz="457200" rtl="0" eaLnBrk="1" fontAlgn="ctr" latinLnBrk="0" hangingPunct="1">
                        <a:lnSpc>
                          <a:spcPct val="8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Arial" panose="020B0604020202020204" pitchFamily="34" charset="0"/>
                        <a:buChar char="•"/>
                      </a:pPr>
                      <a:r>
                        <a:rPr lang="ru-RU" sz="1300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Управление портфелем ценных бумаг</a:t>
                      </a:r>
                    </a:p>
                  </a:txBody>
                  <a:tcPr marL="43915" marR="43915" marT="24004" marB="240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4960">
                <a:tc>
                  <a:txBody>
                    <a:bodyPr/>
                    <a:lstStyle/>
                    <a:p>
                      <a:pPr marL="285750" indent="-285750" algn="l" defTabSz="457200" rtl="0" eaLnBrk="1" fontAlgn="ctr" latinLnBrk="0" hangingPunct="1">
                        <a:lnSpc>
                          <a:spcPct val="8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Arial" panose="020B0604020202020204" pitchFamily="34" charset="0"/>
                        <a:buChar char="•"/>
                      </a:pPr>
                      <a:r>
                        <a:rPr lang="ru-RU" sz="13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Проектное финансирование и экспертиза ТЭО</a:t>
                      </a:r>
                    </a:p>
                  </a:txBody>
                  <a:tcPr marL="43915" marR="43915" marT="24004" marB="240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4960">
                <a:tc>
                  <a:txBody>
                    <a:bodyPr/>
                    <a:lstStyle/>
                    <a:p>
                      <a:pPr marL="0" indent="0" algn="l" defTabSz="457200" rtl="0" eaLnBrk="1" fontAlgn="ctr" latinLnBrk="0" hangingPunct="1">
                        <a:lnSpc>
                          <a:spcPct val="8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Arial" panose="020B0604020202020204" pitchFamily="34" charset="0"/>
                        <a:buNone/>
                      </a:pPr>
                      <a:r>
                        <a:rPr lang="ru-RU" sz="13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Блок 5</a:t>
                      </a:r>
                    </a:p>
                  </a:txBody>
                  <a:tcPr marL="43915" marR="43915" marT="24004" marB="240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2068">
                <a:tc>
                  <a:txBody>
                    <a:bodyPr/>
                    <a:lstStyle/>
                    <a:p>
                      <a:pPr marL="285750" indent="-285750" algn="l" defTabSz="457200" rtl="0" eaLnBrk="1" fontAlgn="ctr" latinLnBrk="0" hangingPunct="1">
                        <a:lnSpc>
                          <a:spcPct val="8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Arial" panose="020B0604020202020204" pitchFamily="34" charset="0"/>
                        <a:buChar char="•"/>
                      </a:pPr>
                      <a:r>
                        <a:rPr lang="ru-RU" sz="1300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Управление финансовыми рисками и валютными позициями</a:t>
                      </a:r>
                    </a:p>
                  </a:txBody>
                  <a:tcPr marL="43915" marR="43915" marT="24004" marB="240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4960">
                <a:tc>
                  <a:txBody>
                    <a:bodyPr/>
                    <a:lstStyle/>
                    <a:p>
                      <a:pPr marL="285750" indent="-285750" algn="l" defTabSz="457200" rtl="0" eaLnBrk="1" fontAlgn="ctr" latinLnBrk="0" hangingPunct="1">
                        <a:lnSpc>
                          <a:spcPct val="8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Arial" panose="020B0604020202020204" pitchFamily="34" charset="0"/>
                        <a:buChar char="•"/>
                      </a:pPr>
                      <a:r>
                        <a:rPr lang="ru-RU" sz="13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Оценка рискованности ценных бумаг</a:t>
                      </a:r>
                    </a:p>
                  </a:txBody>
                  <a:tcPr marL="43915" marR="43915" marT="24004" marB="240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330201" y="855133"/>
            <a:ext cx="3854528" cy="5731934"/>
          </a:xfrm>
        </p:spPr>
        <p:txBody>
          <a:bodyPr>
            <a:normAutofit fontScale="92500" lnSpcReduction="20000"/>
          </a:bodyPr>
          <a:lstStyle/>
          <a:p>
            <a:pPr fontAlgn="ctr"/>
            <a:r>
              <a:rPr lang="ru-RU" dirty="0"/>
              <a:t>Базовая часть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ru-RU" dirty="0"/>
              <a:t>Математическое обеспечение инвестиционных решений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ru-RU" dirty="0"/>
              <a:t>Актуальные проблемы финансов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ru-RU" dirty="0"/>
              <a:t>Финансовый анализ (продвинутый уровень)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ru-RU" dirty="0"/>
              <a:t>Профессиональный </a:t>
            </a:r>
            <a:r>
              <a:rPr lang="ru-RU" dirty="0" err="1"/>
              <a:t>иностр</a:t>
            </a:r>
            <a:r>
              <a:rPr lang="ru-RU" dirty="0"/>
              <a:t>. язык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ru-RU" dirty="0"/>
              <a:t>Корпоративные финансы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ru-RU" dirty="0"/>
              <a:t>Инвестиционные и банковские риски: теория и практика</a:t>
            </a:r>
          </a:p>
          <a:p>
            <a:pPr fontAlgn="ctr"/>
            <a:r>
              <a:rPr lang="ru-RU" dirty="0"/>
              <a:t>Вариативная часть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ru-RU" dirty="0"/>
              <a:t>Методология научного исследования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ru-RU" dirty="0"/>
              <a:t>Финансовые рынки и финансово-кредитные институты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ru-RU" dirty="0"/>
              <a:t>Финансовые и денежно-кредитные методы регулирования экономики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ru-RU" dirty="0"/>
              <a:t>Стратегии и современная модель управления в сфере денежно-кредитных отношений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ru-RU" dirty="0"/>
              <a:t>Управление инвестиционным портфелем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ru-RU" dirty="0"/>
              <a:t>Антикризисное управление инвестиционным развитием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ru-RU" dirty="0"/>
              <a:t>Оценка и управление стоимостью банка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1287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69558" y="296333"/>
            <a:ext cx="10107826" cy="6195083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ru-RU" sz="70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Наши студенты могут проходить практику в следующих организациях: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ru-RU" sz="3100" dirty="0" smtClean="0"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ПАО «ВТБ» 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ru-RU" sz="3100" dirty="0" smtClean="0"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ПАО </a:t>
            </a:r>
            <a:r>
              <a:rPr lang="ru-RU" sz="3100" dirty="0"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«Росбанк»; 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ru-RU" sz="3100" dirty="0" smtClean="0"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ПАО </a:t>
            </a:r>
            <a:r>
              <a:rPr lang="ru-RU" sz="3100" dirty="0"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«Сбербанк России»;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ru-RU" sz="3100" dirty="0"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ООО «Росгосстрах</a:t>
            </a:r>
            <a:r>
              <a:rPr lang="ru-RU" sz="3100" dirty="0" smtClean="0"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»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ru-RU" sz="3100" dirty="0" smtClean="0"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КИТ </a:t>
            </a:r>
            <a:r>
              <a:rPr lang="ru-RU" sz="3100" dirty="0" err="1" smtClean="0"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Финанс</a:t>
            </a:r>
            <a:r>
              <a:rPr lang="ru-RU" sz="3100" dirty="0" smtClean="0"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Брокер</a:t>
            </a:r>
            <a:endParaRPr lang="ru-RU" sz="3100" dirty="0">
              <a:latin typeface="Arial Black" panose="020B0A040201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ru-RU" sz="3100" dirty="0" smtClean="0"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Федеральная </a:t>
            </a:r>
            <a:r>
              <a:rPr lang="ru-RU" sz="3100" dirty="0"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налоговая служба (ФНС);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ru-RU" sz="3100" dirty="0" smtClean="0"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Федеральная </a:t>
            </a:r>
            <a:r>
              <a:rPr lang="ru-RU" sz="3100" dirty="0"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служба финансово-бюджетного надзора (</a:t>
            </a:r>
            <a:r>
              <a:rPr lang="ru-RU" sz="3100" dirty="0" err="1"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Росфиннадзор</a:t>
            </a:r>
            <a:r>
              <a:rPr lang="ru-RU" sz="3100" dirty="0"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ru-RU" sz="3100" dirty="0" smtClean="0"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100" dirty="0"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Федеральное агентство по управлению государственным имуществом (</a:t>
            </a:r>
            <a:r>
              <a:rPr lang="ru-RU" sz="3100" dirty="0" err="1"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Росимущество</a:t>
            </a:r>
            <a:r>
              <a:rPr lang="ru-RU" sz="3100" dirty="0"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ru-RU" sz="3100" dirty="0" err="1" smtClean="0"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Nestle</a:t>
            </a:r>
            <a:r>
              <a:rPr lang="ru-RU" sz="3100" dirty="0"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 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ru-RU" sz="3100" dirty="0" smtClean="0"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100" dirty="0"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ЗАО "Мултон"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ru-RU" sz="3100" dirty="0" smtClean="0"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100" dirty="0"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ООО «АККАУНТ ПЛЮС</a:t>
            </a:r>
            <a:r>
              <a:rPr lang="ru-RU" sz="3100" dirty="0" smtClean="0"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»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ru-RU" sz="3100" dirty="0"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</a:t>
            </a:r>
            <a:r>
              <a:rPr lang="ru-RU" sz="3100" dirty="0" smtClean="0"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др.</a:t>
            </a:r>
            <a:endParaRPr lang="ru-RU" sz="3100" dirty="0">
              <a:latin typeface="Arial Black" panose="020B0A040201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51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8265" y="790833"/>
            <a:ext cx="9186333" cy="1012122"/>
          </a:xfrm>
        </p:spPr>
        <p:txBody>
          <a:bodyPr>
            <a:noAutofit/>
          </a:bodyPr>
          <a:lstStyle/>
          <a:p>
            <a:pPr algn="just"/>
            <a:r>
              <a:rPr lang="ru-RU" alt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 обучения студенты принимают участие в конференциях, </a:t>
            </a:r>
            <a:r>
              <a:rPr lang="ru-RU" alt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семинарах </a:t>
            </a:r>
            <a:r>
              <a:rPr lang="ru-RU" alt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международных студенческих форумах, участвуют в олимпиадах, публикуют статьи в журналах и сборниках </a:t>
            </a:r>
            <a:r>
              <a:rPr lang="ru-RU" alt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конференций, участвуют в международных летних школах.</a:t>
            </a:r>
            <a:endParaRPr lang="ru-RU" altLang="ru-RU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79060" y="4655124"/>
            <a:ext cx="6982806" cy="1864209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/>
              <a:t>При разработке и реализации программы магистратуры РУДН ориентируется на конкретный вид </a:t>
            </a:r>
            <a:r>
              <a:rPr lang="ru-RU" dirty="0" smtClean="0"/>
              <a:t>профессиональной </a:t>
            </a:r>
            <a:r>
              <a:rPr lang="ru-RU" dirty="0"/>
              <a:t>деятельности, к которому </a:t>
            </a:r>
            <a:r>
              <a:rPr lang="ru-RU" dirty="0" smtClean="0"/>
              <a:t>готовится </a:t>
            </a:r>
            <a:r>
              <a:rPr lang="ru-RU" dirty="0"/>
              <a:t>магистр, и определяется совместно с заинтересованными участниками образовательного процесса, исходя из потребностей рынка труда, научно-исследовательских и материально-технических ресурсов организации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467" y="1888064"/>
            <a:ext cx="3695816" cy="246591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4461" y="1888064"/>
            <a:ext cx="3997939" cy="2465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58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502442"/>
          </a:xfrm>
        </p:spPr>
        <p:txBody>
          <a:bodyPr>
            <a:normAutofit/>
          </a:bodyPr>
          <a:lstStyle/>
          <a:p>
            <a:r>
              <a:rPr lang="ru-RU" dirty="0" smtClean="0"/>
              <a:t>Подробная информация о программе на сайте </a:t>
            </a:r>
            <a:r>
              <a:rPr lang="en-US" dirty="0" smtClean="0">
                <a:hlinkClick r:id="rId2"/>
              </a:rPr>
              <a:t>www.rudn.ru</a:t>
            </a:r>
            <a:r>
              <a:rPr lang="en-US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по </a:t>
            </a:r>
            <a:r>
              <a:rPr lang="ru-RU" dirty="0" smtClean="0">
                <a:solidFill>
                  <a:srgbClr val="FF0000"/>
                </a:solidFill>
              </a:rPr>
              <a:t>телефону </a:t>
            </a:r>
            <a:r>
              <a:rPr lang="ru-RU" dirty="0" smtClean="0">
                <a:solidFill>
                  <a:srgbClr val="FF0000"/>
                </a:solidFill>
              </a:rPr>
              <a:t>8(495)434-42-12 добавочный 2473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кафедра «Финансы и кредит»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страница кафедры в </a:t>
            </a:r>
            <a:r>
              <a:rPr lang="en-US" sz="2000" dirty="0" err="1" smtClean="0">
                <a:solidFill>
                  <a:schemeClr val="tx1"/>
                </a:solidFill>
              </a:rPr>
              <a:t>facebooke</a:t>
            </a:r>
            <a:r>
              <a:rPr lang="en-US" sz="2000" dirty="0">
                <a:solidFill>
                  <a:schemeClr val="tx1"/>
                </a:solidFill>
              </a:rPr>
              <a:t/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https://www.facebook.com/FIK2003economrudn/?pnref=story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3211" y="4305201"/>
            <a:ext cx="2987203" cy="1976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51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237</TotalTime>
  <Words>341</Words>
  <Application>Microsoft Office PowerPoint</Application>
  <PresentationFormat>Широкоэкранный</PresentationFormat>
  <Paragraphs>62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Aharoni</vt:lpstr>
      <vt:lpstr>Arial</vt:lpstr>
      <vt:lpstr>Arial Black</vt:lpstr>
      <vt:lpstr>Calibri</vt:lpstr>
      <vt:lpstr>Times New Roman</vt:lpstr>
      <vt:lpstr>Trebuchet MS</vt:lpstr>
      <vt:lpstr>Wingdings 3</vt:lpstr>
      <vt:lpstr>Грань</vt:lpstr>
      <vt:lpstr>Финансы и кредит </vt:lpstr>
      <vt:lpstr> Цель программы - подготовка высокопрофессиональных конкурентоспособных специалистов в области динамично развивающейся финансовой экономики, обладающих общекультурными – универсальными компетенциями, а также компетенциями в профессиональной области, способных осуществлять аналитическую, проектно-экономическую, организационно-управленческую деятельность.       </vt:lpstr>
      <vt:lpstr>ВИДЫ ПРОФЕССИОНАЛЬНОЙ ДЕЯТЕЛЬНОСТИ, К КОТОРОЙ ГОТОВИТСЯ ВЫПУСКНИК </vt:lpstr>
      <vt:lpstr>Список дисциплин </vt:lpstr>
      <vt:lpstr>Презентация PowerPoint</vt:lpstr>
      <vt:lpstr>В процессе обучения студенты принимают участие в конференциях, семинарах и международных студенческих форумах, участвуют в олимпиадах, публикуют статьи в журналах и сборниках конференций, участвуют в международных летних школах.</vt:lpstr>
      <vt:lpstr>Подробная информация о программе на сайте www.rudn.ru   по телефону 8(495)434-42-12 добавочный 2473 кафедра «Финансы и кредит»  страница кафедры в facebooke https://www.facebook.com/FIK2003economrudn/?pnref=story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Финансовое управление в секторах экономики</dc:title>
  <dc:creator>Петроченко Полина Александровна</dc:creator>
  <cp:lastModifiedBy>Григорьева Елена Михайловна</cp:lastModifiedBy>
  <cp:revision>21</cp:revision>
  <cp:lastPrinted>2017-02-01T07:42:54Z</cp:lastPrinted>
  <dcterms:created xsi:type="dcterms:W3CDTF">2017-01-30T08:13:11Z</dcterms:created>
  <dcterms:modified xsi:type="dcterms:W3CDTF">2017-02-16T13:59:34Z</dcterms:modified>
</cp:coreProperties>
</file>