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6" r:id="rId3"/>
    <p:sldId id="379" r:id="rId4"/>
    <p:sldId id="380" r:id="rId5"/>
    <p:sldId id="378" r:id="rId6"/>
    <p:sldId id="359" r:id="rId7"/>
    <p:sldId id="420" r:id="rId8"/>
    <p:sldId id="421" r:id="rId9"/>
    <p:sldId id="436" r:id="rId10"/>
    <p:sldId id="424" r:id="rId11"/>
    <p:sldId id="425" r:id="rId12"/>
    <p:sldId id="432" r:id="rId13"/>
    <p:sldId id="433" r:id="rId14"/>
    <p:sldId id="430" r:id="rId15"/>
    <p:sldId id="431" r:id="rId16"/>
    <p:sldId id="428" r:id="rId17"/>
    <p:sldId id="426" r:id="rId18"/>
    <p:sldId id="435" r:id="rId19"/>
    <p:sldId id="434" r:id="rId20"/>
    <p:sldId id="413" r:id="rId21"/>
    <p:sldId id="437" r:id="rId22"/>
    <p:sldId id="414" r:id="rId23"/>
    <p:sldId id="415" r:id="rId24"/>
    <p:sldId id="41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/>
    <p:restoredTop sz="79846"/>
  </p:normalViewPr>
  <p:slideViewPr>
    <p:cSldViewPr snapToGrid="0" snapToObjects="1">
      <p:cViewPr varScale="1">
        <p:scale>
          <a:sx n="121" d="100"/>
          <a:sy n="121" d="100"/>
        </p:scale>
        <p:origin x="1464" y="108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C721F-2A37-43CC-A0DF-C227775808DF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ADCB0B7-9A44-463D-9317-F7AD38011A91}">
      <dgm:prSet/>
      <dgm:spPr/>
      <dgm:t>
        <a:bodyPr/>
        <a:lstStyle/>
        <a:p>
          <a:pPr rtl="0"/>
          <a:r>
            <a:rPr lang="en-US" dirty="0" smtClean="0"/>
            <a:t>PWC </a:t>
          </a:r>
          <a:endParaRPr lang="ru-RU" dirty="0"/>
        </a:p>
      </dgm:t>
    </dgm:pt>
    <dgm:pt modelId="{618ED6F6-A358-40BA-9F06-C959A178C658}" type="parTrans" cxnId="{EE00FF2E-FB08-466B-BA45-27964AA08899}">
      <dgm:prSet/>
      <dgm:spPr/>
      <dgm:t>
        <a:bodyPr/>
        <a:lstStyle/>
        <a:p>
          <a:endParaRPr lang="ru-RU"/>
        </a:p>
      </dgm:t>
    </dgm:pt>
    <dgm:pt modelId="{7DDEF5E9-19DD-4BE5-9F93-8621FFD466BA}" type="sibTrans" cxnId="{EE00FF2E-FB08-466B-BA45-27964AA08899}">
      <dgm:prSet/>
      <dgm:spPr/>
      <dgm:t>
        <a:bodyPr/>
        <a:lstStyle/>
        <a:p>
          <a:endParaRPr lang="ru-RU"/>
        </a:p>
      </dgm:t>
    </dgm:pt>
    <dgm:pt modelId="{129C5A0D-FCBE-4B45-A62E-9526B9819F1F}">
      <dgm:prSet/>
      <dgm:spPr/>
      <dgm:t>
        <a:bodyPr/>
        <a:lstStyle/>
        <a:p>
          <a:pPr rtl="0"/>
          <a:r>
            <a:rPr lang="ru-RU" dirty="0" smtClean="0"/>
            <a:t>Федеральная налоговая служба </a:t>
          </a:r>
          <a:endParaRPr lang="ru-RU" dirty="0"/>
        </a:p>
      </dgm:t>
    </dgm:pt>
    <dgm:pt modelId="{1DA0587E-2834-4590-A2A6-4BAC78F5FD7B}" type="parTrans" cxnId="{9101EF0D-9958-4B2D-97BD-2AC239031D6E}">
      <dgm:prSet/>
      <dgm:spPr/>
      <dgm:t>
        <a:bodyPr/>
        <a:lstStyle/>
        <a:p>
          <a:endParaRPr lang="ru-RU"/>
        </a:p>
      </dgm:t>
    </dgm:pt>
    <dgm:pt modelId="{5D166B7A-CCF8-4784-A4C7-83EB4DDEF977}" type="sibTrans" cxnId="{9101EF0D-9958-4B2D-97BD-2AC239031D6E}">
      <dgm:prSet/>
      <dgm:spPr/>
      <dgm:t>
        <a:bodyPr/>
        <a:lstStyle/>
        <a:p>
          <a:endParaRPr lang="ru-RU"/>
        </a:p>
      </dgm:t>
    </dgm:pt>
    <dgm:pt modelId="{AC76909D-4571-4C47-9AA8-1778B4C067EF}">
      <dgm:prSet/>
      <dgm:spPr/>
      <dgm:t>
        <a:bodyPr/>
        <a:lstStyle/>
        <a:p>
          <a:pPr rtl="0"/>
          <a:r>
            <a:rPr lang="ru-RU" dirty="0" smtClean="0"/>
            <a:t>Министерство экономического развития</a:t>
          </a:r>
          <a:endParaRPr lang="ru-RU" dirty="0"/>
        </a:p>
      </dgm:t>
    </dgm:pt>
    <dgm:pt modelId="{9D705E27-134D-48B2-8AD9-40CBD42CFCF0}" type="parTrans" cxnId="{DBEE82C9-38A0-42F7-B494-0B7E955E0761}">
      <dgm:prSet/>
      <dgm:spPr/>
      <dgm:t>
        <a:bodyPr/>
        <a:lstStyle/>
        <a:p>
          <a:endParaRPr lang="ru-RU"/>
        </a:p>
      </dgm:t>
    </dgm:pt>
    <dgm:pt modelId="{EF903340-ED0D-49FD-A07F-182DB7A9E3D6}" type="sibTrans" cxnId="{DBEE82C9-38A0-42F7-B494-0B7E955E0761}">
      <dgm:prSet/>
      <dgm:spPr/>
      <dgm:t>
        <a:bodyPr/>
        <a:lstStyle/>
        <a:p>
          <a:endParaRPr lang="ru-RU"/>
        </a:p>
      </dgm:t>
    </dgm:pt>
    <dgm:pt modelId="{C864CB15-335B-4A6D-BE35-244AF0D8B598}">
      <dgm:prSet/>
      <dgm:spPr/>
      <dgm:t>
        <a:bodyPr/>
        <a:lstStyle/>
        <a:p>
          <a:pPr rtl="0"/>
          <a:r>
            <a:rPr lang="ru-RU" dirty="0" smtClean="0"/>
            <a:t>БСС «Система Главбух»</a:t>
          </a:r>
          <a:endParaRPr lang="ru-RU" dirty="0"/>
        </a:p>
      </dgm:t>
    </dgm:pt>
    <dgm:pt modelId="{3B65F7C6-5E42-493F-AAF1-32EF9C5BD113}" type="parTrans" cxnId="{37609B29-DC6C-4377-A2A4-902529A95939}">
      <dgm:prSet/>
      <dgm:spPr/>
      <dgm:t>
        <a:bodyPr/>
        <a:lstStyle/>
        <a:p>
          <a:endParaRPr lang="ru-RU"/>
        </a:p>
      </dgm:t>
    </dgm:pt>
    <dgm:pt modelId="{34494877-0F62-4863-95F0-6E079C149792}" type="sibTrans" cxnId="{37609B29-DC6C-4377-A2A4-902529A95939}">
      <dgm:prSet/>
      <dgm:spPr/>
      <dgm:t>
        <a:bodyPr/>
        <a:lstStyle/>
        <a:p>
          <a:endParaRPr lang="ru-RU"/>
        </a:p>
      </dgm:t>
    </dgm:pt>
    <dgm:pt modelId="{C0F62FAB-22C9-4472-BC1E-A43E2F02BDE0}">
      <dgm:prSet/>
      <dgm:spPr/>
      <dgm:t>
        <a:bodyPr/>
        <a:lstStyle/>
        <a:p>
          <a:pPr rtl="0"/>
          <a:r>
            <a:rPr lang="en-US" dirty="0" smtClean="0"/>
            <a:t>KPMG</a:t>
          </a:r>
          <a:endParaRPr lang="ru-RU" dirty="0"/>
        </a:p>
      </dgm:t>
    </dgm:pt>
    <dgm:pt modelId="{317C433D-2ED9-42A1-96D4-CF68C61AFC48}" type="parTrans" cxnId="{EFC329ED-5B98-400B-8DCA-87521EC21E31}">
      <dgm:prSet/>
      <dgm:spPr/>
      <dgm:t>
        <a:bodyPr/>
        <a:lstStyle/>
        <a:p>
          <a:endParaRPr lang="ru-RU"/>
        </a:p>
      </dgm:t>
    </dgm:pt>
    <dgm:pt modelId="{994E8194-3445-411A-942D-4212B619C2EA}" type="sibTrans" cxnId="{EFC329ED-5B98-400B-8DCA-87521EC21E31}">
      <dgm:prSet/>
      <dgm:spPr/>
      <dgm:t>
        <a:bodyPr/>
        <a:lstStyle/>
        <a:p>
          <a:endParaRPr lang="ru-RU"/>
        </a:p>
      </dgm:t>
    </dgm:pt>
    <dgm:pt modelId="{05276BD5-21F7-4397-97FF-5418821E3341}">
      <dgm:prSet/>
      <dgm:spPr/>
      <dgm:t>
        <a:bodyPr/>
        <a:lstStyle/>
        <a:p>
          <a:r>
            <a:rPr lang="ru-RU" dirty="0" err="1" smtClean="0"/>
            <a:t>Ernst</a:t>
          </a:r>
          <a:r>
            <a:rPr lang="ru-RU" dirty="0" smtClean="0"/>
            <a:t> &amp; </a:t>
          </a:r>
          <a:r>
            <a:rPr lang="ru-RU" dirty="0" err="1" smtClean="0"/>
            <a:t>Young</a:t>
          </a:r>
          <a:r>
            <a:rPr lang="ru-RU" dirty="0" smtClean="0"/>
            <a:t>» (в наст. время — </a:t>
          </a:r>
          <a:r>
            <a:rPr lang="ru-RU" b="1" dirty="0" smtClean="0"/>
            <a:t>EY</a:t>
          </a:r>
          <a:r>
            <a:rPr lang="ru-RU" dirty="0" smtClean="0"/>
            <a:t>)</a:t>
          </a:r>
          <a:endParaRPr lang="ru-RU" dirty="0">
            <a:solidFill>
              <a:schemeClr val="bg1"/>
            </a:solidFill>
          </a:endParaRPr>
        </a:p>
      </dgm:t>
    </dgm:pt>
    <dgm:pt modelId="{D0954324-4AA1-4E49-B769-408CBBCAD3F5}" type="parTrans" cxnId="{63940820-E21E-4645-A042-01D15A74A06A}">
      <dgm:prSet/>
      <dgm:spPr/>
      <dgm:t>
        <a:bodyPr/>
        <a:lstStyle/>
        <a:p>
          <a:endParaRPr lang="ru-RU"/>
        </a:p>
      </dgm:t>
    </dgm:pt>
    <dgm:pt modelId="{782657B4-664E-46D0-8CDE-CC42D15159B1}" type="sibTrans" cxnId="{63940820-E21E-4645-A042-01D15A74A06A}">
      <dgm:prSet/>
      <dgm:spPr/>
      <dgm:t>
        <a:bodyPr/>
        <a:lstStyle/>
        <a:p>
          <a:endParaRPr lang="ru-RU"/>
        </a:p>
      </dgm:t>
    </dgm:pt>
    <dgm:pt modelId="{E855F74D-3519-4418-9814-9FBB5F789E9C}" type="pres">
      <dgm:prSet presAssocID="{710C721F-2A37-43CC-A0DF-C227775808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B253B7-3659-4099-9546-F22AC77D5290}" type="pres">
      <dgm:prSet presAssocID="{4ADCB0B7-9A44-463D-9317-F7AD38011A91}" presName="parentText" presStyleLbl="node1" presStyleIdx="0" presStyleCnt="6" custLinFactY="-687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2E24C-84E4-4542-9954-B64272024F1B}" type="pres">
      <dgm:prSet presAssocID="{7DDEF5E9-19DD-4BE5-9F93-8621FFD466BA}" presName="spacer" presStyleCnt="0"/>
      <dgm:spPr/>
    </dgm:pt>
    <dgm:pt modelId="{0745D7B0-EA71-48EA-BF58-D07EBA79FADD}" type="pres">
      <dgm:prSet presAssocID="{129C5A0D-FCBE-4B45-A62E-9526B9819F1F}" presName="parentText" presStyleLbl="node1" presStyleIdx="1" presStyleCnt="6" custLinFactY="-296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4BDB7-39DE-483B-8A90-767D4F560F6C}" type="pres">
      <dgm:prSet presAssocID="{5D166B7A-CCF8-4784-A4C7-83EB4DDEF977}" presName="spacer" presStyleCnt="0"/>
      <dgm:spPr/>
    </dgm:pt>
    <dgm:pt modelId="{BDFB6E06-5114-453C-9879-02A00C9B29EA}" type="pres">
      <dgm:prSet presAssocID="{AC76909D-4571-4C47-9AA8-1778B4C067EF}" presName="parentText" presStyleLbl="node1" presStyleIdx="2" presStyleCnt="6" custLinFactY="-14451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D1E6C-538E-4895-A627-10AD67B66664}" type="pres">
      <dgm:prSet presAssocID="{EF903340-ED0D-49FD-A07F-182DB7A9E3D6}" presName="spacer" presStyleCnt="0"/>
      <dgm:spPr/>
    </dgm:pt>
    <dgm:pt modelId="{0F975D43-F3A0-41D0-90EC-9375830DC393}" type="pres">
      <dgm:prSet presAssocID="{C864CB15-335B-4A6D-BE35-244AF0D8B598}" presName="parentText" presStyleLbl="node1" presStyleIdx="3" presStyleCnt="6" custLinFactY="-1327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62E43-15DF-42DF-96C7-196F553A1534}" type="pres">
      <dgm:prSet presAssocID="{34494877-0F62-4863-95F0-6E079C149792}" presName="spacer" presStyleCnt="0"/>
      <dgm:spPr/>
    </dgm:pt>
    <dgm:pt modelId="{25EDE0A2-6E2A-4E12-A7FB-C6B541584703}" type="pres">
      <dgm:prSet presAssocID="{C0F62FAB-22C9-4472-BC1E-A43E2F02BDE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D7250-2E90-40D2-8D7E-4161447B0D73}" type="pres">
      <dgm:prSet presAssocID="{994E8194-3445-411A-942D-4212B619C2EA}" presName="spacer" presStyleCnt="0"/>
      <dgm:spPr/>
    </dgm:pt>
    <dgm:pt modelId="{317F8579-A516-4F8A-B834-793B900E6F39}" type="pres">
      <dgm:prSet presAssocID="{05276BD5-21F7-4397-97FF-5418821E3341}" presName="parentText" presStyleLbl="node1" presStyleIdx="5" presStyleCnt="6" custLinFactY="70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60059-614B-4CB3-A225-C9579CE35002}" type="presOf" srcId="{AC76909D-4571-4C47-9AA8-1778B4C067EF}" destId="{BDFB6E06-5114-453C-9879-02A00C9B29EA}" srcOrd="0" destOrd="0" presId="urn:microsoft.com/office/officeart/2005/8/layout/vList2"/>
    <dgm:cxn modelId="{DBEE82C9-38A0-42F7-B494-0B7E955E0761}" srcId="{710C721F-2A37-43CC-A0DF-C227775808DF}" destId="{AC76909D-4571-4C47-9AA8-1778B4C067EF}" srcOrd="2" destOrd="0" parTransId="{9D705E27-134D-48B2-8AD9-40CBD42CFCF0}" sibTransId="{EF903340-ED0D-49FD-A07F-182DB7A9E3D6}"/>
    <dgm:cxn modelId="{A91484F9-00D4-446C-AA35-01FC4D3E3A15}" type="presOf" srcId="{129C5A0D-FCBE-4B45-A62E-9526B9819F1F}" destId="{0745D7B0-EA71-48EA-BF58-D07EBA79FADD}" srcOrd="0" destOrd="0" presId="urn:microsoft.com/office/officeart/2005/8/layout/vList2"/>
    <dgm:cxn modelId="{24BD7CD8-3C57-49BE-BC6B-C05C5A60C9EA}" type="presOf" srcId="{4ADCB0B7-9A44-463D-9317-F7AD38011A91}" destId="{FAB253B7-3659-4099-9546-F22AC77D5290}" srcOrd="0" destOrd="0" presId="urn:microsoft.com/office/officeart/2005/8/layout/vList2"/>
    <dgm:cxn modelId="{EFC329ED-5B98-400B-8DCA-87521EC21E31}" srcId="{710C721F-2A37-43CC-A0DF-C227775808DF}" destId="{C0F62FAB-22C9-4472-BC1E-A43E2F02BDE0}" srcOrd="4" destOrd="0" parTransId="{317C433D-2ED9-42A1-96D4-CF68C61AFC48}" sibTransId="{994E8194-3445-411A-942D-4212B619C2EA}"/>
    <dgm:cxn modelId="{9101EF0D-9958-4B2D-97BD-2AC239031D6E}" srcId="{710C721F-2A37-43CC-A0DF-C227775808DF}" destId="{129C5A0D-FCBE-4B45-A62E-9526B9819F1F}" srcOrd="1" destOrd="0" parTransId="{1DA0587E-2834-4590-A2A6-4BAC78F5FD7B}" sibTransId="{5D166B7A-CCF8-4784-A4C7-83EB4DDEF977}"/>
    <dgm:cxn modelId="{30742F74-6EFD-4FD9-BA8F-2AF40EE7DA6A}" type="presOf" srcId="{C864CB15-335B-4A6D-BE35-244AF0D8B598}" destId="{0F975D43-F3A0-41D0-90EC-9375830DC393}" srcOrd="0" destOrd="0" presId="urn:microsoft.com/office/officeart/2005/8/layout/vList2"/>
    <dgm:cxn modelId="{8B67DB7C-866A-4E0A-9693-CE361E437D43}" type="presOf" srcId="{C0F62FAB-22C9-4472-BC1E-A43E2F02BDE0}" destId="{25EDE0A2-6E2A-4E12-A7FB-C6B541584703}" srcOrd="0" destOrd="0" presId="urn:microsoft.com/office/officeart/2005/8/layout/vList2"/>
    <dgm:cxn modelId="{37609B29-DC6C-4377-A2A4-902529A95939}" srcId="{710C721F-2A37-43CC-A0DF-C227775808DF}" destId="{C864CB15-335B-4A6D-BE35-244AF0D8B598}" srcOrd="3" destOrd="0" parTransId="{3B65F7C6-5E42-493F-AAF1-32EF9C5BD113}" sibTransId="{34494877-0F62-4863-95F0-6E079C149792}"/>
    <dgm:cxn modelId="{FAD4EF6A-0CA8-4C06-A26D-E326AA8F5EC3}" type="presOf" srcId="{710C721F-2A37-43CC-A0DF-C227775808DF}" destId="{E855F74D-3519-4418-9814-9FBB5F789E9C}" srcOrd="0" destOrd="0" presId="urn:microsoft.com/office/officeart/2005/8/layout/vList2"/>
    <dgm:cxn modelId="{2D99F737-6175-4CC3-9419-C852493F2E1B}" type="presOf" srcId="{05276BD5-21F7-4397-97FF-5418821E3341}" destId="{317F8579-A516-4F8A-B834-793B900E6F39}" srcOrd="0" destOrd="0" presId="urn:microsoft.com/office/officeart/2005/8/layout/vList2"/>
    <dgm:cxn modelId="{63940820-E21E-4645-A042-01D15A74A06A}" srcId="{710C721F-2A37-43CC-A0DF-C227775808DF}" destId="{05276BD5-21F7-4397-97FF-5418821E3341}" srcOrd="5" destOrd="0" parTransId="{D0954324-4AA1-4E49-B769-408CBBCAD3F5}" sibTransId="{782657B4-664E-46D0-8CDE-CC42D15159B1}"/>
    <dgm:cxn modelId="{EE00FF2E-FB08-466B-BA45-27964AA08899}" srcId="{710C721F-2A37-43CC-A0DF-C227775808DF}" destId="{4ADCB0B7-9A44-463D-9317-F7AD38011A91}" srcOrd="0" destOrd="0" parTransId="{618ED6F6-A358-40BA-9F06-C959A178C658}" sibTransId="{7DDEF5E9-19DD-4BE5-9F93-8621FFD466BA}"/>
    <dgm:cxn modelId="{D594C3FB-B0B4-4113-8FCE-7B242806D83F}" type="presParOf" srcId="{E855F74D-3519-4418-9814-9FBB5F789E9C}" destId="{FAB253B7-3659-4099-9546-F22AC77D5290}" srcOrd="0" destOrd="0" presId="urn:microsoft.com/office/officeart/2005/8/layout/vList2"/>
    <dgm:cxn modelId="{29805A1C-7966-4D6B-BD0A-8923F7D1F757}" type="presParOf" srcId="{E855F74D-3519-4418-9814-9FBB5F789E9C}" destId="{9DD2E24C-84E4-4542-9954-B64272024F1B}" srcOrd="1" destOrd="0" presId="urn:microsoft.com/office/officeart/2005/8/layout/vList2"/>
    <dgm:cxn modelId="{BD2FDB55-FDD8-441D-93E4-E3D10022EC37}" type="presParOf" srcId="{E855F74D-3519-4418-9814-9FBB5F789E9C}" destId="{0745D7B0-EA71-48EA-BF58-D07EBA79FADD}" srcOrd="2" destOrd="0" presId="urn:microsoft.com/office/officeart/2005/8/layout/vList2"/>
    <dgm:cxn modelId="{36BDE8A1-9E32-4685-9D60-2AA58513BB73}" type="presParOf" srcId="{E855F74D-3519-4418-9814-9FBB5F789E9C}" destId="{2034BDB7-39DE-483B-8A90-767D4F560F6C}" srcOrd="3" destOrd="0" presId="urn:microsoft.com/office/officeart/2005/8/layout/vList2"/>
    <dgm:cxn modelId="{B3E70ACC-D4D3-4BC5-B940-5B34C5CE65FC}" type="presParOf" srcId="{E855F74D-3519-4418-9814-9FBB5F789E9C}" destId="{BDFB6E06-5114-453C-9879-02A00C9B29EA}" srcOrd="4" destOrd="0" presId="urn:microsoft.com/office/officeart/2005/8/layout/vList2"/>
    <dgm:cxn modelId="{FB4D43D9-3EFA-4158-B148-9F34C7AEE8BC}" type="presParOf" srcId="{E855F74D-3519-4418-9814-9FBB5F789E9C}" destId="{5BDD1E6C-538E-4895-A627-10AD67B66664}" srcOrd="5" destOrd="0" presId="urn:microsoft.com/office/officeart/2005/8/layout/vList2"/>
    <dgm:cxn modelId="{16833192-18CD-451D-8C05-F126C1435E52}" type="presParOf" srcId="{E855F74D-3519-4418-9814-9FBB5F789E9C}" destId="{0F975D43-F3A0-41D0-90EC-9375830DC393}" srcOrd="6" destOrd="0" presId="urn:microsoft.com/office/officeart/2005/8/layout/vList2"/>
    <dgm:cxn modelId="{F7FACDBB-8121-47F3-B1E5-5A716F77CF2B}" type="presParOf" srcId="{E855F74D-3519-4418-9814-9FBB5F789E9C}" destId="{48A62E43-15DF-42DF-96C7-196F553A1534}" srcOrd="7" destOrd="0" presId="urn:microsoft.com/office/officeart/2005/8/layout/vList2"/>
    <dgm:cxn modelId="{C6334945-B47F-4D0B-A670-EC5851C37107}" type="presParOf" srcId="{E855F74D-3519-4418-9814-9FBB5F789E9C}" destId="{25EDE0A2-6E2A-4E12-A7FB-C6B541584703}" srcOrd="8" destOrd="0" presId="urn:microsoft.com/office/officeart/2005/8/layout/vList2"/>
    <dgm:cxn modelId="{F788B96C-6724-4D5C-A169-BC7365F7F40B}" type="presParOf" srcId="{E855F74D-3519-4418-9814-9FBB5F789E9C}" destId="{E29D7250-2E90-40D2-8D7E-4161447B0D73}" srcOrd="9" destOrd="0" presId="urn:microsoft.com/office/officeart/2005/8/layout/vList2"/>
    <dgm:cxn modelId="{2F354AB4-5327-4D00-8CD8-A2066D400E27}" type="presParOf" srcId="{E855F74D-3519-4418-9814-9FBB5F789E9C}" destId="{317F8579-A516-4F8A-B834-793B900E6F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253B7-3659-4099-9546-F22AC77D5290}">
      <dsp:nvSpPr>
        <dsp:cNvPr id="0" name=""/>
        <dsp:cNvSpPr/>
      </dsp:nvSpPr>
      <dsp:spPr>
        <a:xfrm>
          <a:off x="0" y="0"/>
          <a:ext cx="4827351" cy="4797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PWC </a:t>
          </a:r>
          <a:endParaRPr lang="ru-RU" sz="2000" kern="1200" dirty="0"/>
        </a:p>
      </dsp:txBody>
      <dsp:txXfrm>
        <a:off x="23417" y="23417"/>
        <a:ext cx="4780517" cy="432866"/>
      </dsp:txXfrm>
    </dsp:sp>
    <dsp:sp modelId="{0745D7B0-EA71-48EA-BF58-D07EBA79FADD}">
      <dsp:nvSpPr>
        <dsp:cNvPr id="0" name=""/>
        <dsp:cNvSpPr/>
      </dsp:nvSpPr>
      <dsp:spPr>
        <a:xfrm>
          <a:off x="0" y="489279"/>
          <a:ext cx="4827351" cy="479700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Федеральная налоговая служба </a:t>
          </a:r>
          <a:endParaRPr lang="ru-RU" sz="2000" kern="1200" dirty="0"/>
        </a:p>
      </dsp:txBody>
      <dsp:txXfrm>
        <a:off x="23417" y="512696"/>
        <a:ext cx="4780517" cy="432866"/>
      </dsp:txXfrm>
    </dsp:sp>
    <dsp:sp modelId="{BDFB6E06-5114-453C-9879-02A00C9B29EA}">
      <dsp:nvSpPr>
        <dsp:cNvPr id="0" name=""/>
        <dsp:cNvSpPr/>
      </dsp:nvSpPr>
      <dsp:spPr>
        <a:xfrm>
          <a:off x="0" y="1099249"/>
          <a:ext cx="4827351" cy="479700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Министерство экономического развития</a:t>
          </a:r>
          <a:endParaRPr lang="ru-RU" sz="2000" kern="1200" dirty="0"/>
        </a:p>
      </dsp:txBody>
      <dsp:txXfrm>
        <a:off x="23417" y="1122666"/>
        <a:ext cx="4780517" cy="432866"/>
      </dsp:txXfrm>
    </dsp:sp>
    <dsp:sp modelId="{0F975D43-F3A0-41D0-90EC-9375830DC393}">
      <dsp:nvSpPr>
        <dsp:cNvPr id="0" name=""/>
        <dsp:cNvSpPr/>
      </dsp:nvSpPr>
      <dsp:spPr>
        <a:xfrm>
          <a:off x="0" y="1642195"/>
          <a:ext cx="4827351" cy="479700"/>
        </a:xfrm>
        <a:prstGeom prst="roundRect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БСС «Система Главбух»</a:t>
          </a:r>
          <a:endParaRPr lang="ru-RU" sz="2000" kern="1200" dirty="0"/>
        </a:p>
      </dsp:txBody>
      <dsp:txXfrm>
        <a:off x="23417" y="1665612"/>
        <a:ext cx="4780517" cy="432866"/>
      </dsp:txXfrm>
    </dsp:sp>
    <dsp:sp modelId="{25EDE0A2-6E2A-4E12-A7FB-C6B541584703}">
      <dsp:nvSpPr>
        <dsp:cNvPr id="0" name=""/>
        <dsp:cNvSpPr/>
      </dsp:nvSpPr>
      <dsp:spPr>
        <a:xfrm>
          <a:off x="0" y="2300770"/>
          <a:ext cx="4827351" cy="479700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KPMG</a:t>
          </a:r>
          <a:endParaRPr lang="ru-RU" sz="2000" kern="1200" dirty="0"/>
        </a:p>
      </dsp:txBody>
      <dsp:txXfrm>
        <a:off x="23417" y="2324187"/>
        <a:ext cx="4780517" cy="432866"/>
      </dsp:txXfrm>
    </dsp:sp>
    <dsp:sp modelId="{317F8579-A516-4F8A-B834-793B900E6F39}">
      <dsp:nvSpPr>
        <dsp:cNvPr id="0" name=""/>
        <dsp:cNvSpPr/>
      </dsp:nvSpPr>
      <dsp:spPr>
        <a:xfrm>
          <a:off x="0" y="2929307"/>
          <a:ext cx="4827351" cy="479700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Ernst</a:t>
          </a:r>
          <a:r>
            <a:rPr lang="ru-RU" sz="2000" kern="1200" dirty="0" smtClean="0"/>
            <a:t> &amp; </a:t>
          </a:r>
          <a:r>
            <a:rPr lang="ru-RU" sz="2000" kern="1200" dirty="0" err="1" smtClean="0"/>
            <a:t>Young</a:t>
          </a:r>
          <a:r>
            <a:rPr lang="ru-RU" sz="2000" kern="1200" dirty="0" smtClean="0"/>
            <a:t>» (в наст. время — </a:t>
          </a:r>
          <a:r>
            <a:rPr lang="ru-RU" sz="2000" b="1" kern="1200" dirty="0" smtClean="0"/>
            <a:t>EY</a:t>
          </a:r>
          <a:r>
            <a:rPr lang="ru-RU" sz="2000" kern="1200" dirty="0" smtClean="0"/>
            <a:t>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3417" y="2952724"/>
        <a:ext cx="4780517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8E87-A274-4D96-A5EF-4AA3E31D0F5F}" type="slidenum">
              <a:rPr lang="de-DE"/>
              <a:pPr/>
              <a:t>19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9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016A-D5CD-4F32-AE07-B2AB35C5EC77}" type="slidenum">
              <a:rPr lang="de-DE"/>
              <a:pPr/>
              <a:t>20</a:t>
            </a:fld>
            <a:endParaRPr lang="de-DE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9138" y="-12700"/>
            <a:ext cx="8299451" cy="466883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4883150"/>
            <a:ext cx="6430962" cy="3767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lIns="89715" tIns="44860" rIns="89715" bIns="4486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4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8E87-A274-4D96-A5EF-4AA3E31D0F5F}" type="slidenum">
              <a:rPr lang="de-DE"/>
              <a:pPr/>
              <a:t>22</a:t>
            </a:fld>
            <a:endParaRPr lang="de-DE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11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31E00-9FD5-4967-87B0-E37E4BDBCFBC}" type="slidenum">
              <a:rPr lang="de-DE"/>
              <a:pPr/>
              <a:t>24</a:t>
            </a:fld>
            <a:endParaRPr lang="de-DE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627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25F8-66E8-4699-91C7-51786397DA69}" type="slidenum">
              <a:rPr lang="de-DE"/>
              <a:pPr/>
              <a:t>14</a:t>
            </a:fld>
            <a:endParaRPr lang="de-DE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9138" y="-12700"/>
            <a:ext cx="8299451" cy="466883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4883150"/>
            <a:ext cx="6430962" cy="3767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lIns="89715" tIns="44860" rIns="89715" bIns="4486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2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CAD9E-BDA1-459B-B443-C4BAE3F35C4B}" type="slidenum">
              <a:rPr lang="de-DE"/>
              <a:pPr/>
              <a:t>18</a:t>
            </a:fld>
            <a:endParaRPr lang="de-DE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95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6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jpeg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8.jpeg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5.jpe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etrovskaya&#8212;mv@rudn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hyperlink" Target="mailto:econom.accounting@rud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47" y="0"/>
            <a:ext cx="9167548" cy="522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74" y="1034499"/>
            <a:ext cx="9167545" cy="4109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547" y="3577710"/>
            <a:ext cx="9191091" cy="155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300" dirty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МАГИСТЕРСКАЯ </a:t>
            </a:r>
            <a:r>
              <a:rPr lang="ru-RU" sz="2400" b="1" spc="300" dirty="0" smtClean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ПРОГРАММА</a:t>
            </a:r>
            <a:endParaRPr lang="ru-RU" sz="2400" b="1" spc="300" dirty="0">
              <a:solidFill>
                <a:srgbClr val="002060"/>
              </a:solidFill>
              <a:latin typeface="Book Antiqua" panose="02040602050305030304" pitchFamily="18" charset="0"/>
              <a:cs typeface="Trebuchet MS"/>
            </a:endParaRPr>
          </a:p>
          <a:p>
            <a:r>
              <a:rPr lang="ru-RU" sz="2400" b="1" spc="300" dirty="0" smtClean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«Бухгалтерский учет, </a:t>
            </a:r>
          </a:p>
          <a:p>
            <a:r>
              <a:rPr lang="ru-RU" sz="2400" b="1" spc="300" dirty="0" smtClean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внутренний контроль и аудит"</a:t>
            </a:r>
            <a:endParaRPr lang="en-US" sz="2400" b="1" spc="300" dirty="0">
              <a:solidFill>
                <a:srgbClr val="002060"/>
              </a:solidFill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55" y="2992999"/>
            <a:ext cx="3106523" cy="5669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461CE4-784D-4E7A-AC62-70FDEE45738B}"/>
              </a:ext>
            </a:extLst>
          </p:cNvPr>
          <p:cNvSpPr/>
          <p:nvPr/>
        </p:nvSpPr>
        <p:spPr>
          <a:xfrm>
            <a:off x="277255" y="1263645"/>
            <a:ext cx="8151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>
                <a:solidFill>
                  <a:srgbClr val="002060"/>
                </a:solidFill>
                <a:latin typeface="Book Antiqua" panose="02040602050305030304" pitchFamily="18" charset="0"/>
                <a:cs typeface="Trebuchet MS"/>
              </a:rPr>
              <a:t>ЭКОНОМИЧЕСКИЙ ФАКУЛЬТЕТ</a:t>
            </a:r>
            <a:endParaRPr lang="en-US" sz="3200" b="1" spc="300" dirty="0">
              <a:solidFill>
                <a:srgbClr val="002060"/>
              </a:solidFill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7" name="Picture 6" descr="https://im0-tub-ru.yandex.net/i?id=508a804f872b37e50dea96d54062aaac&amp;n=33&amp;h=215&amp;w=2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EA"/>
              </a:clrFrom>
              <a:clrTo>
                <a:srgbClr val="FD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95" y="3777858"/>
            <a:ext cx="1073261" cy="9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966" y="591207"/>
            <a:ext cx="8363605" cy="901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программа </a:t>
            </a:r>
            <a:r>
              <a:rPr lang="ru-RU" sz="4500" b="1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«Бухгалтерский  учет, внутренний контроль и аудит»</a:t>
            </a:r>
            <a:endParaRPr lang="ru-RU" sz="4500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6" name="Picture 6" descr="https://im0-tub-ru.yandex.net/i?id=508a804f872b37e50dea96d54062aaac&amp;n=33&amp;h=215&amp;w=2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EA"/>
              </a:clrFrom>
              <a:clrTo>
                <a:srgbClr val="FD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78" y="3525762"/>
            <a:ext cx="1798322" cy="16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s://im3-tub-ru.yandex.net/i?id=3425192ca95672e6e59e0d5b61a6efce&amp;n=33&amp;h=215&amp;w=17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0" y="2940269"/>
            <a:ext cx="1749088" cy="212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97418" y="2721552"/>
            <a:ext cx="6555375" cy="959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Book Antiqu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Book Antiqu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Book Antiqua"/>
                <a:ea typeface="Calibri"/>
                <a:cs typeface="Times New Roman"/>
              </a:rPr>
              <a:t>«Бухгалтерия </a:t>
            </a:r>
            <a:r>
              <a:rPr lang="ru-RU" dirty="0">
                <a:latin typeface="Book Antiqua"/>
                <a:ea typeface="Calibri"/>
                <a:cs typeface="Times New Roman"/>
              </a:rPr>
              <a:t>— это искусство. Профессия, требующая таланта и терпения. Особый дар видеть за цифрами сложный мир экономики в ее взаимосвязях и </a:t>
            </a:r>
            <a:r>
              <a:rPr lang="ru-RU" dirty="0" smtClean="0">
                <a:latin typeface="Book Antiqua"/>
                <a:ea typeface="Calibri"/>
                <a:cs typeface="Times New Roman"/>
              </a:rPr>
              <a:t>гармонии»</a:t>
            </a:r>
            <a:endParaRPr lang="ru-RU" sz="12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Book Antiqua"/>
                <a:ea typeface="Calibri"/>
                <a:cs typeface="Times New Roman"/>
              </a:rPr>
              <a:t>И</a:t>
            </a:r>
            <a:r>
              <a:rPr lang="ru-RU" i="1" dirty="0">
                <a:latin typeface="Book Antiqua"/>
                <a:ea typeface="Calibri"/>
                <a:cs typeface="Times New Roman"/>
              </a:rPr>
              <a:t>. </a:t>
            </a:r>
            <a:r>
              <a:rPr lang="ru-RU" i="1" dirty="0" err="1">
                <a:latin typeface="Book Antiqua"/>
                <a:ea typeface="Calibri"/>
                <a:cs typeface="Times New Roman"/>
              </a:rPr>
              <a:t>Штеммле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3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41" y="205979"/>
            <a:ext cx="6440214" cy="857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магистерской программы:</a:t>
            </a:r>
            <a:endParaRPr lang="ru-RU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Book Antiqua" panose="02040602050305030304" pitchFamily="18" charset="0"/>
              </a:rPr>
              <a:t>подготовка высококвалифицированных специалистов по бухгалтерскому учету и аудиту, способных обеспечить экономическую безопасность своей фирмы и определить ее финансовую стратегии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 Antiqua" panose="02040602050305030304" pitchFamily="18" charset="0"/>
              </a:rPr>
              <a:t>В программу введен ряд элементов, позволяющих учитывать  все изменения в области бухгалтерского учета, аудита, налогообложения и международных стандартов финансовой отчетности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41" y="205979"/>
            <a:ext cx="6440214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дисциплины:</a:t>
            </a:r>
            <a:endParaRPr lang="ru-RU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" y="936434"/>
            <a:ext cx="8978462" cy="3950876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Book Antiqua" panose="02040602050305030304" pitchFamily="18" charset="0"/>
              </a:rPr>
              <a:t>Микроэкономика </a:t>
            </a:r>
            <a:r>
              <a:rPr lang="ru-RU" sz="1600" dirty="0" smtClean="0">
                <a:latin typeface="Book Antiqua" panose="02040602050305030304" pitchFamily="18" charset="0"/>
              </a:rPr>
              <a:t>              ● Макроэкономика                         ● Эконометрика</a:t>
            </a:r>
            <a:endParaRPr lang="ru-RU" sz="1600" dirty="0">
              <a:latin typeface="Book Antiqua" panose="02040602050305030304" pitchFamily="18" charset="0"/>
            </a:endParaRP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Профессиональный иностранный язык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Бухгалтерский финансовый учет (продвинутый курс)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Правовое регулирование хозяйственной и внешнеэкономической деятельности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Методология экономического анализа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Анализ и оценка </a:t>
            </a:r>
            <a:r>
              <a:rPr lang="ru-RU" sz="1600" dirty="0" smtClean="0">
                <a:latin typeface="Book Antiqua" panose="02040602050305030304" pitchFamily="18" charset="0"/>
              </a:rPr>
              <a:t>бизнеса    </a:t>
            </a:r>
            <a:endParaRPr lang="ru-RU" sz="1600" dirty="0">
              <a:latin typeface="Book Antiqua" panose="02040602050305030304" pitchFamily="18" charset="0"/>
            </a:endParaRP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Практический курс </a:t>
            </a:r>
            <a:r>
              <a:rPr lang="ru-RU" sz="1600" dirty="0" smtClean="0">
                <a:latin typeface="Book Antiqua" panose="02040602050305030304" pitchFamily="18" charset="0"/>
              </a:rPr>
              <a:t>МСФО                                                ● Практический </a:t>
            </a:r>
            <a:r>
              <a:rPr lang="ru-RU" sz="1600" dirty="0">
                <a:latin typeface="Book Antiqua" panose="02040602050305030304" pitchFamily="18" charset="0"/>
              </a:rPr>
              <a:t>аудит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Международная бизнес-аналитика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Внутренний аудит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Учет международных расчетов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Формирование и контроль налогооблагаемых баз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Интегрированная отчетность: принципы постановки  и организация работы</a:t>
            </a:r>
          </a:p>
          <a:p>
            <a:pPr lvl="0"/>
            <a:r>
              <a:rPr lang="ru-RU" sz="1600" dirty="0">
                <a:latin typeface="Book Antiqua" panose="02040602050305030304" pitchFamily="18" charset="0"/>
              </a:rPr>
              <a:t>Регулирование и стандартизация  правил ведения бухгалтерского учета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Формирование консолидированной отчетности</a:t>
            </a:r>
            <a:br>
              <a:rPr lang="ru-RU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8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620" y="245269"/>
            <a:ext cx="2963918" cy="732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Book Antiqua" pitchFamily="18" charset="0"/>
              </a:rPr>
              <a:t>Наши партнеры – информационные системы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8" y="1138213"/>
            <a:ext cx="4465801" cy="19351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>
                <a:solidFill>
                  <a:srgbClr val="152F9F"/>
                </a:solidFill>
                <a:latin typeface="Book Antiqua" pitchFamily="18" charset="0"/>
                <a:ea typeface="Batang" pitchFamily="18" charset="-127"/>
              </a:rPr>
              <a:t>Нашими партнерами – Медиа группой </a:t>
            </a:r>
            <a:r>
              <a:rPr lang="ru-RU" sz="1200" dirty="0" err="1">
                <a:solidFill>
                  <a:srgbClr val="152F9F"/>
                </a:solidFill>
                <a:latin typeface="Book Antiqua" pitchFamily="18" charset="0"/>
                <a:ea typeface="Batang" pitchFamily="18" charset="-127"/>
              </a:rPr>
              <a:t>Актион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  <a:ea typeface="Batang" pitchFamily="18" charset="-127"/>
              </a:rPr>
              <a:t>  оборудован компьютерный класс. Система Главбух  используется  для актуализации лекций, подготовки диссертаций. </a:t>
            </a:r>
            <a:endParaRPr lang="ru-RU" sz="1200" dirty="0" smtClean="0">
              <a:solidFill>
                <a:srgbClr val="152F9F"/>
              </a:solidFill>
              <a:latin typeface="Book Antiqua" pitchFamily="18" charset="0"/>
              <a:ea typeface="Batang" pitchFamily="18" charset="-127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152F9F"/>
                </a:solidFill>
                <a:latin typeface="Book Antiqua" pitchFamily="18" charset="0"/>
              </a:rPr>
              <a:t>Студенты 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с помощью Системы могут  расширять или повторять знания по дисциплинам:  Бухгалтерский финансовый учет, Внутренний контроль, Анализ и формирование налогооблагаемых баз.</a:t>
            </a:r>
            <a:endParaRPr lang="ru-RU" sz="1200" dirty="0"/>
          </a:p>
        </p:txBody>
      </p:sp>
      <p:pic>
        <p:nvPicPr>
          <p:cNvPr id="7" name="Рисунок 6" descr="&amp;Bcy;&amp;icy;&amp;zcy;&amp;ncy;&amp;iecy;&amp;scy; &amp;Kcy;&amp;ocy;&amp;ncy;&amp;scy;&amp;ucy;&amp;lcy;&amp;softcy;&amp;tcy;&amp;acy;&amp;tscy;&amp;icy;&amp;yacy; &amp;Kcy;&amp;ocy;&amp;mcy;&amp;pcy;&amp;acy;&amp;ncy;&amp;icy;&amp;i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18" y="198967"/>
            <a:ext cx="1952828" cy="8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eb-local.rudn.ru/web-local/kaf/rj/files.php?f=pf_2fdfc1747546c9a55e038e0cbc2953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00340"/>
            <a:ext cx="2730499" cy="16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gray">
          <a:xfrm>
            <a:off x="4114800" y="3074945"/>
            <a:ext cx="4611414" cy="175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350" indent="-2047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09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b="0" dirty="0">
                <a:solidFill>
                  <a:srgbClr val="152F9F"/>
                </a:solidFill>
                <a:latin typeface="Book Antiqua" pitchFamily="18" charset="0"/>
                <a:ea typeface="Batang" pitchFamily="18" charset="-127"/>
              </a:rPr>
              <a:t>Специалисты  АО  Консультант Плюс регулярно принимают участие в образовательном процессе, проводя тематические семинары по наиболее актуальным практическим вопросам бухгалтерского учета, аудита и налогообложения</a:t>
            </a:r>
            <a:endParaRPr lang="ru-RU" sz="1200" b="0" dirty="0"/>
          </a:p>
        </p:txBody>
      </p:sp>
      <p:pic>
        <p:nvPicPr>
          <p:cNvPr id="1026" name="Picture 2" descr="http://web-local.rudn.ru/web-local/kaf/rj/files.php?f=pf_2ff92f95229f75d7e224a3f7e4637f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4" y="3074945"/>
            <a:ext cx="2526638" cy="15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achlib.ru/sites/default/files/c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9" y="4016172"/>
            <a:ext cx="2324098" cy="8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17" y="3930663"/>
            <a:ext cx="208470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95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365" y="92059"/>
            <a:ext cx="4508937" cy="767162"/>
          </a:xfrm>
        </p:spPr>
        <p:txBody>
          <a:bodyPr>
            <a:noAutofit/>
          </a:bodyPr>
          <a:lstStyle/>
          <a:p>
            <a:r>
              <a:rPr lang="ru-RU" sz="2800" b="1" noProof="1" smtClean="0">
                <a:latin typeface="Book Antiqua" pitchFamily="18" charset="0"/>
              </a:rPr>
              <a:t>Коллектив кафедры</a:t>
            </a:r>
            <a:endParaRPr lang="en-US" sz="2800" b="1" noProof="1">
              <a:latin typeface="Book Antiqua" pitchFamily="18" charset="0"/>
            </a:endParaRPr>
          </a:p>
        </p:txBody>
      </p:sp>
      <p:sp>
        <p:nvSpPr>
          <p:cNvPr id="102413" name="Rectangle 7"/>
          <p:cNvSpPr>
            <a:spLocks noChangeArrowheads="1"/>
          </p:cNvSpPr>
          <p:nvPr/>
        </p:nvSpPr>
        <p:spPr bwMode="gray">
          <a:xfrm>
            <a:off x="2286252" y="1131256"/>
            <a:ext cx="6456733" cy="30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ru-RU" sz="1800" b="1" noProof="1">
                <a:solidFill>
                  <a:srgbClr val="152F9F"/>
                </a:solidFill>
                <a:latin typeface="Book Antiqua" pitchFamily="18" charset="0"/>
              </a:rPr>
              <a:t>Петровская Мария Владимировна – зав.кафедрой, руководитель </a:t>
            </a:r>
            <a:r>
              <a:rPr lang="ru-RU" sz="1800" b="1" noProof="1" smtClean="0">
                <a:solidFill>
                  <a:srgbClr val="152F9F"/>
                </a:solidFill>
                <a:latin typeface="Book Antiqua" pitchFamily="18" charset="0"/>
              </a:rPr>
              <a:t>программы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В составе кафедры 14 сотрудников, в том числе </a:t>
            </a:r>
            <a:r>
              <a:rPr lang="ru-RU" sz="2000" dirty="0" smtClean="0">
                <a:latin typeface="Book Antiqua" panose="02040602050305030304" pitchFamily="18" charset="0"/>
              </a:rPr>
              <a:t>3 </a:t>
            </a:r>
            <a:r>
              <a:rPr lang="ru-RU" sz="2000" dirty="0">
                <a:latin typeface="Book Antiqua" panose="02040602050305030304" pitchFamily="18" charset="0"/>
              </a:rPr>
              <a:t>профессора, 6 доцентов.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Подавляющая часть преподавателей имеет  большой опыт практической работы,  многие по совместительству являются главными бухгалтерами, аудиторами, налоговыми консультантами предприятий и фирм г. Москвы</a:t>
            </a:r>
          </a:p>
          <a:p>
            <a:pPr eaLnBrk="0" hangingPunct="0"/>
            <a:endParaRPr lang="ru-RU" sz="1800" b="1" noProof="1" smtClean="0">
              <a:solidFill>
                <a:srgbClr val="152F9F"/>
              </a:solidFill>
              <a:latin typeface="Book Antiqua" pitchFamily="18" charset="0"/>
            </a:endParaRPr>
          </a:p>
          <a:p>
            <a:pPr eaLnBrk="0" hangingPunct="0"/>
            <a:endParaRPr lang="en-US" sz="1800" b="1" noProof="1">
              <a:solidFill>
                <a:srgbClr val="152F9F"/>
              </a:solidFill>
              <a:latin typeface="Book Antiqua" pitchFamily="18" charset="0"/>
            </a:endParaRPr>
          </a:p>
        </p:txBody>
      </p:sp>
      <p:pic>
        <p:nvPicPr>
          <p:cNvPr id="8" name="Picture 2" descr="Z:\БРОШЮРА экономический фак-т 2015\Кафедра БУАС\Петровска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" y="1111479"/>
            <a:ext cx="1904807" cy="21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4280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175" y="80254"/>
            <a:ext cx="3935257" cy="73687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i="1" kern="0" dirty="0" err="1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Docendo</a:t>
            </a:r>
            <a:r>
              <a:rPr lang="ru-RU" sz="2400" b="1" i="1" kern="0" dirty="0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discimus</a:t>
            </a:r>
            <a:r>
              <a:rPr lang="ru-RU" sz="2400" b="1" i="1" kern="0" dirty="0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kern="0" dirty="0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kern="0" dirty="0" smtClean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(Обучая, учимся сами)</a:t>
            </a:r>
            <a:r>
              <a:rPr lang="ru-RU" sz="2400" b="1" kern="0" dirty="0">
                <a:solidFill>
                  <a:srgbClr val="38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38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11" descr="http://www.m-auditchamber.ru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70" y="16554"/>
            <a:ext cx="1898825" cy="9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static.my-shop.ru/product/2/220/2195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07" y="3757833"/>
            <a:ext cx="811500" cy="12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litres.ru/static/bookimages/14/81/00/14810022.bin.dir/14810022.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70" y="2456197"/>
            <a:ext cx="859936" cy="12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homeshop.kz/img/items/63/l/44038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982">
            <a:off x="6777343" y="2733184"/>
            <a:ext cx="1032518" cy="14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desyatca.com/picb/7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5" y="3378184"/>
            <a:ext cx="842431" cy="12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tatic.ozone.ru/multimedia/books_covers/10124135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43" y="3725808"/>
            <a:ext cx="803582" cy="12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knigisosklada.ru/images/books/1894/big/18945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6" y="3797537"/>
            <a:ext cx="853406" cy="12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www.business-arsenal.ru/files/9785699300594_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2" y="2504171"/>
            <a:ext cx="715939" cy="10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ebook.nohoho.ru/sites/ebook.nohoho.ru/files/field/image/04404605.cov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70" y="2456197"/>
            <a:ext cx="736874" cy="11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knorusmedia.ru/db_files/pics/568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41" y="2480184"/>
            <a:ext cx="779803" cy="12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fictionbook.ru/static/bookimages/15/23/33/15233308.bin.dir/15233308.cov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47" y="3797538"/>
            <a:ext cx="762881" cy="11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28601" y="1006813"/>
            <a:ext cx="8820806" cy="1335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кафедры:</a:t>
            </a:r>
          </a:p>
          <a:p>
            <a:pPr algn="just"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-имеют  аттестаты аудитора Минфина РФ – 4 человека,  профессионального бухгалтера ИПБ России - 7 человек;</a:t>
            </a:r>
          </a:p>
          <a:p>
            <a:pPr algn="just">
              <a:buFontTx/>
              <a:buChar char="-"/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повышают квалификацию как в области профессиональных интересов, так и в области образовательного процесса и информационных технологий</a:t>
            </a:r>
          </a:p>
          <a:p>
            <a:pPr algn="just">
              <a:buFontTx/>
              <a:buChar char="-"/>
              <a:defRPr/>
            </a:pPr>
            <a:r>
              <a:rPr lang="ru-RU" sz="1350" dirty="0">
                <a:solidFill>
                  <a:srgbClr val="15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авторами многочисленных учебников и учебных пособий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1350" dirty="0">
              <a:ea typeface="Calibri"/>
              <a:cs typeface="Times New Roman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96" y="936433"/>
            <a:ext cx="8805041" cy="22087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>
                <a:latin typeface="Book Antiqua" panose="02040602050305030304" pitchFamily="18" charset="0"/>
              </a:rPr>
              <a:t>Программа составлена с учетом требований работодателей и учитывает положения  профессиональных </a:t>
            </a:r>
            <a:r>
              <a:rPr lang="ru-RU" dirty="0" smtClean="0">
                <a:latin typeface="Book Antiqua" panose="02040602050305030304" pitchFamily="18" charset="0"/>
              </a:rPr>
              <a:t>стандартов</a:t>
            </a:r>
          </a:p>
          <a:p>
            <a:pPr marL="0" indent="0" algn="just">
              <a:buNone/>
            </a:pPr>
            <a:r>
              <a:rPr lang="ru-RU" dirty="0">
                <a:latin typeface="Book Antiqua" panose="02040602050305030304" pitchFamily="18" charset="0"/>
              </a:rPr>
              <a:t>Программа получила признание  </a:t>
            </a:r>
            <a:r>
              <a:rPr lang="en-US" b="1" dirty="0">
                <a:latin typeface="Book Antiqua" panose="02040602050305030304" pitchFamily="18" charset="0"/>
              </a:rPr>
              <a:t>IFA</a:t>
            </a:r>
            <a:r>
              <a:rPr lang="ru-RU" dirty="0">
                <a:latin typeface="Book Antiqua" panose="02040602050305030304" pitchFamily="18" charset="0"/>
              </a:rPr>
              <a:t>– Института Финансовых Аналитиков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29" y="2861442"/>
            <a:ext cx="2477650" cy="19155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2021" y="3026978"/>
            <a:ext cx="5596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Возможность получения Диплома </a:t>
            </a:r>
            <a:r>
              <a:rPr lang="en-US" sz="32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IFA</a:t>
            </a:r>
            <a:endParaRPr lang="ru-RU" sz="3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60082"/>
            <a:ext cx="4934607" cy="3019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В 2018 году программа получила международную аккредитацию</a:t>
            </a:r>
            <a:endParaRPr lang="ru-RU" sz="3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77" y="205979"/>
            <a:ext cx="3132433" cy="44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245269"/>
            <a:ext cx="7063690" cy="450056"/>
          </a:xfrm>
        </p:spPr>
        <p:txBody>
          <a:bodyPr>
            <a:noAutofit/>
          </a:bodyPr>
          <a:lstStyle/>
          <a:p>
            <a:r>
              <a:rPr lang="ru-RU" sz="3200" noProof="1" smtClean="0">
                <a:latin typeface="Book Antiqua" panose="02040602050305030304" pitchFamily="18" charset="0"/>
              </a:rPr>
              <a:t>Места прохождения практик</a:t>
            </a:r>
            <a:r>
              <a:rPr lang="en-US" sz="3200" noProof="1" smtClean="0">
                <a:latin typeface="Book Antiqua" panose="02040602050305030304" pitchFamily="18" charset="0"/>
              </a:rPr>
              <a:t> </a:t>
            </a:r>
            <a:r>
              <a:rPr lang="ru-RU" sz="3200" noProof="1" smtClean="0">
                <a:latin typeface="Book Antiqua" panose="02040602050305030304" pitchFamily="18" charset="0"/>
              </a:rPr>
              <a:t>и стажировок:</a:t>
            </a:r>
            <a:endParaRPr lang="en-US" sz="3200" noProof="1">
              <a:latin typeface="Book Antiqua" panose="0204060205030503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0702808"/>
              </p:ext>
            </p:extLst>
          </p:nvPr>
        </p:nvGraphicFramePr>
        <p:xfrm>
          <a:off x="2925713" y="1073077"/>
          <a:ext cx="4827351" cy="346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106475" y="1583511"/>
            <a:ext cx="597935" cy="492470"/>
            <a:chOff x="356723" y="761887"/>
            <a:chExt cx="457359" cy="389126"/>
          </a:xfrm>
        </p:grpSpPr>
        <p:sp>
          <p:nvSpPr>
            <p:cNvPr id="8" name="Скругленный прямоугольник 7"/>
            <p:cNvSpPr/>
            <p:nvPr/>
          </p:nvSpPr>
          <p:spPr>
            <a:xfrm flipH="1">
              <a:off x="356723" y="761887"/>
              <a:ext cx="457359" cy="389126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176204"/>
                <a:satOff val="-9199"/>
                <a:lumOff val="134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75719" y="780883"/>
              <a:ext cx="419367" cy="351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50" dirty="0"/>
            </a:p>
          </p:txBody>
        </p:sp>
      </p:grpSp>
      <p:pic>
        <p:nvPicPr>
          <p:cNvPr id="10" name="Picture 6" descr="http://www.fa.ru/faculty/mmiar/news/PublishingImages/PwC/pw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37" y="1030461"/>
            <a:ext cx="917318" cy="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dpol4.ru/img/picture/Jan/25/da0b3f9679fdd5fd85464059c4342660/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8" y="2135388"/>
            <a:ext cx="494363" cy="5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 rot="16200000">
            <a:off x="-146085" y="2495395"/>
            <a:ext cx="3637745" cy="456300"/>
            <a:chOff x="0" y="3033614"/>
            <a:chExt cx="6436467" cy="608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033614"/>
              <a:ext cx="6436467" cy="608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411143"/>
                <a:satOff val="-21463"/>
                <a:lumOff val="31453"/>
                <a:alphaOff val="0"/>
              </a:schemeClr>
            </a:fillRef>
            <a:effectRef idx="0">
              <a:schemeClr val="accent6">
                <a:shade val="50000"/>
                <a:hueOff val="411143"/>
                <a:satOff val="-21463"/>
                <a:lumOff val="314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9700" y="3063314"/>
              <a:ext cx="6377067" cy="54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50" dirty="0"/>
                <a:t>Ключевые партнеры:</a:t>
              </a:r>
            </a:p>
          </p:txBody>
        </p:sp>
      </p:grpSp>
      <p:pic>
        <p:nvPicPr>
          <p:cNvPr id="15" name="Picture 8" descr="http://www.myimperia.com/media/k2/items/cache/1379b5de7cb668c186ab48a9361eabd7_X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69" y="2723545"/>
            <a:ext cx="476192" cy="48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8663" y="3288681"/>
            <a:ext cx="1126894" cy="7037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  <p:pic>
        <p:nvPicPr>
          <p:cNvPr id="19" name="Рисунок 18" descr="https://scontent-ams3-1.cdninstagram.com/vp/5bd11f7ad31d7c616708d629ed811c68/5D501B5A/t51.2885-19/s150x150/32178530_2207495452601876_6550220984945737728_n.jpg?_nc_ht=scontent-ams3-1.cdninstagram.com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66" y="3916862"/>
            <a:ext cx="752475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54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8186" y="245269"/>
            <a:ext cx="5234152" cy="450056"/>
          </a:xfrm>
        </p:spPr>
        <p:txBody>
          <a:bodyPr>
            <a:noAutofit/>
          </a:bodyPr>
          <a:lstStyle/>
          <a:p>
            <a:r>
              <a:rPr lang="ru-RU" sz="2400" b="1" noProof="1">
                <a:solidFill>
                  <a:srgbClr val="152F9F"/>
                </a:solidFill>
                <a:latin typeface="Book Antiqua" panose="02040602050305030304" pitchFamily="18" charset="0"/>
              </a:rPr>
              <a:t>Конкурентные преимущества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gray">
          <a:xfrm>
            <a:off x="149772" y="1991944"/>
            <a:ext cx="2286000" cy="30372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itchFamily="18" charset="0"/>
              </a:rPr>
              <a:t>Практико-ориентированный подход,  обеспечиваемый высококвалифицированными преподавателями,  имеющими большой практический опыт.</a:t>
            </a: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itchFamily="18" charset="0"/>
              </a:rPr>
              <a:t> По сравнению с другими формами высшего профессионального образования больше часов и усилий отводиться на дисциплины специализации, исследовательские проекты и производственную практику. 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noProof="1">
              <a:latin typeface="Arial" panose="020B0604020202020204" pitchFamily="34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gray">
          <a:xfrm>
            <a:off x="4725141" y="1948915"/>
            <a:ext cx="1975203" cy="30802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Высокий уровень подготовки наших выпускников обеспечит высокую востребованность  как на российском, так и международном рынке труда, не только в области профильной подготовки, но и в смежных областях профессиональной деятельности – финансовой оценки и аналитики,  налогового и управленческого консалтинга, финансового менеджмента</a:t>
            </a:r>
            <a:endParaRPr lang="ru-RU" sz="1200" dirty="0">
              <a:solidFill>
                <a:srgbClr val="152F9F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"/>
          <a:stretch/>
        </p:blipFill>
        <p:spPr>
          <a:xfrm>
            <a:off x="2550073" y="860010"/>
            <a:ext cx="2084459" cy="1131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0" b="15211"/>
          <a:stretch/>
        </p:blipFill>
        <p:spPr>
          <a:xfrm>
            <a:off x="4725142" y="817222"/>
            <a:ext cx="1975202" cy="1131694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6790953" y="1948916"/>
            <a:ext cx="2211156" cy="30802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100" dirty="0">
                <a:solidFill>
                  <a:srgbClr val="152F9F"/>
                </a:solidFill>
                <a:latin typeface="Book Antiqua" pitchFamily="18" charset="0"/>
              </a:rPr>
              <a:t>Возможность регулярной актуализации профессиональных знаний и навыков в рамках  проводимых кафедрой круглых столов, фокус-групп, конференций, научно - практических мероприятий,  мастер-классов наших социальных партнеров, и в рамках программ дополнительного профессионального образования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2539258" y="1991944"/>
            <a:ext cx="2095274" cy="29663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>
                <a:solidFill>
                  <a:srgbClr val="152D96"/>
                </a:solidFill>
                <a:latin typeface="Book Antiqua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  <a:cs typeface="Times New Roman" panose="02020603050405020304" pitchFamily="18" charset="0"/>
              </a:rPr>
              <a:t>магистратуре  вы получаете  не только уверенные  теоретические  знания, </a:t>
            </a:r>
            <a:r>
              <a:rPr lang="ru-RU" sz="1200" noProof="1">
                <a:solidFill>
                  <a:srgbClr val="152F9F"/>
                </a:solidFill>
                <a:latin typeface="Book Antiqua" pitchFamily="18" charset="0"/>
              </a:rPr>
              <a:t> но и прикладные профессиональные навыки </a:t>
            </a:r>
            <a:r>
              <a:rPr lang="ru-RU" sz="1200" dirty="0">
                <a:solidFill>
                  <a:srgbClr val="152F9F"/>
                </a:solidFill>
                <a:latin typeface="Book Antiqua" pitchFamily="18" charset="0"/>
              </a:rPr>
              <a:t>по организации проведения аудиторских мероприятий, проведению аналитических процедур и овладению бухгалтерским учетом и аудитом как единой профессией</a:t>
            </a:r>
            <a:endParaRPr lang="ru-RU" sz="1200" noProof="1">
              <a:solidFill>
                <a:srgbClr val="152F9F"/>
              </a:solidFill>
              <a:latin typeface="Book Antiqua" pitchFamily="18" charset="0"/>
            </a:endParaRP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endParaRPr lang="ru-RU" sz="900" noProof="1">
              <a:solidFill>
                <a:srgbClr val="152D96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abconsult78.com/wp-content/uploads/2015/09/iStock_000006063559Medi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53" y="815350"/>
            <a:ext cx="2211156" cy="11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blast45.ru/uploads/publications/10706/d8b4839306f85008cb61e2d6e0ce0030be52a8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" y="873719"/>
            <a:ext cx="2286000" cy="1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" y="370490"/>
            <a:ext cx="2389486" cy="5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539258" y="194021"/>
            <a:ext cx="6460415" cy="675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Book Antiqua" panose="02040602050305030304" pitchFamily="18" charset="0"/>
              </a:rPr>
              <a:t>О РУДН</a:t>
            </a:r>
            <a:endParaRPr lang="en-US" sz="3200" b="1" dirty="0">
              <a:solidFill>
                <a:srgbClr val="0D62B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2A468-2D35-4F22-AB7F-C95FE67BB314}"/>
              </a:ext>
            </a:extLst>
          </p:cNvPr>
          <p:cNvSpPr txBox="1"/>
          <p:nvPr/>
        </p:nvSpPr>
        <p:spPr>
          <a:xfrm>
            <a:off x="3828583" y="849566"/>
            <a:ext cx="517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ook Antiqua" panose="02040602050305030304" pitchFamily="18" charset="0"/>
              </a:rPr>
              <a:t>РУДН — единственный российский университет, который за год поднялся на 104 позиций в рейтинге QS </a:t>
            </a:r>
            <a:r>
              <a:rPr lang="ru-RU" sz="1600" dirty="0" err="1">
                <a:latin typeface="Book Antiqua" panose="02040602050305030304" pitchFamily="18" charset="0"/>
              </a:rPr>
              <a:t>World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University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Rankings</a:t>
            </a:r>
            <a:r>
              <a:rPr lang="ru-RU" sz="1600" dirty="0">
                <a:latin typeface="Book Antiqua" panose="02040602050305030304" pitchFamily="18" charset="0"/>
              </a:rPr>
              <a:t> 2019</a:t>
            </a:r>
            <a:r>
              <a:rPr lang="ru-RU" sz="1600" dirty="0" smtClean="0">
                <a:latin typeface="Book Antiqua" panose="02040602050305030304" pitchFamily="18" charset="0"/>
              </a:rPr>
              <a:t>!</a:t>
            </a:r>
          </a:p>
          <a:p>
            <a:pPr algn="just"/>
            <a:r>
              <a:rPr lang="ru-RU" sz="1600" dirty="0" smtClean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Наш кампус — самый зеленый в стране, а по количеству иностранных студентов мы — в ТОП-100 рейтинга </a:t>
            </a:r>
            <a:r>
              <a:rPr lang="ru-RU" sz="1600" dirty="0" err="1">
                <a:latin typeface="Book Antiqua" panose="02040602050305030304" pitchFamily="18" charset="0"/>
              </a:rPr>
              <a:t>Times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Higher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Education</a:t>
            </a:r>
            <a:r>
              <a:rPr lang="ru-RU" sz="1600" dirty="0" smtClean="0">
                <a:latin typeface="Book Antiqua" panose="0204060205030503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3" y="2804871"/>
            <a:ext cx="3873880" cy="1958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C2A468-2D35-4F22-AB7F-C95FE67BB314}"/>
              </a:ext>
            </a:extLst>
          </p:cNvPr>
          <p:cNvSpPr txBox="1"/>
          <p:nvPr/>
        </p:nvSpPr>
        <p:spPr>
          <a:xfrm>
            <a:off x="0" y="2885667"/>
            <a:ext cx="50213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РУДН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единственный в мире международный классический университет, объединяющий студентов из 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157 стран, 500 национальностей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63" y="399127"/>
            <a:ext cx="3549159" cy="2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892" y="245269"/>
            <a:ext cx="1860416" cy="659404"/>
          </a:xfrm>
        </p:spPr>
        <p:txBody>
          <a:bodyPr>
            <a:normAutofit/>
          </a:bodyPr>
          <a:lstStyle/>
          <a:p>
            <a:pPr algn="ctr"/>
            <a:r>
              <a:rPr lang="ru-RU" sz="1200" noProof="1" smtClean="0">
                <a:solidFill>
                  <a:srgbClr val="152D96"/>
                </a:solidFill>
                <a:latin typeface="Book Antiqua" panose="02040602050305030304" pitchFamily="18" charset="0"/>
              </a:rPr>
              <a:t>Мы не только учимся:</a:t>
            </a:r>
            <a:endParaRPr lang="en-US" sz="1200" noProof="1">
              <a:solidFill>
                <a:srgbClr val="152D96"/>
              </a:solidFill>
              <a:latin typeface="Book Antiqua" panose="02040602050305030304" pitchFamily="18" charset="0"/>
            </a:endParaRPr>
          </a:p>
        </p:txBody>
      </p:sp>
      <p:pic>
        <p:nvPicPr>
          <p:cNvPr id="135194" name="Picture 26"/>
          <p:cNvPicPr>
            <a:picLocks noChangeAspect="1" noChangeArrowheads="1"/>
          </p:cNvPicPr>
          <p:nvPr/>
        </p:nvPicPr>
        <p:blipFill>
          <a:blip r:embed="rId6" cstate="print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457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7" name="Freeform 9"/>
          <p:cNvSpPr>
            <a:spLocks/>
          </p:cNvSpPr>
          <p:nvPr/>
        </p:nvSpPr>
        <p:spPr bwMode="gray">
          <a:xfrm>
            <a:off x="3132535" y="2818210"/>
            <a:ext cx="1415653" cy="1418034"/>
          </a:xfrm>
          <a:custGeom>
            <a:avLst/>
            <a:gdLst>
              <a:gd name="T0" fmla="*/ 193 w 285"/>
              <a:gd name="T1" fmla="*/ 165 h 286"/>
              <a:gd name="T2" fmla="*/ 94 w 285"/>
              <a:gd name="T3" fmla="*/ 0 h 286"/>
              <a:gd name="T4" fmla="*/ 0 w 285"/>
              <a:gd name="T5" fmla="*/ 0 h 286"/>
              <a:gd name="T6" fmla="*/ 285 w 285"/>
              <a:gd name="T7" fmla="*/ 286 h 286"/>
              <a:gd name="T8" fmla="*/ 285 w 285"/>
              <a:gd name="T9" fmla="*/ 192 h 286"/>
              <a:gd name="T10" fmla="*/ 193 w 285"/>
              <a:gd name="T11" fmla="*/ 16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78" name="Freeform 10"/>
          <p:cNvSpPr>
            <a:spLocks/>
          </p:cNvSpPr>
          <p:nvPr/>
        </p:nvSpPr>
        <p:spPr bwMode="gray">
          <a:xfrm>
            <a:off x="3132535" y="1310878"/>
            <a:ext cx="1415653" cy="1414463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hlink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79" name="Freeform 11"/>
          <p:cNvSpPr>
            <a:spLocks/>
          </p:cNvSpPr>
          <p:nvPr/>
        </p:nvSpPr>
        <p:spPr bwMode="gray">
          <a:xfrm>
            <a:off x="4622006" y="1310878"/>
            <a:ext cx="1414463" cy="1414463"/>
          </a:xfrm>
          <a:custGeom>
            <a:avLst/>
            <a:gdLst>
              <a:gd name="T0" fmla="*/ 92 w 285"/>
              <a:gd name="T1" fmla="*/ 120 h 285"/>
              <a:gd name="T2" fmla="*/ 191 w 285"/>
              <a:gd name="T3" fmla="*/ 285 h 285"/>
              <a:gd name="T4" fmla="*/ 285 w 285"/>
              <a:gd name="T5" fmla="*/ 285 h 285"/>
              <a:gd name="T6" fmla="*/ 0 w 285"/>
              <a:gd name="T7" fmla="*/ 0 h 285"/>
              <a:gd name="T8" fmla="*/ 0 w 285"/>
              <a:gd name="T9" fmla="*/ 94 h 285"/>
              <a:gd name="T10" fmla="*/ 92 w 285"/>
              <a:gd name="T11" fmla="*/ 12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tx2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80" name="Freeform 12"/>
          <p:cNvSpPr>
            <a:spLocks/>
          </p:cNvSpPr>
          <p:nvPr/>
        </p:nvSpPr>
        <p:spPr bwMode="gray">
          <a:xfrm>
            <a:off x="4622006" y="2818210"/>
            <a:ext cx="1414463" cy="1418034"/>
          </a:xfrm>
          <a:custGeom>
            <a:avLst/>
            <a:gdLst>
              <a:gd name="T0" fmla="*/ 164 w 285"/>
              <a:gd name="T1" fmla="*/ 92 h 286"/>
              <a:gd name="T2" fmla="*/ 0 w 285"/>
              <a:gd name="T3" fmla="*/ 191 h 286"/>
              <a:gd name="T4" fmla="*/ 0 w 285"/>
              <a:gd name="T5" fmla="*/ 286 h 286"/>
              <a:gd name="T6" fmla="*/ 285 w 285"/>
              <a:gd name="T7" fmla="*/ 0 h 286"/>
              <a:gd name="T8" fmla="*/ 191 w 285"/>
              <a:gd name="T9" fmla="*/ 0 h 286"/>
              <a:gd name="T10" fmla="*/ 164 w 285"/>
              <a:gd name="T11" fmla="*/ 9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81" name="Freeform 13"/>
          <p:cNvSpPr>
            <a:spLocks/>
          </p:cNvSpPr>
          <p:nvPr/>
        </p:nvSpPr>
        <p:spPr bwMode="gray">
          <a:xfrm>
            <a:off x="3664744" y="2807494"/>
            <a:ext cx="883444" cy="885825"/>
          </a:xfrm>
          <a:custGeom>
            <a:avLst/>
            <a:gdLst>
              <a:gd name="T0" fmla="*/ 0 w 178"/>
              <a:gd name="T1" fmla="*/ 0 h 179"/>
              <a:gd name="T2" fmla="*/ 93 w 178"/>
              <a:gd name="T3" fmla="*/ 154 h 179"/>
              <a:gd name="T4" fmla="*/ 178 w 178"/>
              <a:gd name="T5" fmla="*/ 179 h 179"/>
              <a:gd name="T6" fmla="*/ 178 w 178"/>
              <a:gd name="T7" fmla="*/ 0 h 179"/>
              <a:gd name="T8" fmla="*/ 0 w 178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2" name="Freeform 14"/>
          <p:cNvSpPr>
            <a:spLocks/>
          </p:cNvSpPr>
          <p:nvPr/>
        </p:nvSpPr>
        <p:spPr bwMode="gray">
          <a:xfrm>
            <a:off x="4622006" y="1847851"/>
            <a:ext cx="882254" cy="888206"/>
          </a:xfrm>
          <a:custGeom>
            <a:avLst/>
            <a:gdLst>
              <a:gd name="T0" fmla="*/ 178 w 178"/>
              <a:gd name="T1" fmla="*/ 179 h 179"/>
              <a:gd name="T2" fmla="*/ 86 w 178"/>
              <a:gd name="T3" fmla="*/ 25 h 179"/>
              <a:gd name="T4" fmla="*/ 0 w 178"/>
              <a:gd name="T5" fmla="*/ 0 h 179"/>
              <a:gd name="T6" fmla="*/ 0 w 178"/>
              <a:gd name="T7" fmla="*/ 179 h 179"/>
              <a:gd name="T8" fmla="*/ 178 w 178"/>
              <a:gd name="T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3" name="Freeform 15"/>
          <p:cNvSpPr>
            <a:spLocks/>
          </p:cNvSpPr>
          <p:nvPr/>
        </p:nvSpPr>
        <p:spPr bwMode="gray">
          <a:xfrm>
            <a:off x="3664744" y="1847851"/>
            <a:ext cx="883444" cy="888206"/>
          </a:xfrm>
          <a:custGeom>
            <a:avLst/>
            <a:gdLst>
              <a:gd name="T0" fmla="*/ 178 w 178"/>
              <a:gd name="T1" fmla="*/ 0 h 179"/>
              <a:gd name="T2" fmla="*/ 24 w 178"/>
              <a:gd name="T3" fmla="*/ 93 h 179"/>
              <a:gd name="T4" fmla="*/ 0 w 178"/>
              <a:gd name="T5" fmla="*/ 179 h 179"/>
              <a:gd name="T6" fmla="*/ 178 w 178"/>
              <a:gd name="T7" fmla="*/ 179 h 179"/>
              <a:gd name="T8" fmla="*/ 178 w 178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26275"/>
                  <a:invGamma/>
                </a:srgbClr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4" name="Freeform 16"/>
          <p:cNvSpPr>
            <a:spLocks/>
          </p:cNvSpPr>
          <p:nvPr/>
        </p:nvSpPr>
        <p:spPr bwMode="gray">
          <a:xfrm>
            <a:off x="4622006" y="2807494"/>
            <a:ext cx="882254" cy="885825"/>
          </a:xfrm>
          <a:custGeom>
            <a:avLst/>
            <a:gdLst>
              <a:gd name="T0" fmla="*/ 0 w 178"/>
              <a:gd name="T1" fmla="*/ 179 h 179"/>
              <a:gd name="T2" fmla="*/ 154 w 178"/>
              <a:gd name="T3" fmla="*/ 86 h 179"/>
              <a:gd name="T4" fmla="*/ 178 w 178"/>
              <a:gd name="T5" fmla="*/ 0 h 179"/>
              <a:gd name="T6" fmla="*/ 0 w 178"/>
              <a:gd name="T7" fmla="*/ 0 h 179"/>
              <a:gd name="T8" fmla="*/ 0 w 178"/>
              <a:gd name="T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ru-RU" sz="1350"/>
          </a:p>
        </p:txBody>
      </p:sp>
      <p:sp>
        <p:nvSpPr>
          <p:cNvPr id="135185" name="WordArt 17"/>
          <p:cNvSpPr>
            <a:spLocks noChangeArrowheads="1" noChangeShapeType="1" noTextEdit="1"/>
          </p:cNvSpPr>
          <p:nvPr/>
        </p:nvSpPr>
        <p:spPr bwMode="gray">
          <a:xfrm rot="2870101">
            <a:off x="4417814" y="1834158"/>
            <a:ext cx="1414463" cy="870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755322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6" name="WordArt 18"/>
          <p:cNvSpPr>
            <a:spLocks noChangeArrowheads="1" noChangeShapeType="1" noTextEdit="1"/>
          </p:cNvSpPr>
          <p:nvPr/>
        </p:nvSpPr>
        <p:spPr bwMode="gray">
          <a:xfrm rot="-2650685">
            <a:off x="3382566" y="1764507"/>
            <a:ext cx="1415653" cy="870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2754011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Мастер-классы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7" name="WordArt 19"/>
          <p:cNvSpPr>
            <a:spLocks noChangeArrowheads="1" noChangeShapeType="1" noTextEdit="1"/>
          </p:cNvSpPr>
          <p:nvPr/>
        </p:nvSpPr>
        <p:spPr bwMode="gray">
          <a:xfrm rot="-13705877" flipH="1" flipV="1">
            <a:off x="4558829" y="3011686"/>
            <a:ext cx="1397794" cy="708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652628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праздники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gray">
          <a:xfrm rot="-8075575" flipH="1" flipV="1">
            <a:off x="3264099" y="3011686"/>
            <a:ext cx="1397794" cy="708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652628"/>
              </a:avLst>
            </a:prstTxWarp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 Black" panose="020B0A04020102020204" pitchFamily="34" charset="0"/>
              </a:rPr>
              <a:t>экскурсии</a:t>
            </a:r>
            <a:endParaRPr lang="ru-RU" sz="2700" kern="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gray">
          <a:xfrm>
            <a:off x="1385887" y="2769394"/>
            <a:ext cx="153828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gray">
          <a:xfrm>
            <a:off x="6246019" y="2769394"/>
            <a:ext cx="153828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pic>
        <p:nvPicPr>
          <p:cNvPr id="2050" name="Picture 2" descr="http://web-local.rudn.ru/web-local/kaf/rj/files.php?f=prep_41e32b441514d1d76b29e7e8419e19b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79" y="4005128"/>
            <a:ext cx="1272007" cy="10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png;base64,iVBORw0KGgoAAAANSUhEUgAAASkAAADcCAIAAACj08DLAAAgAElEQVR4nKy713Mdybbm1/+FQm/Six70JEUoQnqTIkYzc+eebhp47z2bTe+99wS9B0kQAGFp4L0lvCe893Zj+6pdPr9PDyDZx917rqZPxgKiEBW7snZg/fJbudbKn0xXErwptOIEUiFSySRgH3GUPA/eIu+TT8in4FPwBfmUvEfeMnDZ4FFwH7hHMBmIp4gCw4gwIlAgEFYoRCC4EwiwGATuJncJ7hT0JwOBEJPhgpFkNEQSRZLFBIt7YZ0zlQuWdoQ4A1wEbxJPKZ4J8ViIBwIPLPHcMt9Cz4KcJzwFymaBYzZ/ZaRwpufjUEtBd11uR01hU3lRWWHuh9zcvOzC3OzCnOyC7OxPWdkl77KKM7NLMrNKX2cVvy+o6O4dHJmYfPv+89vMkqys4uz3pTl5xe9zi3PzivPzSwoLy4o+lH38VFZcXFlaUlVWUl1WWltcWvehuK6wuKbwc03h57qi4oZPJc0lZS1lFa0VVW1VNR01tZ0NjT3NzX1tbV/b2792dg11d48NDkyNDk9Pj81MD43b1zdJGrpPdjsUSbJ0XZe9hirpqkfx2DWnXd3alNZXXWurTpvN4XA7nJLNraw5lWWHNrfqWd106oZpCnh1zavrsmV6dd0la05ZcauqzzSmFxcLP5eWV7V8HVtyyxr4VwOAAPD9DwGC5PTixr5bn2/Ujrd6+WlAK+w2Pg+YFaOoHGf5GAv7zep+m+TTSRIkBYm/efL/79HcNXb4UXnx3Nagzto5VE6yepIVE6yaYvU0G2eMNY+5/Xp/YAgSgiRhWOat100xN6o6tzQ3aQccEC7CQ7oFnArcMt2ycLg1h1tzeg2n19pym+suc9Vlbrh0zRDfv/7fHyAIWgBJSzD9XZPf8dzyRdcE2b4hasZExYgoGxGlI/w0bHWv6aqFn5S3Sd6CcGHbK1clej/vEZ5j4FFj7ZjSe95yPID6yFx9KLyv4Xsr3BlCei3UdzBeQ9yHdR3GGViHBPeASWAsGQFGgCEQwWCIYCAYQAaB/uAucBe4E/Qng79bKBgvkEQmEEngXuAwxTHgpMmzguctXhTigsAZIU7BOgVxTOCAhV+F2EPjN2r7oO6HfEh4j5nOU7rtlL58TJk74Zk8u/H1/ELn+cnmi0M1l7rLrzZ/vFpXcKMs91ZR5s3cjNvZL+4X5Rb1D0wMDw89e/zs2bO3z1+8ef4i8+mzrKfPs56/ynmRkfPydU5GZv6brKLsvM95BaX5RWUFHysKPlcVFdd+Lm4sLftSVtFaXtleWdNVXddd39Db3Nj35ctge8dwd9dYX9/U16/zQyMLw6OzY2OzC3PLW2ubisuteT1ux5amK4AABAWEqemaR1iasAxdkTWPW3E6vJvr9qWljbn5xfHpuZGp+bG5kf7xno6vPT3Dff0jff1D/f3DA4OjX4cnhkamhsamh6emR6ZnJuYXZtfWh2cWCkqrH7549+T1+7d5ZXWtXxfXvXaPqpmm+M6LphuS7DMtE9/8kmOzq7/e/Hi7YbxNYumIVdKP8iFWjaFqVFSN8WO/0TBkl1XjL13tj47a1pGDDytKFxwDGmtmzYpxq2oclROonETlFOun9Q3J/MPz4McyoWj6tRf1Sen1fS7TQzoAJ+AmvaRbwKHAJdHhsbZcut2tOzyG3W1suvR1l7nutrY8ur7N3r830+/s6aa4kVETcCq3atkzTrZvWDUTomIM5aOibISfhs3edUMT+Ek+s9d7MdEoOeaOjvceOIDVK+QFffq888YxpfCO+uWRK+uCOpXh68vwvr8jFz+USp6p/a9M93Nj6IZefV5rOW0uH4LYA6SZiynGaJLljQfDLDXUdEQKRxSUKDIA2A0zhEY4zXAiymQYGAHGkSlgosUE8FfyKHgMPG7xrMB58rzFSxYvgRfA0xQnIY4J7hNMBpOJZCARIgEijmYc9XjqCdRjqcVTTqQrgZvxXE3EYqI1HesbjvUOJNq7klaa4xbq40cqDlZ9zOjqHp4b/lL17mht3smK96fLss4WZ5779ObCh9dXC1/fKspIL8h4lPv6Sc7bZ/mZrwrfvc17l5WbmZP7Li8v+0NBbnFBQWlhQeWHj7WfPzeUlbRUV7TX1XQ1Nva1tQ51dY8NDE4NjyxOjK7OTq1urTl0Wdv2Il1TfLLLMnSC3w3fnIQEACGEaZiqongkyeG0L60ujk4PdQ60NrXW1TZWVTWUl9eUFFd8+lT2oai4qLC4sLD4w8fST5/LPnwu/VhcUfCxPKeg9M37opwP5enP8o6ff5L3ua24ur25a2B0ZmHd6ZY0Y2Ftq2dwbGF144dfj04tpl3Nvtcw1uZj2STLR1k+zooJVE6iapqFQ1rDqN33Z+xhW1D+GBYVTcMHH1WVLbn7VFbPGpUTRvWkqJ4S1VOieprNc4ZNsf7YDPxz9ryyev5x1Z5HTcMyttlzkR7S8509hxcOj7C7zS2XaXebdrdp85g2r9iS4PJZ/wg9ksB39hRNv/S0NPRcfsOmb4xsXTdrJkTVBCvHWTHOknFj0GboAj9JF/b44tO0tAOq317lyCGsXQevU72vV9z2XbisXrmh5N037UVy3RPf24dmR4Ge/VL//MhYzvblp/vuXpfTb0kvjlsbB4XroPdOmiMpQWnYQyYrLSGuk2GekzHe++HGfDSNSF9NqJIRq+XHq3Vxhi3a2IzWRtKMiQPCtdfS9wn5CI2TsM4L46oQNyluUVwHrwveAe+Sl8kzgmcEjwL7iH2Cv1pMsZgoEAcRDSMKahTUaKrxVOIoR1GKojuSzihuRXM9mstRXAjjVAAnA9ThpNbK+61tHZ7ZYntbuKcn0NkV6miL2GyNXG+OWmmIXahPmq1Nna7aM1H961jl3onK/RNVR8cqT49UnBspv/S18lp/5c2+yvS+yie9VRm9le+6q/I6az5115b01Ff0t9QPtn0Z7eqcGPg6PTS5ND5tX1pSXA5hGNtOIEzLMoDvzrvtHb///jOfBgjdUra8K9PLIwNj3d39HZ197e29X750NjS21tZ+qapqrqisLy+vraioqaisLi0pK8gvzHyblfE2Oyvvc2Zu6YNnuZm5VYXFTXmfagpK68sbOlr7Rr90j1Q0dHUMTtrcsiz7VFUbHJk5+7DodfNYm02vGDEqRqzKMat6krXTrJ1j0ZDRPOZQNOOHN//la/53juLagYMPKyvXvP0a6xZE3QwaZlE7y7o5NiywfclyKNY/R/cESDo9ypmHlftftI6r9JJOwsnfdW9LNm0uc8tl2Jy63WU6vcIuWXZJbEmwy/So+A8sAyBoAiS9PvXc4+LYa8VtbnOEbN2waiZF1QSrJlAxwfIpMeoUBvGTdCxV/n8TfIf3a6cOe/emiJVbgg/Bl9bGc/neZd+Zq1pvLow6X+0TpfIVlSazJVcvfWitvJc/PJNfPVRfPpGunzUXjpnDB9XjJ3wxp6Snvwnfr9rHaN+OvWrsGZtfmLssWnhT7Af9nf812uUXb/MLVuv3uApibBER9iPJStt+rfmY5/V+a+OiMnxeabwsth5oU7fNlXRaj/T1+8bWQ2i3heuKcFyz5HO0DkHsI9LIJDKBIpZmNI0oqlFQoqHE0RdLOYpSONzhwhkOeyQ3I7EaxuUgzu3mzC5jPL637l5Ha5O2km+OhHBqJ6f9OBnIySBOBnEqGFPBYipYTAZjIpijwRgLwWgYxsKt8WgxEWeNJ5oTKcbkHn1qvz5zVJ85qc6clWcu+mav+GZvKPN3lYVH6sIT3+Ir33KOsV5kOSssudnS+oU5DjFLrG3/3yFcQkiADmikRhikSVikEEKYwjR0XXX7XCv2xbH54Z6Rzi99LY3dLU29rS39LU09DQ0d9Q1tDY1tDc0djS0dLa1dTc1t1TX1ZeXV5eW1ZeX1FVVNNfWttY0d9U091Q09FfUdJTWtJdVt+Z8bnr39XFjWXNs2UFbXVt3Y8bGs6U1+7bvixoLqtqKagY+N4yVfpqu6V+oHHV/Glcp+T9f4lqabf+nTfxSMosrew4+qazakPoX1C1b9LBpmUDuNuhk0LLBjxXJqf1xcCYICJG1O77G7pYdet0/p9JB2wsFv0ucS2JKNLbfu8JhbLsPpFS4JDs8P9iBr+LPo5N+eirS2Off6Ttz7kHCrpEvCsGDLqlk1ZlWNs3ICFeOomhYTHpjET94bMfa9YVr7cU9W6vrhaHP9PpkF5gvpjSfruuvxLcteDb1Nrn8p1z4TSr3ZmqdXvrBWC3yfnvju3PK9u6M03xDeq77C/d4Tp/Uzt+QTB6y5A2plsha034w54k1I0jsPQTpo3xcgnd9nPD/r2Rlrlh33vDzg/JdU343TxtRZJfeke+8xs/6h9PKG+8EVY+aJt+CqXP/Ymsj2vrwltz02Fp7LeXelV3d9bZehnAT3g6lkEpgAxEFE04yhFg01ikoM5WhKkfSEwxUORwTtUdyM4lo4V0OwFMA5f30iebDxUV9Ho7aWp0+EiuldYsYPU/6cDMCEPyYDOB3E6UBOBXEmlDNhnAvlXBgXwrkUxZVYriZwLZEbCdyKpyORzgS6kuhOpjeF3jRKeyj/Snkvpd8oH6DvCJWTQjkrlEtCvWZptyz9AYznMN9YWo4uVUHrg9kiRKWw6i2rxTI6LKNL6P2m9tX0DWnuQXmz3z7XuTTcNNFdN9hS3dNU3VFf1VJdVV9eWVdeUVtaUVNWVVtRU1vVWF3VVFZWX1LaUFHRVF3dXN/Q9qW1u7Wj/0vbQEv7YFNbf2NrX1Pb15LKzkcvizILK8ubegoqWvKK64tKGj6XNBZ+Kiv4WPKhpPpDaW1hcXVRaX1pbWdl82Bp42Br/+SqzSkpqqYbpmUB/wTdyyvtOPKkps6m9PpYN2/WTovaSdZMsGYKNdOibdH8p7BHcpu91U3XgRsfj73tnLPoIewU9u/S5xRwqqbHZ3kVOL3ihzkksSXDoVDSvn3lf8ie+Ma5dPBGXtKd8h6FQxablozKUatynJXjqBxD5ZQ16RYm8ZOxtEdd2GuZZ5XZ466eE0J5RuaSRZb0Xm56pPZmka3C+KIMZcsDmUJtMgY+a23vLVuZVP5QLk6HM498Y27elW4e8x08rJ06647er9Qd10p+VYJS9MOnXFFJ3pcp5sBRd2SodC9F/3TUuTvKqDjkfbnX+y975RsntLlTWskpKfGkduamevya/OK+OftWz3+sZb/T8/O1qy/NtnfGeKb64JnyOFMduAfzNHgc3EemkolkPBFLMxp6pNAioEbCFwU5At5w4Y4Qrgg4I7gVwc0wrgdzNYiLgcZ0ylDTo4G2Bn0t35gMw/QuTAdxKoRTgZgKxFQwJ0M4FcqpMMyGYj6Ec2GYD8dSFJZjuBrLtViux8EWC3scHQl0JdKdCCmRcjLkZPhSqKRQS4ORBn0vtX3Qf6NxgMZBWvsp9gOHII4TJ4U4bWiXLe0uxG0hrghxybIuWsYFSzsjtFPQzkO5BN8VyFfpvSEcN4z1a+rSNWnuhnP81sbgveXuh3Ot96caH43WPv1a/aS34ll7ybPGT8+qip5XfHhd9vFd+cfc8o+FFSWfykqLS0vLSsrKSkorysrqs/PL7jzJelNY/rGyOTu/PKewMv9j9YdP1R9KKj9VNVQ0dNQ0dFXXddY0dDW1f23uGq5t7a9p7WnqHuocmhqaWppZ3thweryKahiWZYntiO7vOuJfXvz1eFPUdOBxVYNd6/Wxbt6qnULtBKsnUD8lWuat/lXdrf/xmHMbCJBcXLXvvVJ0OrtnEXR/Y084CCfpsOA1oBj06XRJwun9RqBLhlOhU6GkbjMl/u28K/5c99Zsnt+u5P36oLZP56CBxmWzYlRUjLFiHJXjqJwyp9yWRfxEHiXPgVfJR+Rr8q1gHvgRrIRoIFrANoEemG0w2iAGLKnd8jRAa9GXP+nr74HPZIG5+VQuuWB8uSTG7jifH/RW7lHr9m4dSVg/nLKeHOF9Fu+9F23b5S/lp2rFezcDQ9Xqg97nKe7/mibfPqfPnlSLjrv3njA+PFDv3ZIepxvzb42cJ/rNl3pelvY622jLtiaz9KfPlddv1Zn7gmfAE+Qhcg+ZRMYTcbSiaIZDC6MaRjWCvnB6w+kJpzucrnA6wrgVws0QrAdzOUCfSR1pfTbQ0WBs5JtTkZwJwGwQZoIwE7xtnAnBTAhmQsV8CBZCxUKEWIzgchRWo7gWzfVobsRwK5aOeDoT6E6EJ1FISfAlw5cMXwrUVGppQk+F+SvFPnAPeAg8JniEOE6cBy+Sl8Br5E3yGnkVvEZeBM8Ap2kdA36D9SuNPdRTqKdQS6GaQiWFvlRKaXTv4davXPtVLKSa02n6aKo2kCh3xbu/xG02Ji7UJo5XJn4tTev5cKA1/1Bj3qHa3GMV2aeKc86UZF8szb6alXEz/eGLN/nl2e9znjy4+eLpo4wXTzNePMt4/erNu5ycvE/5H8oLPlZ9LKuvbupu6Biu7xhp6Bxp7p1oG5jvGF7qGV8Znt+cXXevOiSHJEuq9p3CP5cFi2LbHcV2AvCvnFYArwobT7yq7XDpQzI7l6yOBatjwexY1L9umssSPZowhIk/Xsv4Nj1nFzf3XCm6WDi4SroJB+HYznYSDkt4NPh0yipckuWShEuCS6JLokumQ/7B3r9D3g/2LJJLa+60i/n7njYMmBzQWb9olo9ZlROsmmD1JGtnzHmvKcifhOew5b4I47ZlPhT6ayJHoFCwGKwEW8A2oBPsJ0fIEXIM/Er2k31gF9gM1gPlggXga/IxeU+oVyzvSct1yjd7xNO73/f1kLAfVNri5bIk03bImtjvyklWpw9JbWmuC2mOq2m+rgO+ptNbL45Y6+ly1RV39jVzOVPNf6i8e2lOFksVWUrHO2Mq0/cs3ffmlTr51BIXwKPkIfLXH+zBioIZBj0MaiiVMPrCKYXRG0Z3GF3hdIbRHkpbCDaCuBJgzqdNdGQMdTWZtgJrJopzgZgP5lwQZ4M5G4zZYM6Fci6UcyFcCMVCGJYiuBzF5WiuRXMjipvRtMVwK4aOWLrj6ImnlAhfMpRkKMlUv7FHLQ2+ffAcsryHhXIM+lkhzoJniCsC14DrEHcF75G3gTtgOnjb4kWB88RpwaPAIVr7ae6hmUojhXoqtRRqyVCTKCfTm0JnKrdSuJHI1RguRnImlBNhHA0XQxF6X5DUHuBoCVtrCJuvC5yqDhwuCx4sDhr6GNT3MbAqJ/7Vo7vZOZ/KPt0seRdT8jau+E3yh1cpRS9+LXp5qDDjVG7mpfdZN/LeP/hY9PZz8YfPxaWfyupKajqqmwZbeqb6Rhemlxw2t2VXhdMwvKYh6aqsqqpu+DRjbcu7bvfq5vdq2Lbr468FQ1hWXdtodtPoqGROeK3BNW1w1fi6qk3YlBm7Mm+TvbJOiH9CTgfffiZn11IvFV77PLxOegkX6STdgJd0W/BqkHV4VeH0mi4JTglOLxxeOCRuScKrCvHjYf8B9uaW7Ynncg6+ah4Q7NfZtIzqCVRPsWaS1ZOsn7OWZQHyJ/e7SPvDeNNxU+44JZWep1JAq1ibfKsOvhTeMrILVreQ6i1nvfB8EUoXRT85BmvYUltNoxlsFqy0+BHMBjPBl+R98i55jTxDniZPCx4lj5MnyRPgcfIMeZbiPHwXLM85oVyyvDd022Wh3TJs6fryK+Er0Gaz9MV8oVTI4znaYrax/t5X+cSbe9/Xmw79MngEPET+RiSTCUQ8RTSscOrh0MKobOMXRjkUUijd4XSG0h6yLX1cDTAX9sx0vx3tabFsedZMOOcDxEIg5oM4F8z5bQvavsBCCJbCuPxd9NajuBlJWwS3IumIpDOK7hh6YiHFQ0mimvzNtFQaqbR+NccP+B4fNu5f0DIva6U3rakb5GXyMnmNvCZ428JdiLsQ94n7wD3wmuA58CxwhjhK7Cd+o5VKM4VGKrRk6snQkoWSDCkFnlQ6U7CVLDYSsRaHpSjORXIinKPhHA4xh4LVgXBvb6izJ3Cj03+lPWi5NWi5JXixNbSvNiEn42Z+buFg663pL5HTzZFTjTETDRGjdeFDNeGDlTH9FUk9ZcldJXs6Sw61l5xsLTnXUnqjsfxRY8XblrpPHa11o8ODNpvN5ZUlxTBNCkEBCsDlkQorWosqu1e2ZN00/9w3/8ptTUMva+h7XTc4KBk9dqNpWm+cNJsm9cFlY3BJ6RjbGl90qob1T9jtfd+aDk8uJ10svFsxZiN9pJf0AhLhI70mJB0+g5IGl2TZvZbda9kl2GXYZW75hFcX/36J4YcobrM3ObcRf/rdiXftQ2CvxqYV1k6yZoo1U6yeZP28teITJH9ynIre2B2uNVySzqa5Dv5G92fhLHI/POG+fEjtfUeOCqVP7cxUyp6oTe+U3veWqxXmsD5TobS/0ntfW7ZSsNHyftLGnxnrz8l3wv3AWL1tqekW7wjeFrwKXLV4WfAixWWLl8GL4FXyFnmVvGrxBnibvAs+BF+SOWABWAaWg2VkBVkOs0T48k1HhuW5T3H+W/zGA0Aakfg7e0Y4tFCooVRDqYTSFwI5lN5QuoLpDII9mLZgrvlbC3sW+7Im+r5YW7nWbBgX/MRiABYDuRDIhQAuBHA+kPNBnA/CUjCXw7AczpVIrEVxI5K2CGyF0RFOVwTdkfRGU46mLw5KPNUEqglUk6Al00wiftXbDjvDjuoR17WU23LKTb3kFnmLvA7rNpAOPiSegA9MbgvgffK24BXwAsVZ4jh5iNxH/EorlWYSjCTqydRSoaZAToU3le5UOpOxlSA2Y621GCxFcTaK4+EYCxZjgcZQsG8gyN0XYO/2X+8MXGoPmP/iP9caNlCbkp95q/jDx+nOewttkQvtkUsdMatd0as90Wu9cZt9yfaBVOfXNO/IHml4r3dkn3vkoHv4sGPohG3owsrgzcWvj5ZHsxyL1Y61Lvv6mMe+KrndqqIZJjbtnifvSt9+aBhf3rB5XLphfY/V/lr3fD71+rPPJ17X9arscLFmVlRNi6ppNs6yeY6NM/rgiirplvijDTT4EbX2jy4kXix6Uj/pIjXCRyqESqGTPkO4FdPts1yy4fDqW15zy2NseS2HTzgU2hUhGX9/U/u37AkhSI5Or8SceHM+r3uY7FHZsCRqJlAzyeopVE2ifk5f81kkf3Lf3yP5pUqH98vJe9Xrl+mpMMbeKg9PWFmXfbWPYY4KZUJtztTqM43eIrXmmbVap6/USnUvtJYstfal1vAcnjpjpth7+6JUdMXyZusfbjrOH1SG0sksIEvwBfEMeAI8pXgE3gPuAw+Au4K3iXTiLsUD4JnFZ8RrimyiQLBYsJwoB8stllr8ZDJb8Dl5l7gAnhQ8Rh4E9/BbW0w0RQTNMOgh0EKohlANphJMXxCkYHoC6QqAM4B2f67vFkt71kfyZ4c7LXuONRvCxd1iyR9LAVz054IfF/24GIDFQCwFYjmIK6FcjeB6FDeiuBnBrXDYw+gMpzuC3ihK0fRFU4mFGkstjmo81UShJtJMJPdaX866Y0/7Ht81M57ov96yKm5T3NLX0+WBJ/rUS/qyoGeb7lem/szSn1nyQxj3hHYPxk3wNHEcPEYeIPZSpMFKpplMLZlaKtVUKmmUU+lJozOZ9njY4sV6HFbisRDH6WgxGYbxIDEarA0FS/1Brt4QW1fIRnvwSqvfUmvASE1a4fsHpWUfZntuLraFLLWHrrRHrHWGr3VFbHTF2noTbIPxzuEEeSxZm9hjzRzgwnGunqbtIl036U2n9EB4H+ruJ4rrpeLI8jmLZWeD5O7zeOcnZqbupmdlv6/dsLsUQ3HL+qZD8+l/pz3FI/uuv/h8Nqe5V2e7E3WzVu00qudYOyvqZ1A3K4Y2LNX8h6nF/wB736fuGpyLu1CU8WVGJi3CBAwIk5YgFc2ye1SbW7G5FbtHtbt1u1t3SqbLJ1wqHD5L0v+BAv+V7g2OLoQfy7ha3DdCditoXBS1k6idYs00qyZF/by+rlgkf3K+TPGkpar5d703TskPLmKrVKm6r2ac0+pvyZ+vwdZGZVLpyNQmioStQW97I1aqlbEipTub1jSdQ0rVS30q1xz/oN+/rby9pn99od+96Uk6pDY+gCgGS8EiIh8ilyIfyAbfEW8p3oBPwScUzyCeAE/B14JvBDMF8ohii8UWSohKoAIsE/hkIRt4BtwGrxHnwZPgYfLX72FnzA/2qIdSDaYaRCWIvkDIQfQG0O1Hlx8cftzYgdU97oXy9flhy5FjzgZzaTdWArjkz0V/Lvpj2R/bKC4HcCWIayHciOBGFDejaIvkVgQcEXRF0B1FKQZyDJU4qLFQY6DGUo2jmgAtCVYS1ANG7jlfxHm19KFa+sy3745V/8SyPfbkpku5r+WiN2rvW3OjQKp8Y/bmqT3vvC2PzI3n3i935N7b5A3yLHmSPELsI/ZCpNFMoZ5MPYlaCrUU+lIoJdOTREci7YnYiMdqPJdiMReF6UhOhHEsRAwHa4Ohcn+ouyfE3hm00Ra42uY3Vpf2sfBlWdWnud7rS22hK+1hax0RG53hG93htp5oe3+8YzDJO5ysjCbrk3usmf2YPyZWz1j2i3DfpHKfxkPiKfmSfEHxDOYTy3hoaU+Fnu9xlJXl3i3OydW8mmUJpyIGl5SRVVkx/ro07fJIV55/ulDQ2mey3WE1zJpNs6ybR8O81TRn1c2Jr5umZuJ7C81/9xA/dmJfeqaizxdldy/ov+Py7eGqbrokzS0bbtl0eFS7W3V4NZdsuH2WV6NHg2r+gyXgz9gzSXZ/nQ458vJO5dAo2eMTzUtonGH9NGqnWT2FpiVzUxMkf3JVn3NmnoVU4Wt86M2/Yq0UeUtuqJ/T1ebnvtLb+tR7c6VYaXhkzpebmy1S+1tzo8VcqNF63gh7q7nyRW56pc4WaYM5WtlDo+qBkn9TeXtfvnNBr38o9FrBL0ADWANUEVWCpYIlxEeiSDCXyCNyBVLEKwsAACAASURBVN4JZhLZZA6QK1hAFAPFgp/JUrKcKCM+ETnAM8Hv7OEEvqVbUr6xhwhaoTBDaIRQC6Ya9B2/AEr+9PjBtRvOXbD9LDb2Kuv1ro0Zy5VnzgVxeRdX/Ln03Zb9vtmqP9aDuB7KjTDawmGLoi2a9nA6o+iOhTeaUjTkOCixUGOEFgs1BloM1Hia8USa0X9Y2nvKCLhp3X+ipz/SfntofMowul5Ldx+Y1flqY7bU/tKYz/O9yTJf5SuPs+Wct8b0O/eTu+70e/r4fUu6CJwmjgseBPcK7IFIhZEEI5F6ErUkKin0JVFKoieJziRuJnAtjivRXArnbDinwjgexJEAayhQGwyU+/2dPf629qCNtoDpxrTyj69rqz4t915fag1d6Qhf64zc6I7c6Inc6otz9id6vibJw8nqWIoxtUfMHRBLx7B+BluX6L5BJR3GI+Al+Bp8KfgUfEY+Iu+Qd4h018b15cnn1IY0dWHV6e6YkdoXlA3FUExT8mk/uiLtTun8k5LLH3v6LbbZRcOc2TSPxnk2LrBxHrULGNqyNGs7TfpH2AP4LW5taBuNufChcGjtb7ah0AzhU4SiUfJZTo/m8Kh2j+aSdLdselV6deomfkfs77OH7zGnSbKtbzLw0Kv7DWPjZLeE5iU0zrJ+BrUzrJnBlxXLroPkT4bni2ZrhTFkOrr1tVbL06XO1Zn2QSgz+mKzslysLRZqo58hTeueUc9kme6dhLqgjRcrPe+Utiz16wfL26l2Z+k9L6zRLG/mRb39pbfoklR8TcjNYB/QRbSTX8gmsAGsASvAMrCEKCaLwc/gZ+Iz+Zn4DBaDZWT59k6PrCDKyc/ke+AFmE5eJc+QR8gD5F4wlUwgY8gIIgRWEI1g6EFUA7+xpwRQ9qfkD7cfnLuxtdPa3Keu1XvW5wxPobEQyOWdXN7F5d1c8sPSbizt5vIuruzGmp9YD+J6CNeDYQ+CO4LeSMghlCPgjYUUSSkcSjS0GCrRUKOFFiWMaOqxYARFipZ3WP5v56zYO8bxG9rx28ZvD7W7T7TWN953j6TPGb7eN+Z6lrGcL2e+Md/nak9ztOzX5lSm79lj5fRT97U7ctkVqJeAkyYOCe4DfwNTYSbQSKSWQDWRagrUZPiSKSXTlYiteG7EcjWKy+GYD8NMKCYCOeovhv30oQDfV39Pn5+zw9/R7r/Q9ltjRU5bfela/9WV1qD1rrCNrsjN7qjN7ih7b4yzL84zGC+PJGjjyZhK49x+LB/lxmnaL9N7G+pDWM/JDDKDfAm+AJ+Sj4h75B3yFnmHeELxkvjo8nT1TIy1z7hmZTG64RhesC1sSMubXpvTOz6/cTz94/XPfQMmv9hQP281LaB5kU2LbFpi/RLGHaYu/hnNa99zLTUtQ7GXPhSPbfxtd5huWLLPlBTh2dY9j2r3aE7ZcEqmw2vaJVP5R4cYfqR0hWWRbOya2H0w41HL1ATZ7UXDAhpm0TDHulnWzKFjXTi32SNXSbugi1RIlfSR5rcnUSfdEFuAlzQt4TMNmxA+0hTapr42ZC72w7cErhtrTZat2vK0+MbyLUeFNPDG0/FK+NrJQbAP6CY7yXagFWwmGohasgasAquAaqAa/GZkFVlN1pA1ZDVZDVQBJWQemUHc/0v2fiNTyXgyBr+zFwQ9gGrA7/jJAZT84fGjy59bu6zNfcpqjWdt5jt7u7iyCyu7sLyLKz9sW/cCsRmEzWDaQmiLoCsGciz1RKoJlCKFHGapkUKLhRJNLQxaBPQYGrGCURBxWtleOfm4VXhLDF0zO26q9294Lt8wZl/rM8/cjffkgceWnGU638utz635HK0721f71FzKkArvaPceaJfvq7m3hO+y4DGTh4hDxD4yGVY8jYTv7CXzG3tJcCfAHsfNGK5FcSUSC2GcDeFUIMf9MepvDAcoQ/5Sv5+ny9/V6b/Re6S75XPvl4rNwUtrbf4b3aEbPRGbvZG23ih7b4yjP879NV4eidcmkrbZ4/JRbp6h4zKl29AeUbz8zt4r8gX4hHxI3CPvkrfJm2Q6+Jh8IZDr9NROLU+P27zjm+5Vl2/DqUwsbI7MrrQOTB9NL0qvGhow2LyO+nnRtIDmRTQvsWWZzcuYcglD/DN6tr/XGMobB2OvfKyY2vpbGdV00+vTZdWSVeGRdZesu326WzEdXt3mVG0eTf3HndT41kstTJKVLSM7D7x63jE7QXa6rdpZq24a9TOsnWHtHDrXhdsgyZ8E5oFVC1uCbtILaoQAIWDh+4uDwLfjJgBgQQgK0iA1QU3QS9rIJXAOnCUnYXy11H5ag8SgYI9gB9lNdhHtRBvRTDSRjf+GNZANRD1RT9QSNWQVWUYWkK+BB+RV8NTfsBcNRpChsIJoBFAPgBZA1Z9qIJUgyAFC8qfXny5/bu22bPukpUrH8qTpKTAWAriyk6u7uLqDa99tdRfX/LkWwLVAsRkAd4iYD5UzdvguBPtux3kfRvsaYoUnRpgRQouEGgktVOgh0CNoRNGKBmIpkqzV37T+fcJ7GjxLXtDGL0kNly3PffKhUB4JJYMsgMgT+jthvTN97yz3a6ivjNWn5uADa/CO2LwGnhU8Rh4hDgK/gskUCTSToCVSTaSaRDWJSiLlBHrj4YzFZjTXo7kWjeUIzodwOogTARwPsEb8tK+7ff1+3u7dzs6druFzM0NNYz01jqEL6627NruDN7tDbT0Rtr4oe1+sczDO8429RGsqlXP7vrHnvEL5NvXHFBnkG/INmfE7e/zOHrZT1o+IV2QWWaGqoxsum6R922dZQiiaPjq1dPLeh4d1I19NtqyzYUE0LaBpgU1LaFnhl2XMumGC/0T2PlT3xFz7WDPv/FuMdMOSVdOnQdEhq6akWpJmSZrllIwtl2aXtnee/wH2BCzLJPmptv+XfS8yeuYnyQ6nVTtr1U2JuinUTLNmTnRtWB4DJH8CJsE5cBlcI9cBO+ElfKREyIQmoBESKBE6hWFBM6kDGqAISoJOwEaxBayCc+AiOU/OgpMmxsBhcADb4G2zxzaymWwmm75f/BuGRqIerAWryTKyEHwLPiav/Rl7e8lUMgH4zp4IhhlAIwB6ALVv7FEOEJI/vH5w+cO+29ra75wrXZv9KrwF5mIAV3/h2g6u/8z1n7n2M9d+xtoOrPthwx8bgdgMoBJsjoY4/f+L+3/8V+n/Drf95wDH1QDLHk3GEVE0IskoIIKM/G5J5B7yALkfPACeAM+Al4S4DFwBb4OPyFfEeyKHfE8WgDngS/AF+RK8L3jd4kWLp4FTxAnwoNiOrpFEKxHbwqsmUk2kkgBfHKRYuuOwFbONH1YisBAiZoIwEYBxP4z5mcO71YHd3p5fnJ2/+CZv2pfHFsdbnCPnNlp/2eoN3uoNsXeH2Xsi7P3RrsFY71CcbzROn0iyplPxgz3XFfru0HhCvCEyiUzyNfkSfEo8JNN/bPmIB+ADwadANllPLqq6V1EVUnw/MMiZ+ZXj6UVPGseHBVs32bTIliU2L6F5BS2rbFsR8158d/g/HnOSZE5Ze+zNz01L3r+9r2qmrJiyKhQdPk34VCGrlqLDLVs2l2Zza6r5j3UPBAS2awy55Z079r/M+ro8QXY4Rf0cGuZQP4v6edbNi95NSzJB4idwkBgGx8EJckpwAVwh1ol1YBO0C7hAF+EC3BAewA14BDwW3AJ2YgNYIZYE5gWnBCfBSXDC4qjBMcFxYpwcBnu3pQ/oINqINqIV/DtGfDc2k41gPVBLVoCfwPfES/A2eI44Qh78rnsJQCwQSYSRwRABsPxp+kP3h+ZPzZ+Kv5D9IPnBvRvOnZbjoH2hdHmqX3jzzUV/rv6MtV+w/ies/4lrf+Lan7D+CzZ2weYntvxh86MaYI4Fqbv89P8hUA9NkC+lqXVp1lyMWh9sjkbRm6TPxluzceZSgiWlgMmW/CuMX8kD5FHyJHkOvExeEbxK3hC8Z/AJmEFmg1nkezKfzBZ8LfAaeAReBS4JnLN4AuI0xElwP7GXSCOSaMVDj6f6w76xB08MHTGwRWM9GqsRWAoVc8GY/MaeNbJb+7pb6vuTs/MX38wD1bvpXP3qGDm33vanrb7grd4Qe2+ovTfM2R/hHoyWvsYoI3HGZKKYTsP8PqwcxdYZeC7Rd4fGM/INkUVkEW/JV+BT4gF59xt7vEts13Ufg++BJnJNCMswv5+bAkmOTs4fvlPwonVqWPDLpviyxC8raFnGlxV8WRGtK+aCLKx/QiP179vFzOLWuJslbcvS32PP2I45VYPb5tOEatDlNdbtvg2H7x/GnNudO9unL0m++diy82BG/sTGGNlmt+rm0DDPpgXRuIjGRTFoh88iiZ/IVn6LCXvIr9sEktPgnOCc4KzgvOAKsC64Ai4Ra8QKsCi4DKwSy4ILFmcF5gTniO3PTlocExgjxolxwVFwmPxKDhIDRB/RR/SAP6wb7CF7yG5i27r4jdIvQDNZB5aDH4h34CPgCnHiW+mZadsd1UA0EE6GUATC2k3TD7o/ND9qflB3U/Gjz59eP7p3wnXQPl+yNNkrvHnmcgDXf+HGL9j4met/4safuPEnbu6gbSdsu61v7Pnr4wG+AD/tfwpTdiR4ImLlx4lGb4p9zw734QijeN/GiWBfaaK3ON71PEUt2OcqijfWDyi9B3yFx7T2k5SuGOMX9K5L2kK6Yb8rzIem8UxIGVDeWeI9RA6ZQ+aSuWTmdl8eeZu8AJ4iT3+rNPAgmUYmk0m04oUVSzOWRiz0OCpx8MVCiqY7Co4osRkl1iO5HIa5b2Hnd/Z2Sf0/O7t3yPNPYfo0z9zW6IX1tj9t9Qdv9YXa+0IdfaGu/jDPYKT8NUYZidMnEsR0Khb2Y+XYNnv4wR6zyCwyk8wAnn5PtGyDdw+8AV4HXlAUAHXgyrfID+LH+YevozOHbue/7pwZFvyyLr4soXX1h1ltK+bSNnt/lD6xXUUA8epDY/ytkt41399io+umpBg+TWgmNJOaSdWgotPh1mwuzS6Zf3F86t9gj4QQEEKA4mlu3S8HMz7MOEbIti2rbg6N82heEI1LaF4WIy4oAiR+MqUMmO9ofqBVDqVUKNVkG9lFdpJ9ZD85RE6QM+AUOUXOkpPkODglOEnOggsWZwRnyDliBpwFpyxMCEwDs8CUwBgwLTBHMSk4CUwQ48QEOQ5O8rt9u8bE9i1ilBgmBok+opNsIauJT8Q74hFwFTwJHgDTyGQwCUgAo8gwimBYfjT9YG6zt4vqbqr+VP3p201pFzwHtmaLlyZ6hDfHWguk7RfadtD2CzZ/xubPsP0C2w7admBrl+XYja1dVP31sRDPz37K/xxmxh5W//fErf9th9ac5nuX4PzP4fK/pDrD4/SxNH3sN3d4mu8/7fe9P2g5Tztv/uYOOya/P6m3X/BePiHfu+J6dtX9/jrcz/WlR0rBPb3wkVL/zFzINkYy1Jqnvo4npu0FPM99fTd8vdcszx1YV/WN0/riGX3yhLV1jDwEfS/UPRQpQAr1BBopFGk0Eok0GsnwRsIRZdkjxUYklyPEfCi+secvRvyMoZ2+/h3uXj958bGhunzOGfv4pc32n+19IfbeEEdvqKsvzNUfJn2NUoZjtNFYYyJBzKRifj9Xj8J+Wmyzpz+nyCS214v3ZCb5HLwL3ibuAekCd8BbRLpABkQ+UU+uAd9P5//oMhmaPnK3MKd/YVSwbR1ty+xYY8c6OzfYvoGuNWtdsQR/JBz+KHumZT3OrUu5Wz5s037n5duKAMOEognFgGpQNaDo9GmQVOH06g6v6ZZN3foHGdftG0IIABase5mVO468Lln0jJBtW6JxQTQvomkJzStsWcOEB9o2e5sf4u1vY22FadLARfvnJKnhmK//mjp3T+66JE8/g6iHVitPv/VOZQj5s76Vb6zlCu8nWrVEE9ki0Aqrg+wjB8hBcpgcJkfACXKBXCbnyWlyAVwm1wQ3BdfAVXCD3CBthI2wkTZyE9wAN8FNcpNcJ5eJRWKOmCSHyW6ymagg84EM8A54FjxA7gFTwKRvlQaGEoEU/jB3Q98FfSc1P6r+VHdT2Ul5h5AO2OdKlsd7IWWLjQDaf4bjF9p30L4DW7/A9gtsv9C+k85dlmuncOykHmhMhDgi/9X9v/6i/hIr/x+Rrj/tNIbi4NyrpMa4/pdo/eE+mvuNr79JganS/7XPrLgA+bL35AHv4XPWYrr8/pS0/4zV9055ne6+eBOuTK3vuXTzkfn6pXznnj7wTuvM9J6443mZrk688n2853l8y3nvsvfDBXP2lvvZcfeFY+6TRzy391tzF+Tqvd4PaWbvEW9motqWpvcke6vjzdl9UnOs0hMPZwKdsbDFYj0Kq+FiMZSzwZwK4Lg/x3ZbozuN/p1yb6B3Nt21NrO1POSauLTV/rOjL9TeE+LoDXUNhLsHwqWhKGUkWh+NFpOJnEkV879h9Sjtp4T3MtRbNJ8Sr4Escz1Hm8w2Vt4J5xuhPhK8TdwWvGXyJnkL4p7Ac4gcsAWw/62zdg9MHLlXmDeyNCzYuoH2VXRssGODXZvstLF307IrP7ph/gh734DRDePu2+q09MpJp/FXt4SApgtFE4q+nWsRPo2SAq8iHJJhc6oOp6ob4j9S7RBCkNBNcf1l2e6Tbys3fUNgq000LVgti2xaZtMqm9cw5bEMgORPC+f/y2Lcfxvf/5/W88Lmzv0/znuhWw8C5dKUtf3/uvg8QZgFxuwT+4M0x7v9SvMJd+Uhe36ar/OYp/KE1HJVmbynDN3y9JzXVh54h9NdA+nqSoa5kauvFQpfjWUr1afzqHWQQ4a9zvLWUu2DPgZOgaugE/QCEiABXtALukE3KH03D+gAt8BNcFVwTnCCHCDbyBqymMwi7xPnwUNgMhgLxpBRZBgYTAbA8hPmLmHugu5H3Z/qLio76Nsh5EP2+dLlyV5IWdZGAJw/w/ULnTvh3EXHzm8QOnfQvQPuX4TzZ/gCsBmg1u9UMv19DwPkRwF6YxilCBp7lHOpjn+JNvtSoaU4nwe7ryZ5bx6230vWJ886rqbabu6FedtXd97x20nfhwfyvRuua1eNhQw5+6706onVmyXduaN/zbSW87xXbiqVL/X5HOe5y2rGI+XTQ/n9eb3ttvu3k75bN/Xsh7bQA1LBRff1A+64g2raGcf/mSS/OOJ9lmiLjVIvH9761132i+HCvhdyBOyR3IzieihWgjkfxOkgTgZyfDfGdouBnepAoGv85sJo78p0u3v0zFbnDtdAmKsvzNUf7hkM8wxGyEMRynCkPhaNbfYWfsPqUW6dpucK1Fuwngi+AN8Y7Tnqkzz9ea6W+VZvfwpxV/CK4HUgHdtVPj4mM8lW0PG3XtvRO3zobm7B+PKQyS9romPV6t6wOjfQbWPnFvtspkP9Eef9E3ItiqbfeFm+90H1rPfHzu133VNU3SvrkmJ6fYbXZ0qK8CqWV7U23fr6lmKzq99bAv4D7EH4NPPCo8+BZ97VOfWvYOuGtc1e8zKbVtG8KqZ/sOf9EuVtSLLVhMtDibb3IY6McFdFhNF7YOta4FpOlLCeGHM3Nm5GLl0Jlsr226v3LxXEarPnNzOT165FOPKSnTmJmwVh8tzhrcKkrfw9zoaD9qdJ63cSXG2XbSX7nO/3eDquuXoe2Vsua/M3Xc3H5eHb2sxTc72cXBS0g87vyHm+EyiDPtAHSKAbcICbgquCC4LT5AjZDTaRlWQR8ZK4SZ4g08AYMGa72CAYQgby/2PtrZ/jOrN97/w5t+rCe+aeO8lkAo5tUXNLLXVL3SIzk8zMzBDHiR07cezYiR1wmJyYkhjEbBS3mjYzPOt7f2gpdpJz7px6Z3at6tpqSVtdqv3Z30XPeqicsVLmBJldSnYpWWGYQRhBpi7NPr4ydP8eae+5mXIIfiYGSAgRHyY+THyI+BAJQRKCEPzgfZCCpJbCisCJklkFKw6nCqhy+moyM8qkzXWQpzOn2uiqdEZnu9wSrWmmk1yktcxRGxfC3eByW+VL6+XTG7Tzu5Rv95v3jyvnthu/vGH3nxbf320/POOkL2RPbZXvHWfSBeH1rdKJneoPB/SeXXbXXmHRenXvIffskVx8ifzBZmXbMumVBqN0o/DCTOXUavXQAvWv042Cxdp/r5dXTSdxDhlxJlYhF0e6kpIxGojSkygeRKknQt2l1BZ026Nc+86eOzcGun4QOlZwd4JSS1xqjkvNCaW1WmmtVtsSeket0z2F7k/Ho9nUvwjJFZRdR9JW0veS9QbhbeCM03jWev2CvfkDY+U75sUTcA8RdhHbAxwCjgMngFPA++TeAqWf7QvL+5G3bretOHjpswepThs/D9OdIdaUpKYUGjO4nUVz1uXMZyH5Z9lTdXP7iS8b3vhhQH/mg4ABYIw03RIVU9ZsRXcU3VUMJumuqDlpwU5xNidY9thz4B9kXJjrgpisWesPXa7afP66xNoJN9PutQH3xhCuDdL1EbqZZI9llu9Rew40n7CY3CVwlzvcSmtkhauucI119uhqK7eaaJdr7VF7lvO/znbSW830FmVwLfCGldqj3JpnNC6Wbs1N3ao2lTXS7SXq7dXcr4tSZ2oHD0Zz15Ylz08d2RNNXZ6eujQzdWGaObhz9IM67fZ6+fM53IU52v3zoAdAP8byNxlQDsgCWaL8NI0skAIlgUHCI8J9oBPURLhF9C3wEfAO6CiwA7QamA9MBeqA2qfsoRwoJTfInBDZYbLDMIMww0xdNvrwk/7u26S/5+bKIQZIDJAQZEKYhHHqxBDEIBNCJIYgBkj2QffDKCW7AiwCs5TcCqe/Sj1fx9rmATNdxAnVwFRgBvLFAMwHlhEtJawkYxPjtpB8kGlvMO2EmzlB5juudc7OvkP6e6RfMPpOWbnToPesR8fVb3aqV7da0m7n0R5h7gZ57hZl7VJl/1L34U7p5DxpwRzrnXWpedXyh0uVI/OFCdXW0pWcbwa/eTqJs2DUQ6wBF2eZGEtFaShK/VE8iqGnAt2l1BlEZyzXsrPl+g+Pm67wbYuFu0GpKSY1VcpNcbUlrrbFtbZqs7PW6aln96fR49k0sBDJ5ZRbz5QtpO8l/XWy3iZ2luln3eQZ98a71rbT7sWT5B4k7GLYTc5h+96b+kfvmI3nYH1BdAeU+TM/P91oWn7w8pePs1027oywuyPUmEZzBs0ZupOhpkx+YMS/jD1J1jcf/Xz5Wz+NmE+/Md6BCcNwVcNVdEfWHVl3RM2RdFdQnYxop3mLF23X/S99Eua6APGiumLX+dodl37R0cZwK82uDbCbQ7g+SLdG2K8p6tcon8J9jjCNMAOYm79XgJXAMsJyYAOwgWgtwwZgM7CesBHYBtoD2k/Yx2gLOVtcY6OhrHbZZkfb7GpbbXmDxa83Uuscaaf1ZJtyrcEY2GQNbhB+XWBm9yk9G53kYf3eivSndULrTtAN4DboLqgFrB3UCeoEOgmdY4kWtAEtoCbgNnAL+Gnc23yfcALYA2wCrQQtAmYDU4FaoAZIADFQOVAOlIHC5ITJDsMOwQzBLGP6yuT9j590/gLjPZaLQPKTFIAYICFAQhB8EHwQQpDEkCuFXSVMUpBJftK8UAPQy8iIkFUGrdL4uNLYNFXdXat+GWN6HaGOMIUwlTCVMI0wF5hPWEhoIKwibAB2A0cJx4ATwBnCe8BF4Pz4yfvAO8BJUg8xaR+wz+3enpvboJxYZz/YwDLrwFY7gwudvvmMW2Y0z3YeL7Qb5xlXZrCOBvFirfrtFJKnunoNkxPgq1m2yk1VUrKKBivpSSXuR9EbQXcI3bFs067b337z4JcP+JZ54r2g3FQhNUXl5kq1tVJrqzQ6ElZXrdtTTw+m4clsGliA5HLk1jN1C5m7SDhq/Py69e0Zp+ksS71No2eM/W/a778J9yDDLuYctH84Ziw4qSXOy+vPW83fAV2A8Ofb9Pqt5h2nv7o1KvW79IB3HvDUIVALh5Ys3UlRU8oW/lXsMQKQ5eQ1+z9ec/pG5mlH2W/xHkyTaSZTDVcybFG3ecXiFYtX7JRgjOY0TjBd9x9GngSQ67oApXPi4q3vTt975Y6FVhe3MnRtADcHcWOA/Tzs3s3QoIEx9mw5zowasDqgGjQDmA3ka1MNQAOwCFgBLAOWAiuA1cBawlpgDWENwxpgLfLLPbER2ABsArYA24DdwB44O4FDwCHX2MXsQ+QeJXacGUdtab+jnyC6CFwi+gj0CegK8FneCJ8DXwBXQJ8CH4M+JrpMuACcJXobOAbsIWwirAQWArOAacAUoA5UDUoA8TH2qJxQRizM7FJmhckMkhGEGWHaimTPR32dv8I453IRyF6S/BDz+PnBB8DndS9EUpgkP5N9rlLGlBBpfmaEXDNEFKaBOmlqVAtME+fPFt6qdsV6oMpFHJg1/iBbBCwgLAZWElYyrAVtI+xl2EN0iOEk0UmiUwzvEM4wnCGcBk7kHTZXOmilNrmjm40bq+2+VcBqwjIXCwj56WyzgFnAVLA60DTYdcyoJq0GWq2j1rhqFcQ45aopk6BUAsMJ9FXhYQy95egJobcy3bjr56+/uv/zeb55jtQUUlsq5OYKuaVCaanQ22NmZ9zurmW9U+j+NDyZg8GFGF2O7EaStsPZRtxB/fRhe+3b9taz+oVTbu878v5jxsXjYAeA/U7HcWXRMW3GaW3/BW3z+9qpr0h8SJD+fM82t97/+LvmfsmyANNhhouk6nbn3NYs3U2jNe2I1lhi9J9bxwAwBmA0LazYfWnje7/wv5Hye93TdFc1meaQYjFBtXOSzsnmcE4ezki8aLj/tc5Sx3FAbGQ0O3/jqblHvrzroMXFzXH2rg+wWyPu3SwNG/kF+Xgu/Y1PvOIR3vDy7xfod6rkb6Pq5wn1ZrXeWyv8FNV7Z0nNCVhzmDnVTk+3M3MsYToz5rrcHMbNI2sRMB9oYFhBWAOsAFYAa4FNARMICAAAIABJREFUwFZgPfJSiZ3ALoY9DHtBBxiOAceA46DjoBOgN0GnxvsDTxJOgk4BJ0Fvgl4HDgOHQYdAe4HtwAbQSlDDeEfLWDcZoRpUDcTxm7dJEbAwnBDZQbKDZPlh+EkPwixztZWDnZcet/9C5gWHC0MpJtEPPh/d5S0AIUBCgMQApAApASaHSQ5BDZIeZGaIUG41VmbL/blQjbRxsX2rgewpDspdSth9M5WfZqjXF5o9y8huAFa5mdVW3yoytgBbQNuBfYQjwAngdeAY8DZwhnCa4QRwxE7ulz5bz51YKn23jCkbgHWEpcACwgKH5jHMBKYT6gi1hHogzihGVhRuJew49FrS6phSDakGfDWyCaTiGIljoJIeR+l+GXqC6KkZvbfv56++uv/L2VzzDLk5qLVWqM1RrblCa6kw2qNWZxXrqqGeejyYjidzMLQQ6WWU20DydnK2MHWXdfWQc+JttvGM8cYpu+W0sPuAfvk4sA/mMf3EUXHWUeunc674kdtx2Xj7M9bxiGCNZQkJvw04u36j8fKn10XF/E00NMd9LLqtWWpMoyPLlLEFRO74MMI/2J+P373/9OfyA1RGskv3frjz0r0/drUADoNmOJJqKbpjONAsxqtGVlQzojaYlQc5mVPNP67eo2dOnlFEx3EA1j+Ymrv2rWUnv28mNNu4mca1QeTjvRtJdifHRsyx7p7nRnYVZ7e+mvZOGE28orwdSFa9lPH6cptLxeOhZGlhdnY0OW+CO1JnZmrSe4rSSz1yY7X9ZIqwyyfuimjXqvVbtcrlau3XKr05rv5cJzUn3NxspXla9scpLrfC4ZeYmcWuvNwVlzF3LbGtjLYzbCPaBewl2g8cAh0BHQUdBY4AhwmHMGYHxkcJbSasIaxAvppHM4imAdOAqUA9oYaQIMSBOFAFRIEyoJRYGE4wDx7sAEwv6YEx9tRVAx2XnnTdIeuSnQuRXAQhAC44Dt5TI9FPchByELIfig9qgDQ/9CDMKOuP6derpRMzct4abW09cfUuYoQZ0oWZmZopYs283MpZzvA6q3WlsH+xdHiVfHG1m9ul/7pG/XK9039AuLHWGNlB5iH19m7lp31W11Ene9jNHpLf3ChtW2f+uMMZ3Qa2juxNsLZBWwtnBWEBsABYPF5kn8rcBJmVzIiSHoOegF4LrRZKLUm1EKqRSyAdx5jbWUEPQ+gJoKd2pOngzS8/77l5imueqraEjNYKvaXCaImZrTGzI+Z0VrLuGvTW4cE09M3C8EKkl7vCKlffQMZWMncy7QAbPGG8eUx76y2n8bS4dY925QhwwHl0lF+6W3/3LaZdMJ687SQv2ne+NO5043er1sdOvvnu1vuXvtN0GwCIAWQR9cusNUv30mjPkezkb2z2rEj9I+lh40bjsIMRA/CkP7ls14UjV5qfplp+0z2CbNi8pIuKaVikWyRqVk7SspI2yllp0VE0l55eb/wZ8syi3t8+VZ69h09Gp604serMjx1Ak4nro3R9EDdHcH2IbiTpdo6NWOPspVY+L31erF0uFc979O+96f2vSEfLuNNe8VwRtzaQXOJPrZ0sdwf0ZGJo+Wsj8ULum5j0aSi5pDCzKSS8FRLXR9K+QulIQDrhHa2anDoU0e/GsnsCI0uj8qW5uTdimS3l/M5YZn+FK60j2kS0kWiDi+2EHYRdwL5n2pH2AXuBPeOvu4AdwFZgNWExYQFoNmgaUA/UAfXAFEIdIQHKU1eVdzUJZWAh5gTJDpAdJDvMrAAzfKQHoAdhlLnKysGOjwbuN5H1sZ0pI6GIeB+4wJ/Zy+MHOQg5QLIfih+qj3QftArzdqn9cx27slT523ShpMp9VA8kYMwXd80SFy+xV64VpsxwOjZKuxdJU1fqhzelV89Tb65Xz6wTp6xTNu3IHl3h5HYZNzdzy1fL+7cL69Zq72y37xyRlm4WGjZwR1YYdzay3A7pXIN4YGVm1xL+nbludoX7ZJH06XTlw1nmj3NImkksAaOKjPHpbEYNlGpSaiDXQKgGl6BMHKNxGqykvig9DLFuLx7WZrvf+vn7bzqvHRdbphitQbO13GipMFtjdnvUbo+6nZXUXYP7dfRwKvpnI7kQmWWMX83U9dA3w9gF7GH6IfmtA/KbJ+w7b8vr9upfHYJz2Pz+ILd0L3Wdt6+9Ky04rp96X++9Kra3kGMSmGlbmunIli0bpqKZH37648mL3/O68xuQmouHktPMOfcyrJNn/8958P8ZgP+BPOaHtD94NLhw27ljX7QZTy+Q92bJZVB0ixd1XtLz0qdajFeMnKSlBDMr2opqj6/AZWPPgnEI//AwsBwbYD0PBuOLj64+e60daDTpxijdGMKtJG6N4OYI/ZpxksbYBIrnzKaJTPMx18cMD9P9juRleqnDhx3O7+bKrKFScyBsiT5bjRhtYf1uhdIWkn/wST9G5DsVyo2QcrlUfCOofhcTPwpxe4Oj74Xl2/Hs/uDg7ALuVAW3szQzL5KqDSbne83hBoY1oNVg6xi2AtuAHeOk5WHbDewCdhF2ErYBm4D1hNWEBmAeaDZoxnhcVwvUEmoJ1YQEUAVUgqJAORAhlBILMSfI7ACsEFlhZgaY7iMjAC0ErdRRVvW1ffS46y6ZHzuZCBOKGO/5D8ED7x/zPOVQnkDIAdICsCrky770NI9QWi4Wx82D04ivB+rsH2fwoSla/TJjxnK5bIHz1Tpx8zxp+irrg13Kh6us9nXm6+sV32Y5sUU9tgX6EfWNNdLiTaz5bXXLVnXrJvv7PdLCVfpbB+RdW/nly8yrm/hFc+SVa9SDW9KVM9QLq/jds8Q5S8TaBm7KNPvJTIZqMuIwEjCqYVRDr4ZaQ0qCpASEBOXilK7EaJyGKllfFA/LWJePPZqqpT9ru3en/YfDSvMUuy1ktpWarRGrLWJ1lNsdFayrkrqrcb+OHk/FwGxKLkRmGfjVpKxxrTXM2ghnO+UOqwcOKMePmr+cFFfu0b87TPoR7d09wt4jbs8FbeMb+pQzxuZL+o83lAddTDVcEK/oI7zyJCu3PBr6uan7wMmPD5z/8ZHMZIJJ0F0kNdbFu805p5FjbVlnmNc4xeA1WzIcxXJV29VsV3Ncw2Gmy1xG7liL2n/p6Op9PGvj6ePfdIztpfQMe45Lim6LisnLuiAbomqJmsXLekZQhjllKCdzsuHQM3oHxkBsXPrGW1QZiCzbBFhb5+PyufvXX7zVDtzV6WaKbg7jlxHcGsHPSdzNuKmx7aHYc0ABUAi8BkwCioAChmKCFyhh8BB8gIfgIQoAASDArKCrlZMdZU4FMyNMjzC9ihkJV6py5UorF3XUavtJlX673Bmsth/V6+1TtXu16p2ILUwhWkzUAGoAVoHWAhuBzaAtoK2grcBmYDOwhbARWAusGF8dOwuYRqgn1I5vdVQ9Rh0lgMQYeFSe9zbzDic5QbKDsIIwgmT4me4nPQgtAC3oKmuetH36oO0X6B+46TISipng/U/A85MYyKdhIAehhCAHIYVICzmDZea3leaFavtqLTI1RDFQQn09wUfqrH2LjJ0LuNI5yuuLrJ8bctunZw/M5r+e4+bWqe8uEtcuMd7exm9eZLVuNT7dkpuzTDu+S52zSdu5zm7ZxK1dKB/eoW3dIi1qML9ZJ8ybo+/Y4ny8P1s6R35zpbxviRpepr+ySild6NyfS0jAqHwKnpaAWk3K2FRSylVRuhLJSgxGqa8CDyuoO0BPZhr8Dx3NTR3fH1Cb6+z2kNlearaF7I6w3VnqdEZYdyV6a+hBHT2eQgOzKLkAmaUkrIS8xjXWM2cd0SY3fVjduVc9fsC4/ibXsEO7epTJx+QjO5R3X9euneG3HHRvf2B/86F++RvrwSMm2gQ4rms4rmK7gmYMjeaOvfv5tnPXmiU8MTCosCcy6xJYO0etOWrMoSnj9nHqqGKMKFZStkZlMykZI6I2LKgjojYiGiOSMSwaI7I5IpojkjkqW0nJTEpWSrazmpPTnaxmD3Daw5R0fyQ3nBOv3mqetvrk6avdNoCxyaFj3Bq2I6qmoBicqHOilhXUnKRlRTXFySOcMpyRecWkp6z+h+N6x9izbROgxtbe0ll7tn9yuwO4o9Ivafp1FL8m2c9J+jWNppybGZu3Tc8Br4JeIbzqYqJLBaDJDBNcTCRMZJjMUAwUEhUxeAgeoIQQzG+mB4SBABAEwkAEiBD8hFJCGVAOVBIqCTGGKgcJhgSxuEtTXJpJmMUwmzCXsICwiGgx0AAsBZYASwiLCAuBeaBZoOnAFEItkCDECVU0dtkqGnMyq54RvQgQBkJAGCxMdhBj7PlJ95HuIz1Auh+6z1XXPWn/oqflJvT33HSAhGKWz6/wfnC+pzaO3xh7UhByEEqA5CBTg7ACsGJw4qAKYvnafaX+baX8QYK4WcTNlU9NUz6YQuYCZ3ie3THfycwnd5EztNjuW8y4tebdBqdvEcuuVK4sUt9dZr6z1vhpBekr9Z8WZzfOFdbMs39c47RvkqYtkmNL+TkN2flz7dZV+mcLhKkzVe8CrX42ezATqIQRhREfBy8OJQEpDjEBPs5ylZSuxEiMBiuor5welrvdfjyZKQ1euXvtx66re/XWarczZHeE7Y6Q0xFiXaWsO4KeGHqr6WEdezKVBmfR6ALKNBC/HMJaUje6zlpgAxs+IG/Zrhzfq3/3em7hFv36YSYcFfZuNy6cUD85wZ89DFx0Bs+JX3xi9j4iyXrGIWQALNs+ef7LzWd/uqugU0UXjzaBtfDUxqOVp8Ys6xJItclhZDOy3Lwx02Gm4xoO02wmO0ywmGAxznCyupPTnYxmp1QnLVtpyUrJ1hCvdQ5xvz5MfdX88PObrcff+aJ2+enT1/tEwAQsggNyCS4gG1ZO1vPg5XWPV4yMoKR5Oc3JqZzEK7puu4bjWK5jM+cPM4CfPfKLGO42dYdn79v9ZVMHcEd17+ToXgZ3UuzXFN3JoJljWWssKH0O9ArhJaLXCBOJJhImgl4mvAYqARUSihhKCIVgfpCfqATMC/gIfgY/mJ+R14WXWBgsDAoCYRelDGUM5S7KCSFQ2EUFQxQoZaycUZwozhAnxGhsJ7BaoB5jLSk1v2naOGBxIE5jVkWoIsTHkyu/sRcdK+UhCASBELEQOUHYQZgBaH7S8uz5SfdB97ra+kftX3Xe/R7KSTftQT7ey2vds+xxPvB+4v3E+/PVP0ghyAGSfUwJkVoGNeLapWSXkV5BeoTUKpISTIsSRYFK4uuZkE8ITctXBQjTgVkM8xkWghaAzSTMJnsJUxuY3kD2EsJCshc7Q4vcocVwljltyzPRWfKaJc5PS93u+TDmWQ+nWPdm2FdnGt/WudkpZFXDqISeH4iYgJqAFCcxTkIcQhVyVZSKYTiKwQr0RehRKev14NG0XNf717+80vXjLqO1inUGnc6Q0xFyO8NuZyl1l6Enit4EPayjvmk0NIuNLqBMgysuZfIq0ta61lqwTdS/X167TXvjkPHV6/zCTdadw67wOr9zl/n+ae3ScfGzQ8A7VvZM7oeP9c7HJJvjERYDuQA0XT/+7mfbz/90T0ObijYBrSK18Gjl0MLTvaz7QGQ2+0P89metyUddxECMiBG5BJdR3myX6barWg6n6IKsffXD7aqlJ0799FgCTJBOZBJZRDZB1q2cpOVELcMpOUEVZCOve1lRTfHyKCeNCtqjpNA7xPcOS91DUvcA3zPI3x8WuvqzLQ9G7vb03et53NT7qPX+45auB/f7Bj78/Lp/5oED33e2AbcVdo+nphwas3Qvi8YstfFMGEvh4jkXL4P+TphImAS8SpjIMJFhIo2xNxnwEIqIiom8hBJQCcFD8BF5wbzEfIx85AbAgshvcElhoIyhjFAKFgaVEkqJyoBSUClQBioDlQKlQBkQyRfigHJCOUMEFAFVANFxi42/xsbfGU+r5I1+Ay8EBAA/MT85AXKC5ATJCJKW1z0v6V7SfdB9rrH+UftXbde+AHfYzXkhFYP3gPOA94LzgPP+nkA/CWMGIQjJT7IXcghKBEoZqWHopaRHyYhCi5Jd7lIZGWWklxNVAtVgNRh7uEwFphKmEGYSZgKzCLMYZhHmEOYwzCbMAeaMv84mzKT+BfKbs41b+aLrdGI1ZNfCrYdTT2YtGTXQq6HHx9hTq6BUQYpDjNP4HG6MxjBUgYEInpTifoC6C/Foymjbxe8+vdJxbbvRFqWuEOsqdTvDbmeYdUWop4J6YtRbg4f16JuGodk0ugDZJSQsI3kV9JUw14BtoMe71GWb9RMHjC+O8PPWW41HmHiC37PXeP+Uevkof+UQ8JZjnNR6P9Uf33cVC78HSJaVw6ev7PjgVouBVhnNPLUIrJlHM4cmAfc49kR083Nx/xV7rgDAj7+0Jpa99cHPj91nqh35ayuGmZXUnKhmOTnLK1leSXFSMiukeTnFqamcIqmWbjmK4QiqnZXtUUEf4fXhnNqXFu+PcG0DmXtPRn9+MHito+/jq7c/+PzrbUfOeWYePH7jQRPDbRH3OLqXY00cmnNoyqFdpCdZZWCUG0qLzzmYCHqJnAlke8G8oCJGhQ4VMkwGJjGUELzAZIZXGQrzvDEqceB14SFMJhS78DHyMQSIwmAhkA/wEwIu/AxBhgBDkKHUQZmLUqIwKAwKE5VS3nGlUlAZMG55FKl8vCnsD1aRN3p6HgHKxh3gADE/s33M8ZMdIDtAegD/AXsbHrZ/3fLDJ0gfoKwPYskYdbyH+BLiSojz/NnzzDufJPlJ9pPihxIkNUhKkNQQ08uYUQGtgoxyll8pr8eYGWNWJdlVcBKgGlAdMGXcptF4iTyPImEmxmwGYSZhOlg9nKmkzyRrqstqXaeOWTWwqmEmYCVgJ6CPm5YgNU5yFaQ4iVUkVBJfSdlKpGNIRjFYjv4IHpdSb4C6i/Bo+kDzB59fvtJ1fYfVHkN3yO0K59mj7gh6otQbo95qPKxH33QMzcboQmSXgF8GeRX0FTBXgdaz3q3S/HXGyX3GlaP87I1280EmH5EO7dbOvilfOZE7e4ToHYa3yP7c1XvI0X+LivKHwIv7T36856Pb7TZaFTQLrIVnzRyaeDQJaOKpT3ZtRsgD8q9g7+uf7tWuOPNp09Cf6/SaZuYENScoOVERZENUrAyvDCYzAyPpkbSc4TTDfLp6L6+0RIwRywusw8hyme64qu1mBCXDcec++t4zdffJXx43urgt4B5HjTl2L4fGNO5m0SSwhzn18ajQM8Q/B7xI7GXp6v/IbP3f0pGJVkchUEAoIstn9xabP5aYt/1uygfyEopcFLlUzFDIUEjMA+YlKiF4QF4GDyMvmA9UDMp/y8sQYBQGBYm8Dvw2QkSlYKWEoAO/iwCNeYnB8QAy/BTC/9giedhoTFrzyZUQEAQCRH7meMn2keWDFSDTT4Yfmg/a79nT199v+rzxm8sY3UdZH4klxHvBe/JGXAlxJcSXEF9C4xpIefzyFT/RR5IHsp8UP1NDrhohLcKMUugR6PmBvDHoMWbEyIiREWNGjFmV5OYJrAHVgfKO6DTQNMI0wtRnsJwyXresJlYNVge7nsw6GDXQa6FXj2dWEtDi0PLgVZOcILGKxEoSKtnYBO5KSkUxUoGBCPoieFhKPUHqLmH3Z3bfOv/xhY96ru+w2yvRHf4jez0xul+DR/Xon4aROUgtRHYJxGWkroS+kszlwBrq2CLPXGOe3qdfPsxP3+i074exV3t7D3/sdfXqe8LOY9R/EThN+AToAJQ/sJfJcLveuLT/yt1OF80ymsbZa+bRJKCZZwOK6zD8C9m78u0vdWve+bIzZQEWYBJMkAU4BEW3BFHjRJ2XDUGzBNUUZCPDySMpbjglDI8Ksqz/KcD7sxy7AMEFgAufXPVO33u2ZbiZ4baAuzncy9LdDDVm0JhGJ0eyTQ5jtus+B/Y3pkxSr77IrX0xXfKCdK4Q8LDcZOnISyMz/jK84MXk/BfSy55XvyohJ8hQ6KKQoYioEFRMKAF8oCKGQhfFY6oID5GPXD8jL5EfFCDyMSoieInCcMNgQSDIECT48dT+DOH/ywhhhtA4uoE8eOTmqfPB8sH0k+En3QfNB81LuiefcYHhd/UNPfc+vfPFhzS8D1k/iSUkeJG3MQhLKFdEuWLKeZDzIOcF7yXeS4IPog+ClwQ/yUGoXihepoZJLWN62DXCTI9AK4ceZUYFM6MwYhgnkIwYMyvJqiQ7QU4NnDq49WD1oDpQLVjeauDWkJsgp5o5NcyqJb2OGQmyqmBUQ68ZA8+ohhYnpYrUKigJkqshJpCP8bgqysWQraRUDMkKDJejvxyPyvCglHqC6PKwnjmt1y5eev9y740tdnsFdYfczqDbGaLuMuqOUHcF9cToQQ0e12NgOkbmUGo+ZReR1EDaChgrYC0HVlHzVnXKOuOd/foHB/lpG9zOg2D7jM/2cBsPOI0fSpvfkLeftpsvkfQjUY8LjZ7esgCQSmV2vvHhgS8b2120qGgWWbPAWng0C3ndY8Oa6xIBLo11X/2zx+Uvrtetfffr3qwCSEQ8EQdXAJMZCZrJyyYvm5ys84rBK4YgG7ykZ3llaJTvH8rwgkL0NOz8XfH+qZHLmGMzRnTy/a+LZx/48H6uDbgrsnsZupthdzPUnENzlvWKruHmc07sOZZ9Vdzz3/UtrzhfhLmGCdL5AiaEuC3Pp+tf1C5V6t/UmF9VKsf9yWl/lc5PIhYkTCKaTFRIKCB4QCHAw1AMFAMewEfwAMUMJQz5rIyXkW8s/Ygg4CP4QIFxZnyAPw/P7y0IhJ6x4DPvB8Yp9YP8gB8UIOYjxwvbD8sH0wfTC2Nc6DQvdM/v2dvYffez259fYkN7kfWTWEy8B4KXhHH140ooW4xcCeWKiSsB5yGuBHwJeA8Ejyv6HCFMUgh6GGYYZghGhNQyRy9z9TDUUhhljhlxx9mDmR9QX0m/mZkgsxpWLewacqrJTsAaMzLjzIwzIw6jCmbl+N4ScTISZCRgJMYUT41DyQd4VRDjEOPgq8BXIVeFbCWloxitQLICQ+Xoi+BBGe6XUk8AnV63Z0HTtY8+fP+j+9c2um3leMpeKfVE0Bul3jge1uDxFAzMwMhspBdQbjFJS0lbTsYKWEuBlbi9Va1eZ7x3wDi3l5++1u0+Ahyw2vbnlm61b5w1vntXqD+hzL9onPrJ6e5nDvsDe8mR1LZjHxz8urmdoUlGs8haxtlrFtEssBEjn038l7F3/qPv69ed/e6xKABZYqPkjsJNgWVcN6UaOdHgJSOfX8mKKifpomJwojaSlQaTWeEpe7+t4vvty3zLGwPgMGY7DiN6491PA/P2fdYvdAD3RHYnze5l0JRDM4fmHPXKTGeUn/n7nKtOkE7/O1fxvLrTI65/TT0/Sf2mZLT+BevLOvkt3+jUf0steV55v0w5Uz4y+0X91yDgAb0GeEgMmDeK1K8mO31BuAGWncQGSthomEkBMgPMDoJKyAmQEwBCTC1zHvvdx36mlhNK6SldY8JFeSYReEYGnwUv/6YP8AFewEvwEbwgL8gH8pHtJdM7Bp7hJd2D31uePaheaD5H39hx5/NfP7/MhvYik2evhPgSJniI94DzUM5DGQ9lPJQtpmwxssX5aBC8hwSPywcZVwre7z6ocJsSrD3KnlQSV+UaMWaVwiglo4xZUcrPpTdjMKvGspFGfCw1kqfIqCazmswE6XHo+fr4b1XyKjIqyaiCXkV6FdMSUGug1cCoJj1OShXlwZMrSYxCiEGIERdDNopMJaVilCpHshwj5Rgsx+MI7pdSbyl1B9DpsbsW/nr1o4vnLz26tt5tK0N3mHUFWVeIusLUE0FPFPfjeFSLJ1MwOAPJ2UgvALeE5AZSl0FfQWYDYTnd2qJWrDHeP2Ce2cNNX+c+OgTsdfmDwtZt4v5jLHvZ/Oodbct5fcNV851+p9uEi9+KYAAG+kc2Hbxw9PuWdkKjTE1j7FGzQM0i2kSW+pexN/bLp9//asr6c1eH1DQwChoBGwaNgNKMjcp6ltd4Qc9wcjonZXklJ2k5ScsIylBGeDI8yknys7r39KJ/aKBxHMe2mesePXm5fMnh71JqJ3BPYHfTrDGLphxaOLTk6KFC4ys06Dng74wvlDa+KG8oltdNlE4UZQ69xm+faJwPp2f83fquVP20ZKjhr+KbxeKWwuzBl0E+4FXGF4oHXktHn09Vv5BdONH4sYJ/7xW+9mVuyiTxfDF/vlD7JkximP9igtkRdvny7Lm/j255Prd5Qu70RCcZdflSqznEWsvdh6VMKHflMNwguT5mhMBKCRGmR5lSARbBmGsaBAuCBcfZ+w1CH6MSsktglZCZFzrPn8H7PXt+R9/cdufLX774iA3tQ8ZPQhHxRcQXM95LXAnjPCxbQpliyngoW0LZYsp6kPWA8xLvYbyHOB9JAUqHxY0T+HChVOXNzJ9oNlbArCe1CloURjnsKnITcKqQz7WYCdgJuAk4tbCq4VTDqYZdQ1YNWTWw4rASMOMwEmMneoKZcWZVkhGHVgUtBjVOahWpVaRWMyXB5EpIURJjJEaJryAuynJRylQgHaPRKCXLaSRCwxH0R/Aoggdl1BtmXT60F5sdC65/c+nCex/23VjntoXRHWZdIdYVou7SfLyHB3E8qkXfVAzNQHIOMgvAN5C8lNSl0JaT2QCscH7cKIaXGRf3GSf25OrXuf37gJ1w9xufHkxX79a/eo+sj5hw2W68Zn/Tb/+qMvlZxcCTx4MbDr5//FpHB9Ck4Df2mgQ0CWgV3JTpMhDA/sl4L1+JY0TH37kyZeO5G6PmKJAEjYCGQcOglMNSkp7j1GxOHs0IoxkhnZPSvDyaEzOcPJTmHg4McaL0X+mfsR3Htm3bdvcd/yi68q2rnNUONAqUF72mHJpzaOOcJ6pjjv8zniO8wJSXhO3/Jm8uktdPkI4VpXZPkPZOUne8JO7yVxEdAAAgAElEQVQpACrBCpXrE6TPXzG+ncB//G+u8xowSfvm5ZHyF7QPy2gwnl32anZJsf5TVJxewNcU6Tcrkite4Vf5WGv16NyX1DNR/uzkzJm/6y2lRkuUe6+Qe7tQ/b40PXOC4CnKbSiQr4RShydQLmonvZnTr5iPo87DKHewiNsxyfjOT2Y5UOY8LNc/9pi3Amww7D4Iuz1Rd6CMcaWuGHZ1H1klMAqZUUxGyZ+pg+6F6oPqheqF4oHqd7RtLXe+vvnlpzR0AGkfhCLkisCVgPOAK6RcMcsWI1uArIeyJZQpYhkvpb1Ie1mu2M15Wc7H9BIMVciVE5XKiNFQk548SX23Svssop4Nmd9EWG/cba5yu2pYV4I9mep019LwNJac6jyZykbnQp7OuHqWm0bqNNKnQJ8Cox7mVFg1sOpg18GOk1PN3GrGqmAlYCbIroBVCT0BIwGzjmnVrhQDX0F8JeOriKukXCWylZSKUt7VHCnHUDkNRtBXhodl6C1DdxgdHrQVGx0Lrn790cV3Lw/cXOu2B6k76HaFqauMusuou5y6K3E/jic1GJiK4ZkYnYvMAgiLITUwdQlpDWQ0EC2zW1eJWxYb17ZoZzZnG5a5wzuBHcBuN31QWrtHrDpkvv8u67vCjJukP3EzCtPHZqrnSbp/v2/VvnPHb3Z2Ac0iWnjWwlMLT00CNYpoFpz0n1YO/P+Fb4yKA6c+mrrtwu2ckwKGwYbBhoBBIOm4KVHNZMTRrDCU5oZT3PBobiiZHRxOj6b4wWS2b2hUkv842uw/Yc+2HUvXre2HLybWv31DstsI90S6l6XGLBqzaOHQyrlPVNfKd8kQPUd4kUkvczv+Im4tlNa8rJwo5PcXyOtf1o5Pyjb81R0oJbUAWjH0EphFsIrgvApMVs+9lIq+YrZVAlXS26+l6l50usrkba+puwtgx8QzhanIq/JSLx+YqG0v47a95vRF5aHJfMffndFYbu9k/aeIcTqWCxYZ31epn4aTFa86P9XrX0aSdZPkc+XC2kncnBJ5uy8z/RX1s4jbleCWFI9GJmZ3FsqfFufWF6UCxcKWEuWSn39zsvUgBJSSUQKtGHox9JJnzAO9BJqHFE+ePZJLoPhtZWvz7a9//f4rjB6mlJf4AuSKiC9kXCFli5AuRqaYMoWUKUa6BOnJlC6gbBGyRcgUIF2CtAeyB48r+cgkcVnEPBHjgpPUnbWp6cXSnBg/tUg7UiHPDBj1EWV9RD5Rm1xVYvwwjTseG11YnjtcZ/4wl3s9Jhyfon821f6l3vw+Yf8y3bpV67TVuA9mGz9Ose7VuIP17qN6dn+a2z/FHamhdC1L1tJoPaXr2Ggd5eIQYsglGB93uSrKVVK2kjKxPHg0Uo7hchoso/4yPC7F/TC6Q+gMUrsH7SVa26Jvv/jo4nuXhn9ex9oD6A5QVxhdZdRVRt0V6I3Rwzg9qR1jLzUX2YUQlkBcytQlrtlAxjKYi0lvYNwGkta499dYd9YwdTNhC8MWYK/TdEybv1+PnNAWX1Le+9F51AfHyBfqfmOvu+fRij3vnfi5pxNoFtHMUxPPmnn8xl7mX8YeAdANc+cbH8zY9UGj4KaAIbAhUJ69EYelBTWdFUez4nCKG0xmB0YyA8PpoWR2JM0PjWb7h1OyrP9XtNd2bMe1ZVndsPfd+q1nf9Wo1cU9iZo4NGXRmKUWjlo59jv2QH9l/EvClr9IW4qFla+q5wuNj8PZaS8Yl6PZda9mF78kH5ukvv2K9t4r2sXJ+seF6ievKrcmKOcLsuWvysc99oNobuFL3KIXaCDArX1Z2FJEaoRlAvKFAnG1h580SVnvF7YXusNRs79QuzOB9Ya5nZPU617721h6xmSWits/h7MFk/n6IF9fki0PCOti2SmvuXcToHr1iJef65PWR9IzCu2fE+5I2BkNK+cqcl6ffjZmfhzha181vgiTFoXjg+4Zx68YehH0YmjF0IqglpDiGTOpBLLfkrY2/vz1nR+/Q+YYjRYTP4m4AnCFlCugzGSWnezmCik9iWUKKV2MdCFliihT5GaLWLYY6RLKeIj3UV9Feu0rwmGf+X44t+BF5WAsFS/S51RKi0Pq6zE+WqSXR4UV5eKORGZT2L46M7M4yM+pS82vEHdNSc+qkJfMFJbGtYNThQUxdW29sjym7KmSD9RwM2PKzlr1ZExcF83NjsrHEsobcWPHVH59uXIurrwRE1aU6pcqKBtnYi1lqygbRSZK6Qoazcd4EQyXYTCCgTLqC9OjMPWGqDuIzgC1laDdo7Yt+/rzzz48f2n09hq33YcuH3UG0BVGV4R6yvEgRo/i1FdDA1MwMhPpuZRbAH4RhEWkLCR9CdQV0JaCLQHWAmtcLAdWEzYSNjCsZ9gBdshuPaIcel1ddkFfcd1687HbYYzFe+PstbX3Lttz9tS9Bx1Ak4hGnpr4fHGPmkS0im7O+qdHwY+hRwAkRdty5Pzc/R+3KEgCg0RDhEFgAEg6LCNoqTQ/mhGGkrm+4dTgaHY4zQ2mc/3JTN9wqm8oKSn6P/xDv7HHccKq7Sdn7L5410YbQ7PMmjnWzKOFpzae2njWpz3LHv7Cci9ya/+nuL6AW/Sq8uFrTiqUWvW/s4tfsT+plA96susn5ja8lFr7ysiqV1IrXkwueaF/9f8SP51ovOvPzf5bdtoL2Vl/M3/2AGXZbX/lD0+E6QcmA15KRtMzX1KP+7kjE5XvPHJTIf/DROP7QGbjX632EuvzYKr6VbevUr8aToVes08n9EPl2fISfm0iO3WCfSNIRlw95uFrPfzc0myDh7JRoBAIaT+FszMmm01RdjsiBycJsyfKpwucXg/ZxWQWQiuCXkRaIamFpBYypRBKCRQPKcUkFTGhCKLf5Lfc/vGzX7/7CqnDLFnEuNcoV0DZAjc7ibITWbrYTXuRLWDZIpYtoXQBMsVIF7OU38mWsGwBZUrcnIdlvKw3zO7H0Ffl9pSZ35Qnp040dpe6N2JuV7X+Xbn9U7XyQ7n+bZXyfdS4FeNP+czP4uLZUvVKbWaLR94cUY9VmafqxdkRZW5CmVmt7Z6q7qsRF8esM1P0N8u5qRWZSRFtTUJcHhM9lbmSkLAtzs0oy/5Pn7yh3E1Vu0oVpSuQLqd0OaXKMRpBsgxDpRgIo78U/WE8CeNhkHqD1BVAu49aS9DukdpXfvXZVx+evzh6eyXr8KHLzzp81BlGzzh7jxPUV4fBKRiZgdE5lJmH3Hxw85m4gKmLSF1CxhLSlzu9K+yO1UzfQO4qxtYDG4AtwA5gO7DXVU84Xefdb753Pui1rqmkjqGQJ6qxuXPJrjPvtj7qBBp5NHLUKKCJRxNPTTzaRMbZTydY/1MQEgHgBGn9/ncXHPqsXccw0M9okGGQYQAYttxRTkmm+GSaHxzJ9I+k8+z1j2YeDiUfDyZH0pxq2v/w7wCwbdtx7dFUdvHG1+cd+qiFoY2hRaF2kToktEvUIVKb8Hv2iP7mcq9kdv43cfffsyufVy79DZjg3H8lu/TfMtP/IuycwB31SMe98pt+7W2fccZnvltmnQnbH3vs7yPG6ZC6r8j6LOw8DDpPSrQvCsyrxU6yxOEKXKnISfpzZydYd0Lmr4Hc7r+K54qUL0qzJydKn74Gt8z+uTC78UWWqjF+jQyveAHZKru7MrVogvJxQthckl06QXozlJ76mvy6X/8wkq2epL1eatwrcSWvetWXmvKieTfsXPfyZZOUddXZxMv8nheY6INdREoB1EJSCkgphFIEpRiSB5KHxEImFBBXAN5r5rb88t0nNz/7BEN7WbKAcq8hU+BmJzm5iZQpQNKLpA9cEYQicB7KFLO0hzg/cl4mephYQryfiT4SPKQEIEVYKkZqBRsok7/3s+EorErIcWZFYZZDqYQchZxgfDX4eghxysXBV9OjOHXW0GA9e1jv/FJrX09Y38dZa53bXS9/UW7ciVpNlcaXtcaFGuuzKvV8mfZWTD5eqn1ap74RE+YVaWfKWDJBQjmlyzBagdEKGlO8CAZKqS9ET0J4EsSjAB4EqMePLj/afWgpRnsx37rq8yvfXH7//fTt5azDi+4AdYbQVUo95dRTTr1RPIrTkzoMTMXwDErORmoOMnPBzQO/gMQFTF1A+jLtxlJp/fzcqvnGtU1a6zrj8Rb90Sa7f5eT2kHOXmA34RBwFvjS5hqNoQz7bXk6CMAvt5sX7Dh5vqOvE2gUqDFHTTw1CWgW0MyjTWS8Tf8S9vIb+KQzuZU7TjUc+7LTxDDQ76LfoX4b/QxDhp3k5HROSnPSaIYfTnPDKS6ZFYZSXN9wenA0mxZk/R9OpR5nz2Xu0PDonNUHF71+pQ1oc9CmUqeETgntErUL1MazJ6prsnH2YDzP5L/qLX81ml9Wrj2vdz5P7vOgl2ikULn4Umrj/5da/pdsw98yC/89O//fcnP/V2b2v/OzXuCn/yU3/f/k5r2QW/S37OKX0vP/ll7yf9Lr/p5a+/fU+r9nt73M7XqZO1AgvVGonZpkvFOg7C9Ir301uXJCdu9E+9uQfTtkfR8wPg9bzTHjl3L5c699v8xojfAfFdsPyp2mBL8pwM0pkI/4KF0FNa695clVTshtmGAlQ2ZHML35Jet+qdvkT097JbOhIjdrsvTmRCYEYRSRUgi5mOQikotIKiKxCHwxhGLiC4ifjNxk5DxmetOtry9f/+RD6t9JI5MoMwHpQspMpvRkShVRrsAZnGTcLLB/8to3vU5PCct43G4v6/W4D0rYwxAbCLORUjYYIT6IoRh/9DX1cy+USthxUsuglEGOwYjAKocVg1YGqxxOBexq2AmyY3BjQBxUC7uanGpCDVgCTg3MOMwY9DgpcWjVUGsg1YKrQ7oWuTil4xiqRn81Pf6/rL31dxtW2i6a+81Mw9x22k6nmEKadjpN2nAcMzPFMcSOEzMzySTLIDMzM1PM7JhZZJlZspgly7Klve8P/ebcu86FdX44az3rXfsP2M/eLz6vOdg2hWRjQDX+H7UEcGAED4zgniHcNQDbemDrT+JpgzVtQNQCBC2I0wKLygCnzFwKbm3uaa6tZMz4ALwmXNEDywZg2QCsGIEVE7hqBjcswPYruPsa7r+FZAdIcYQ0R8hwknGcZBw3KHSHdH9Kij03MoKXHCbIDGSXh/Iao1iZwdyqGE5ppGgh6Wg3BbCygbRYJmuSwQkIGf/TNR0aGbcLy6gh7hMgXOCCBRZY4IBFDlziAAwb4riAc/q/h3symRRCSCJTfSJzgwoHVmXwAMCdU7BzAnckYEcKSMenVLaQzuTTOQIKg7O9S97cIZEozEMae59E2zukkxns/0XuSU5OTmWynd2DNz5on4J3eAixEogTAAIP4rgQy4V4Dvx/+JzC3+HRb/D0ITx5BE8eA8njU/EDcPSHTPoAgudQoAQZSpCqCklqsl012YaSdEVBilU5nVOQjD8/GlYQ9ijwmhQ51Qrssqf0/Mf09IfshMfc6CecsAes4Ces4D/Y3r+xXf5gRjxlFSlySlVZ6Ocst4fMN49oTg+pXs8OXZ9QPJ/Qg5/TA54yQuU4sSoCtKIgTU2UZnCcqHdcoHNcqyFp0ZE0Ghyn6x3l6h4P6x71awnqNY+mdMXjuvx8LWasGi9f83RFF4pUAV8JctUgRxVyVSFHFbBVAFsJspQhSxkyFSFTGdIUIF31mBw20lY71Fgj3UKCfUVAkYOHSvBQFVKUAUUe8hVPiEoM94dUhftkw3v8BgVI1+MlPuY5y7E9nwiy1DhpirxYNXaGqnhAT1xoQH3+mGWjcvr+pWzFQtygIWrTkm1anC6anQwbSeYNAMnmZMtMevBCSrWUUi0Ax+KUbC49tAKc15D7EgrNgMgSCiyA8KXsxBwemUPRS5nEHB5bQqE54JnJ+C9l/JcytjHkvoB8S8i3kPHMAM8Yckwg3RTQDCHdCJINwL4hpBgAkh7c0wfb+nBTF2xogXVdGVELLGsCghbAacIlJYhVpi0impsH2moqmLMeAK8Jl3Vly3qyZf0/85xw5QXcMIdbr+C2Ndy1hQd2gGQHKQ6Q7gyYjjKOK+S7QJoPI9+ZEx7CS0HxU8P56VH8qFB+QrSgMlmQnMAqQDPr4sXj2eK9IjG5SSqZhjI6/LMODYAUAADhLGYZXdY+QGJvQEgUw2UhxAshQQiXhXCZD9cFUPi/J9Py31tgN3f23/olBhf1b0F4AODuCdg5ATsn0r1TSBZJqWwhky2gs/kbOwfLK5sbOwd7ZNruPmVnh7R7QD2gMkXHJ9L/20vw/8m9Y4lMKt3Y2rX2iA4q7VqGcEkCsQKA5wE8F2J5EMuFWI5s50gq/LNyAsAZKLwHhXeB6Ddw9Bs4uic7egBEj6HwERTdB+LfgeQPePoQSp9A2VMI5CB4BsETCJ5CKAehHITP/zN0qwyBKgRqUKoKT5SgWAkKVaBAHXLUIFMVUtVlB8rH28/Ea0/E2OfHM6riUXVhnwq/Q4XXrMyrUeSVKApy5HlpT3lJT/mxz7iRj9mhDzhBD9hefzBd7zOd7zNc79O8HlA8HpCdfic5/UFxe0h1eUT1eswOkj8KVOEhHgm65WQcFShQhhwVyFaBbBXIUoZMJchShEwlyFSADHlIU4FUeUhTEe+F9jdW9tWVn2yGwl0lQJaHJEUZSQWQlaSHTyBbWYrXoL/9nfTTr2SFf/NrnkOKIcP5N+r3dyl/POT6qVJNn1D+9Zik+Yjmr0TRVeDK6XHlNLjOKnyEJsdIiWogx0s1YgSos5w16C7KkorXjGBNXpihIM6El6Z30mfNjNfkphiJasxP+s2PW/UlgxaSSYvTGbPjEbPjSZtTzKuTacvjcXPp9kvAfglZLyDzJWC+lO6ZSnCm0g0LcGgh3TKXblmAgxfw0EC2aQz3jADZEO4Zgi19uG8Ad3XAho5sXUe2YgCWtSFeHeI0ZHg1iFGCiyqUpciWjsl3teXsWUeI04DLepCoCwn6YNkQrBjBVWO4bgY3LeGWJdixAnvW4OANPHSAFEdAd5Yx3SDbGfLcJFg/foQb08+N14LgpAdxwhG8mkR+EVqYgz6qSOZlxh915IrmS8WYNgl5VsohU6kM3Po+cY+2sk9b3adjtiizm4xFEg9HE2CofAxNgKMLCcwjAktMYB9vcCSso9MjyalYIj0+kZ3I4Ol/8D/aSf6XpctkEMK1rR3bgMTo2qEDCA8A2D+Bu6eyrdPT3RNwIDilcAQsDp/G5K5v72/tkcl05t4hbX1zf3uHvE+ikelsgeRUAqH0P7PqEML/V3EKiVgCTk+J69vm7tGh1b1ECBfFACOQ4bgAzwEEDsRxIY4LNsWAKQPHAAAAz8DTu/D0Hjz5HUp+h5J7UHIPHv8BxX/A43vw+B44vgfEf4Cj++DoPhD9AUX34Z9W+BCKHkHxH1D8Ozz+A4ofQPFDKH4IxQ+g5D6QPACSR/DkETx9Ak8fw9MnUPoUnj6D0qcQyEEoD6EyhMoQKkGoDKEqlGnAU3UoUYcSNXisBoXqkK0OGZrgUEO6r36yqSZZVhUvqR5NqYuGNEUd6kdNqkc1KoIyeUH+86M0OW78r8LuB4CuBrmqgK0C/vzoWIqQJQ+Z8pChBBiKkK4AaSqQogApqkc7ob11pd3VxZK1ELCtAEkKgKQoO1AAB/LgQB5SlWWbKsLG56ICFWGRwvGYPCTpsPMf8sLleNGK/HwVDkqZ56HGDpDjZCmwHORYckocDUVRqAovVIVlocJ+ociPMKRaqHDsTZiWaqJgI4a+Kk9eh6ugxTTT4Iea0Uw0GLaGdHstYYQpx0RZ4P5CGG8hDNJnqagw7Y3YiS+YtlpUPQVRmyFkWgoG1YR92oBiLVkzZ6CVeVnaJ9Ov2BlGzCAt8bsX4lZDLlqLV6NzMmHCK9AUVRmIWjROxzXhtglc0QNELbCsBXFaEKsJsOpwURHMKx1iols7pztqSzhzDhCvAfF6kKALCXqQYAiIxmDVGK6ZwnVzsGkOti1ku69k+7aAbA/JDjKqk4zuDpkugOsARf6nWN/jOQ/AChf0+wsGkLzhCGE78gSTdjwUJyqKFndkC3uKTnEdkLMgJu0O9E0UVHZ3v19+N4ovaRgsrh/ondoYmFqvaRuraB3pnVwemtto6Z+v753rnl4bwez2Ta0Mz23MEakL66wp4uE0kYzdYRP2ePhdNmGPvUERblL5WzTBJk2wxz464B6TeMeH3CM6X8ISnnBFJ2yhhCU64Ryd8o9lomPpNolZ3j3dgd/fOYXbYrApgutCsC6WbYrAHu+UyhUyOTwGm0eiMsh0JoXFpTC4pEPmPpm+T6Hv05kCIDv9swMbwv8fEZkTiQTIZHM4opqNX2hd7wqESyK4xJVh2QDPgjgWxLEghi1bF8kYUplYJpUCcOaYry8RGp2IjKQiA3CkA481oUQFnijAU3l4Kg9Pn8MTeXiiCE8UoUQenjyHJ8+g5Ck8eQJPHkPJA3h8/0+ugqN74OguPLoLxffg0X0ovg/F9+HRAyC+D44eANETIHoMjx5B0QMgegCED4HwATh6AI8eANFDePQYiB4B0SMgegyOnkDxM3gkB46egyMFeKwET5TgiSI8VYanKvBUHUo1oFQDnqrBU1V4rAbFmvBIC3LVIFMJsBQAS1HGVIAMeUCXB3R5QFOANCVIU4BUeXCoBEjPIUlJtBnUVVXQUZ53TAyAW8/BvhzcV/yTeOBAGezLgwMleKgFqRrwUBmQ5MG+EtjVggdash112aqmbFkHrOpIcZpwV1fWrU8x/Z0d+hTgTWR4E27B06NSZdmAOdXqMdNRjZerfdxhwC/UO0o3FSbpc7O1BYUm7EANbpAmN0lHlPmC+1Kb/9KA728s9DFma6nx3A3ZKeYsMz3GI0VRrRlk2rDaFFj1CrKDF7I1C5aLGvOtBjfjBclUlfT7M26w2d4rZaqWBtlJjeGvsan7mI18sfHiMclBSfjOCCzrwRUVsKwJcHoQowmX1MC8gnReibQU29Q+2VFTwJ2zgzhNiNODOD2A14UEA0g0AkQjsGIC1l6A9Zdg01y2YwX2beDBG0iyB4eOgOoCaB4ylgdge0KhHzzxh6IgwAsDolApLfSUFCblx4o3UCcz8ccjmcLWfMlqK4SzPDKho6u/oWNscY3xfmm/oKq7tLF3ikAeW9otqOkubRyYwOxNYvcKq7vzqzq7xpYHZjayynuKmya6p/a7p8mZtWP5zZPtk7vvJndzGybKOhZ65kk9s6SStrmyjsXe+cPe+cPavuWaXtx7LH1kidI2tNo2sjaOZ4xgaF0TGz2TG3OrvNlt/gCRMrLGXSCDhUO4SJNhmFI8XbbJPD7k8JhsHpsnpHO4VBabyuIxuEImV0ihc/aozB0ag3EkZokl9CMJ6/jkSApOpbKTU6lU9j8Ho3+Kx2DWNu0RSXlDczsQEqWQKIYrArgigCsiuCyEywK4KwGC/3Rjn3nfHDDRFjz1DjHfjcD0B+NHgokTAeuzPlsLPntYX/KyL33Tn70XxCEF8SkBApq/iOFzxHIXc52OeQ4S3usTnpVUYCkTWEiFZjKhERAagCMdKNaGYm14rA0lmvBEA56owlNVKFWBpwrwVA5Kn8LTp/D0CQTP/vt88gRKHkHxQ3j8CIqfwiM5KJSDAjkoeA55coD7HHCfA95zGe+ZjPsM8J7K+E8B7ylkP4NMOciUA+xnkC0HWXKQKQcZcpAuB2nPIUUBUpTgoSKkKECKHDh8Cg4U4P4TuPdcuOrXWprdXpIpJvjArWdg7xnck5fuy8v25cGegmz/OdhVlB0oyEhygCQH9p+CPXlIUQEUFUhThFRFSFOFdC3I0IV0HUg2FA4qnxA0IUsfMg0h2xDyjWQ7BtyCZyeDxpBhCdmmgPYCMEwBxUxGMpbtv5BiDWWzBrI181Oi+cmgBS9Pl5WpejJifjxufDxheDxtJm4yE+QYSCbN/iM09hLSjSSTGpwQJW6wNtNZhW2uwdRUY9oZHLipHDqq8NB67AitDbOnnCSzHROF1fuPNv2fyLAmcFUbELRkWE2AUQJL8rJ5uZMFlb3FxIa2iY6aHN7sG4jTgjh9iNUBOB1I0IMEA7hsCIjGYMUUrpnBjZdg2xLsWoN9G7hvB8kOgOIEqK6A5iVj+gCON+D7AkEgOA6AkgAoRUBpKJCGy06igSgZ0LNk5IJTTj08nWJvL3V2d3ePzuO22QNTa9llre3DM8sHvKGFzdzqrraRJcI+fxK3X1Db1dQ/u7TNGl7ayanu7Rhfnd/kvcfRc2tH2kfXZ1b5I0u0rKrh9vcbcxvCESw9tayvth8/SmD3zpHTKgbLOxYnVwVd0wdJxf1l7YtjBE772E5CQXdO/dQQhtc8vJJU3l05uDGxCSc24dQ+mCbJFsmydZqEzGYzuVyOQMTg8yksFpXFZnD5NBb3gMIgUVkHNM7oDLa1f2x0jjixtDY8gx2fw2GWN7Gr2wv4dezq9toOeeuAtrVP3d47PKAwVnf2B2YJU5uHq1z+Ck9I5AjXWKIN7vG28GSDf7zBl1BOZEIZOJZKj0+lZ/KikIUoVEEUqgCFKkShiqNjiuNiixLjSlMTKjMTm4rTexoKRzrKJ3or5werFkfrsOMN+MkG4kzj+nzT1mLNLq6StlrH3WsW09tOGC38/QraVvbhRgppFX1ARB4QEaSVAPKqN2XdjbblTN+2Z+69ZR+85pBf8yivBfTXR8zXxxxrCdfyhPtCKjSWiQyhUA+K9aFYD4p1oFgHirWgWANK1OCxKjxShkJFKFSAIiUoVoFHyvBIGQqUoEAJChQgXx7ylCBH6b9dzT9jPPpzSJOH1Keyw8fgQA7uP4R7T/jLXo3FGS1F6SKcJ9x8AnYfy3aeyfaeg71n0v1n0r2nYOc52FUEO0qybUWwIw93FOGekoykLCMr/emgApI6JKkBkgogq0CmJmRoAYo6oGoBmg6ga54ytWR0PcDWB7F/+WoAACAASURBVBxdwNKHLB0ZV1PGMwQ8ExnXCApNwJEZ5JlBvjE4NpdSzU62jCDPDIpeQJ4J5JhAzkvIegWopjKKkZRuDKhG8FD/dF3zZE4LzBrx85UkNcZHJQbsZI3jfkNus5J4VEc6a0YvUOZVKgtKtFgJquwaNYAzhMs6AK8hw6jIFpVki/LS2WcnC6pb88k1Te+7qjO5MzYQpwExOgCjJcNpA4I2WNYFy/pg2Qgsm8BV0/+rzr5rA3ftwL6D7NBBSnMANGcZy+OU5ynj+sgE/pDvB0X+smMEPA6Dx5HgBAlksQCkAJgtg5VQ+p5DWmx711PVNlbfM4/ObkrMb373Ht8xvpJa2pZU2Nw1sTq0sFNQ159a3PxunDCCPchrGEgua+ucWhvFkirfTaeWvOub2Z4msut7sWllfSNLlIUtQdMwIaWsaxB7OL3FbxlbSy7tGcZQMPuS1vfrqeW9w1gq5uC0fXwjqaS7c2Z/iSRrHiEklr1rmNwfXpONrsnGd8D4DpjdA8RD8QGLzeBwOQIRk8+nsdk0FpvO4ZFpzD0y9ZDGPiCz84sb0vNqugcX23onY1MK8subOwama9sG0GlF5fVd3cNzNa0DaflVTR1DPcOzDW3dtc2dfe/nu0ema9t66tr7hyaWekfnm7tGeoanxxaXRxZw/RPTE/PYxeXNMxWpyZWpyZWpiWXJCaVJSWVJaWXJ6WXp6eUZmZU52Q0lxR0NtX3tzUOd7WO9neMDvZODQ1PDIzMj7+dHxxbHR7GToyuzU7v4JeoGgbGJ312axE0OzA11ve9s6mkob68uaC7PaihNrS9Mqs9HNxXGNhWgGvMjGvLCGwsiWkvCuqoi+hsiB5tCR1sDJ7v8p7u95/rcF4e9cGMexEn3jVn3vSWPQ5wnfdWTs+ktIvlLmcFSlv8R1Z1/6Min2Aio5iLKy2Oa1THNXMIwOWWaSJnGgGUA2br/LXDE1YJcTchVh1xVyNaAbGXIVBNvBTcUprcUpJ2u+UCyHKQ8hodPIVkOkp9B8jN4IAf3n8G953BXEewpSEnPZQdy8EAekBUBWRmQFADpuZSsCMmKgKQoO1SAhwqArA4O1WVUVUDRAIdaUrrmKVdDxtIBNF1A0wY0LRlNV8rUBwxDwDSUMYykDBNINwFM/VO2AeC8gJwXMrYJYLwAdBMZyxAwDCHNWEYzklKMAdkYknUBSQ9QDCDNAB7qne7oAbIx3DWS4Q3ApiHcNoTbenDTAG6YwnU9uKYP1wzhmj7Ea8rwWjKcKlhUls2rnsyqnM7InS6orU8nl9eM9NRk8GZeQawaWNICGC2A15Ita0mJ2jKiLlw2givGgGgkWzUFG2Zg2xLsWINdW7BnB0gOMooDoDkBhpuU5Q3Y3lK+D+T7AJG/TBwKJKFAEgnF0UASIztNApI8IK2CcJjJns0rq/YIzbbxRlt5xMXktiSV9rhHFjgEpSYUv8tpGA1OrHAJzUgu6ypoHkOkVLtF5saXdmbUDkXntPhGFaIyGwob36dX9AfFVyYUdVf1YHPrx8LSalLKuhuHiaUds9G5rUklPR0T27W9uITCzszKwb45UuPwSmJxd0ZV/xD2sHN6J7m4K7VisIcg6F+RDq3IhjfByBac3pYtk0QHTDadzWfzhUw+l87hMNhcFpdPpjH3D2lUBnt986CgpL5vZAm7Qmnvm0rMKBmcwM7hd2pa+hMzS0ZnCBMLa3nlLUm55aPzy/3j2NTc0vSc4tFxTHPbQFxCZnFpw9DYQnF5Eyo2o7K2vX9oMruwDJWQXtXY3dE/faYUHV6cgChKDC1MDC1JRpanoqvSE2qzU+tyM+oLcprLiroaqvvbG4e7298PdI8N9U2ODk2PjcxNjs5Pv1+afY+bH8PPTxLnZ9aW5jYw82sLU7ip0YWR/rHud53N9c015dUlReWFBcVZufnJmXlJaekx6MTI6LhQJCo4LCokLDo0LC4sEh0Wjg5FoEODY0P840J840L84kL8ksIC0yNDcqPDi9FR1akxbfkJ72tzNocb9yYa5t+l9VSEthV7txY5d5Q495S79ZS7dlfY91S+7q2yHqh7NdJoMdZiOfnOarbbcrHXDDdoThx+uf7eYnPSbHvafH0CVZmT1ZCTysEjxDu6kgOdU7KejKoNKdqQqgsZOpCpAZlakGUI2YZ/LiSCHB3I0YVcXcjVghwtyNGBPC3I04ZcdchRgSxNyNaGLDXIVoNMTcjQgaw/h261IUNDxtKCDB3I1IIMTcDUAgw9GV0X0PQATU/GMAA0Axld75RlKKUbQaohoBkBqiE41AeHhrJDQ0DSByRdcKAHdg3gtj7Y1pUd6Ml2deGWNtzSla1pwhVN2ao2WNEGy1oyohYgqkOiBiCoA5w6wGoCjApYUJbOqZzMKp/MyJ3Oaa5PJFdUDfbVpPGnrQBOTYrVgFhNgNeQEjSlRF1A1IdEw//m3ooxWDOFm+Zgy1K6ay3bfwMPHCDZEVJdIM0DUr0gy0vG8wZ8bygMgKIQqSRYehIGj2OgBA0lyVCSB09rIBwhUccCo+PVzLyVTD00rQOtvOKNnJDypt66tgi7oHRLL7SKpb++U5QjMs/cE61g4mXiHOscUfTCBa1qFvTCMdYFkWfunqD5OszcPdETVWblk6LvGGWHyA1OqXONyLX2TXQMzQ1JbfSOLnvllfDCERkQVxGaUucanhOcXJ1VM5JS0h2SUBUUX51RO9m+yOlflfWvwoFV2eCGbGJLtko6IjM4VA6HyeMzuBw6i83l8jl8AZnO3CVRyFQafnWjurm3c2i+tXcqIbMsv7x1dHa5rW8yMau0oqF7ammj8d1wbGphc8/7hdX9+o6RxKzinuEpDH6ntKolPadsan55FrOWU1hVVN64gNuYmsWlZRaUVrXM47b6RxbPFIY9Tg18muivlh2hUxilVhGrXYXWrU4yrU4xr0q1rs10asr3fVeK6KpBdjXE9DQl9jal9LdkD3cUjXaVjfVUzAzWLL5vWZ7q2cdP0jcXSCuT+Jn+qf6Wkc76rtaGxuqS6pK88sK8krzswsyMvPT09ISk5NiExBg0GhmTEBUXHxWXiIpLikEnoGJiwiMjg0MjAxERASFhvsHhPiHhvsHhvsGRfsHRASEJQWHpIRGlMbE1SfG5SATa3xvp6R7h7hzm5oRwdghxsg9ysAtweOtrZ+v79rXvGxs/Oxs/O5tAR5sQFyuEq3WY6yuk56soL8sYH+vMhOiszKL8tLT6vJC6DLPmfIv2QpuuMsu+qlf9DbajrTbznTaY3jdL/Q7YAXv80FviyNu1sdcbkzab06+256z2MZaHBGvaqg1jw5q9bcnbMRccWByRLSQUqxPqKyndGjCtIdsGcqwh7xXkv4JCayiwgkJLKHwJBeZQaAF5LyHXFPJfQKEpFBpDvgkUmEK+CeQZQ44R5BhAtj5k6UKWDqRrQ4o2JGtBkhY80IJ7mnBHA25pwE11uKYGVtXhihpcVoUEVYBXgXg1iFODGBW4pAqX1CBGFS4qy+aVTmcUJdMKx9PPj+d0iOOJZdX9vXUp3GkLGU5TitWSYbVkOE0ZXhMQtAFRDxANINEIrpiAVRPZqilYfwk3LeG2Ndx5C/ccAMkJHrpAmiuku0OmN2T7Qq4vFAZAYQgUhUIxEkpQ4CQOSFLgSSGQ1kLYQ6aOIFNL3gTmOYcXO0UUecaWvwnONHRBWQYkuyILbfxTzYMyPTKa3BNrX3gmGbommHim6rjEqVhHqtvE6DuiH2i73lF2kLeJsvDLM3NLef7CV8HcX98pTudN5GNdZyUzP3OvND2H2Mf67ve1XR/quMkb+z3Sc1Wz8HsTmGbhgVY0dtexDnjlFe8eXVbat96zIu3ES3sIJ32rp+83pOsHR4cM9iGLTudyaCw2ncXm8flsHn+fQt3a2989OMAQN9IK6wOjs33DUwKQaeiM6ujUsjB0HjK5MLu0JSG9IjQ6Kya1qKSuM6O4ISIhJzalsLqpL6+kISo+O7esobX3fXZxbVxybm1zb+/QTE5RDTolr7VrZGBkPiOn/Exp+N/inK9G2d/KDf6xJPxaFfJSTdTVhqgbDaibtagP62L+Xh/7z4a4r+oTbtUnfd+U/HNT8r+aUu62ZTxsz3zcnvX8XY5Kd772YKnpVIPdYpvrXIvLQK1zZ6l9c6FTRZZ3VZZPTaZHeZpLcYpLYbJrQZJHbrx7dqxHBsozDemRGuWVgvJORfmmxwanxgQnRgaiEQFoRFB8WAgaERyHCI4LRaBDEYlhIemRyJxodBE6tiottjYjviAmOiEIgfL1R3r7hHt6hrh5hLh7hLh7Brm4+js6+jk4+dg7eds7eds5edk5etk7eLxxcLd1cH/j4PLa3uOta1REanJmWXJKaqifv5O5pbuNrbv1Gzcbaw9bGy872yBH+xgvt8QgL6SPU4jrm0Cn10FO1iEulghX81D3l2GeZlG+Zuhgy6Rwm1SkTXbM66KEt1VpDo25ju9K3LsqvPrrfIabfMZa/Sc7/Wb7fBYG/XGjAfhxv7WZwN3FoANMIGMtXExJBLz0Y0Ycdx/B2fXj7Hpxdt14+258kouQ5HR06CCm2Etob07ob05pb2Q0W0C1hbQ/YQMPX0GyBTw0hwemcM8Y7hjAbV24qQ03teGGNlzThCvqkKgBiZpwWR0SlCFGASw+l80/l84/PcFqEKcTy6oG+uqT+TMvIFYN4NRleDWAV5Ph1AFeAxC0AEEPEAwA0ejPpAtYewk3LeGmFdi2AXtvwIE9OHSS0VwAwwMwvCHTB3B8IT8ACIOhEAGOIoAEKTuJlZ2kAUkJOKmDsJNCH04obPRE10cXDyZUj6Irh5BFvYjczsiiPlTpSHTF+9R3i3nDK2mdGHTDFKpmwjOz0z6+3iO1wzdzyC25/WdVpwcvwpxzhgMqMG6ZI7axLeZBZaYe6QZOcTr2sa+Cip1imqwRpcYe6YaeWTaICquAQlOP1JceCQZ24WqW/lq2Qfr2YfKmniZu8WV9mz2E05b5o46lo56V0/cbsg2SiMJiUVg0OptNYbFoLCaby2VxOfuHlPXt7Z190tgszvSNj7yeraGNt4VjsJaZh4apu4VT+GsPlIGVl4GFh50nysU/zsLR38Ix0N4LaecZ+dYtzM491M0f5YmId/WPcQ2I8Y9MCUKleQbFuQWiwtBZ0amFIdFpPqHxZ8oizsW63EQ6/JAb8m0F8mwt8q91yPONUReaUB80Rv1XA/JMfdSZ+qgzdcj/oz78v+rD/1If8V/1kWcakWcakGfqkGdqIv+Pmoi/1ER+UB1xririXGXk+XLkpWrkldzAm9HOnxUhf6lH366J+aom5uu6uFt1sd/Xxf5QF3unOubnyuh/lcXcLY25Vxr9oDT2aXGMXCHqeVGUQiFKpShavQCllR+lXxhlUhxtVhxrVop+VZXoVJfu1VsZNdma1FsSVZbgm4V0SQ9zTAtzTgtzSwvzTkZ4RXi8CXJ+FeL2Otjtrb+LrZ/TG39ne39HJz97Rz8HJ18HB097B28Hl8jQxKTkotSUjMjAUCeLN242di7Wrx1trB2tbVxsbH3tHMPc3EPdvL3eOtlb2dpavLZ5YWVtavHKxNLC2MLM8KWpwcsXhuZmRpbmRpYWRhavX9g4W9l7vnHxc/QMdPUO9fQN9/JF+gWgAgNQwQExIUGxiCB0WEAqEpETG16aFNlSkDjZVr429m62s6KjNKW5EN1cGNVSFNFeiuwoR3ZXIfvroocaoocao4aakaNtqInOmKlu1HQ3aro7YrYvDDMcsTweuToVvjETtrcYQSEg6SsRzNVw1noYez2Yux7A2/ATrHsLV71Eq55Hq64iovPRsuMR3k6MsxYTnfDThWWl3SNNmUdYR7hiCtdM4bopXDeFm2Zw6yXcegm3zOCmCdw0gutGcMMIbr6AW+Zw2xzsWcKDV4BkA8i2gGIHaI6A4QJYboDtCXm+QBAARMEycajsGAnFsfA4CUhy4EklhF0kykh0QY1LXHlQdjOioC20qANR2BuY1RGU1RlRNZXcRagaW26dwNZPLZeMryW3Yb0yup2T2oPyx8NKFgJzR/7Q9VNxSg9u2US0H7iXzPsXjUeVvA9Ka3OKqbKPrkOUziS0rEWWTbsntftk9aEb8LHVC4iCgcCsZq+Ecg90qV9atVdi+ZvQ7MC0lrrxw06MuHmW3zrP7cCLh1dP1w/4NBaDxqJTGcxDOp3KoDM4bCaHTaJQ1re2N3cPhqewVq7h2q98Dd8Eqb/0eK7vpP7ST/2lj7y+0xPN18pGjpov3RX03z7TeaX+wknd1PHnx7p3HmqrGtkpG759rGGpZGin98pLzdTpua6Nuqmj3it3bQsXLXMXI1sfEzv/M2VhV2NdPw6z/y478FZl2KW68HN1kRfqUBfqUOfqo/5Wh/xLXdTf6lFn/4NzDdEXGqMvNsVcbIo53xx9tin6bFP0uaaYcw2oc/Woc7WoD2qQf6lH/leu79/C31wuCPuqAf1hfczZxrizzehzTXEfNKPPNqPPNsWfa0ZfbIm70hJ3uTnuckv8lab4K00JV1oSrrck3GxJuNmccLMp/uOm+E+bEj6tT/ioNv6TmthvsgN/yAh60JD2vC3jt4bEf9cl3K1LuFuXdL8x5VFD8pOahKeFUY/zkU/ykfK5SKWscOXMMJWsCM00hHZaiG4aQj8FoY8O0Ef5GEaFeMbFZqYlZaKC/TzfvPR3tPKzs/J488r1rYWnnaWf4+tA99dBrk7eb+2dbWydrF87vnptb2lt+9L6lamNhYn1S1Prl6avzE2sLEwsLU2tbM1fO9o4uNk5ezq4+br4+rn6B7gFBnsigryC/b0C/dwDvJx9PB08vR09/V28EJ6+ET4BKD9EfHBkjH9ohHdQuE9IhA8iyj8sLjgqNggZHxydGIZOjEDHh8fFhccmopIzk7Mzk3LiUclRYdFRkTEpSal5ObkF+bnlJQWtDTWD/R1jYz1TE30zk71zU93zM92Lc11LM+2Y2TbcbBt+thU/04yfacRP1uPGqxbfV3Z2duYVddeVF423Ry92BGO7Agk9QSt9QZvDwbvjwQfTIYcLISxsiHAVIdlCnO4GyQ6CACkQkv0hxQ9SfSHdBzI9IcsNsl0hxx1yvSDbE/J8IM8PCAKgKBiKIqEoDooToDgLSsoh7NrZ6w9KKX0dXuqb1owo7Aop6PDLavdObQov7UsfWsmdWK+bJczskhYZ/GYCOaF1yTuzzz210y9v1D93wiet+3ddPxWnLM9yjGcFxq/kffPM2gxxJ7lq0DO5yS25Lbh0OrIOF1Q45hBb75bSEVkxG1E+7Zvd6ZVZhyhpTmjsR1V2B+U0eCdVRZcONE1SuzBHbQuC5ll2G0bUjz9a2WPRWDQag0ah0Sg0Ko1Bp7NZTA7rkELZ3N5Z29odmVsOTa10DMuxR2TYBaVbeSWauccZOkSYuUbZeMdauSMt3SJf+8bY+ERbuEfq2/h9e1f9m7uq+jZ++m8C9N8EGLwJ0H/jb/A20OBtgJ6tv5Kx01OdNxoW3sYO4ZrWfmdKw65Gu32GcPgl3f/ncsSN6rBz1cgPaqL+Vh/zQUPsBw3Rf6uL+qAW+UEt8oOaqL/WRP21NvqD+uhz9VHn6lHnG6IuNEadb0Cdb0Sdr48624A6V486WxtxoT7yYl7A9XC7z/MQt+vjPq2PudgQd7U+7koj+nJj/MVG9NmGuHPN8Rda4863xp1rQZ9tTTjXmni+NfF8a9LFlqSLrUnn25LOtiadbU0+15p0viXhfGvCxeaEK5l+V+Lc/lER+2VLyoWWxLNtKZfb0y+3p1/syLzYmXWpM+tyd9aNnqwPe7I+7sr+e2f2p125/+jO+2dXzpddOd905X7bmfdde873Ldl3yjKM46NjshKT0uNsUyK0mgtfdZSYNeWZdFaZtJWYVmW9LMt4VZluX5FiUZRgUBBrUBBnlBNtmBqmnxBkEBtoHBVgFulnFuZtEuplGuplFullifS1jvKzRfk7RAe6oQI8UQE+Uf6+Uf5+kX7+Yd6+IZ5eQR6ewZ5eCC/PKH/fpLCQfDS6NDklPTIqHhGGDo2ICgyLDoyMQ0THIlBxoSh0RAw6IjYuIjEmMikhNjMzozQjozwqOjMoJCE4EB0VkZaAzktJKcjKKq2qbuntHxsdmxubWJqYxE5N4qenl6enV6anidOzy9OzxNlZ4uzs8szc8vQ0dmxivm94pqp5PK+0p6iwsSS/siK3qCY7ty4rpzYjuy4ruzEnpykvp7kor7euYnGwfXOma3e+dX+xeXu2en2qZGu+5ABbdoAvoKzmM3cLuORCIT1Pws6VcbOBIB2KkqEYDY+jwXEsPE6AJ0nwOBOelED4bnml5W1Q4gu/fJ+Ud75p75xiqryTGhC5nTFVw5l9uLK57Vrift3KbunSZs7UWlIv3q9gwCWl3Stv0C2j3y6m6q62u5pzhkfJglc5xrd4rKAfWz20GF7wzjOl0T25NbhkIqoeH1wy4ZzU6pPVF10zj6yaCcjrCShszeqdaFxazeicRBS0+mXUJdS8b52h9WJFXRhB6zyrHSPqx4lWd5kMNpXCoFEoNCqdxmDRmBwGi8M6IB9sbG6ub+/2TWECE0vtw3PehmU5hOd5xVX6pdS4Rhfah6a7RmZ6RGZ5IrM9o3M9Y/J8YvLs/BN+eWZ8V9nMLSLDITT5bXCCfUiic0S6W1S2S0T22+AUC/foFy5RNn5J9qFZbxGZZ4pDrkW5fINwfpLsd7cYcbMi/GwF8oPKiLPVoRerQy7XIi7VRFysjjxXHflBHep8U+zl5tgrTdGXW+Mut8RdrI06V4M8V4u8UIs8Xxt1oSHqUh3yUm34lZrwS9n+H0Y5/5AX+ms16tOaqEu10ZfrYi43xF5qSbjUmnihPeFKR9K1FvTFZvSF9pQrHWlX21Mvtydfaku90pRyqSX1QmvKhZak8y3JF1uSLzUnXm1NvNqYeDk94Gqc+7flcT+1pN1sTTnXlnrhXfqFjrRzXRkXezIv9WRe7M660J11oTf7Ym/OpZ6cKz05V/tyrw7kXhnMuzZYcG2w6OpA8dXB0o9aCtUToyLyE+OLUiwrU1QIwyZ70wq7Y89OthQ5BLn19zrYPoulDpPV3sfbQz/vDP1rZ/jXnZF/bw3dXR/8fXXwIbH/2XKfHK73GaZbDtulgO1UXHqnvNSuttCuNdemM9WiN9mkP95oMNZoPFr/YrDGrL/aoq/aurfqdXfF675Ku/f1btguxNpAzEwzYrAqsKs0oD7LuybTryYrsDozuDIztDwjrCQ1vDAFlZ8cnZ+KLshIyc9Mz0hOiY+NQ0fFpqBTMlKystJzc7OKqivru7v6BgeGR4bHxt5Pj4/NjY8vTIwvTU1hJ6cwk9O46dnlqVni5CxhfBo7No3pG12qbZspq+qrKO+sKO+qKm5sKqhqyq+qz66uy6ypz6qry6iuyKqpL2+b6J8iTGCxw9OLfWNT7wZH2nrHegYnB0eHe/pHB4amJybnZmeXluZWVhZIe3j64RKPvSgWLYiPZyWnI5LjttPjaiithrARwh7iaqsrMssquNwxqsYppiK6rLNxCls2tJjUPFkwtlaB2Up/P5cxvpA7R8yYXE7qXQoo6HVNbvHI6gzM7w3Janqo76ruluFRNu9VhnXNnbBNfmceWf4qvMglodY1sTG4cDS6DhNc/N49rS0gfyC2bimqei64sC+0tDO+oR9d3xdc0OybVeeTVouuGm6cJLXPMtqmGa3TtLYFfj9euLJLpzJJJCqFfEil0ml0JpXJpjPZjH3SwdbW1tb+Xvf4vH9CiQMy7014lkNkPqq4N+fdfExZrze61CUiyyU80zUi0zUy2zUqywuVY+sb98tzo7sqZp6orISyxryWnrjiBq/YbPvQZIewdPvQNNvAxDeBiW9DUt+Gpb8NTT9TEHgN6Xw7yEEF7XO/IOR6RejZauSF6vBr6UYXUL/8Ne73v+WYXq4Pv1wT97fG8CsVtjfStS4lK53N079Y63G9MfpqNep8TfiFmogrZYjLlUFXa0OvV0VcKQ+7nOn3SZzP04wwudLIz6ojLlQjL9WhrtYgL+U7nav2uFbv/mGx3eX6iBut0ddqvS/VeF+pRVxrRFxvRFxrRV1rjb7ciLrcHHe9PeZGS9zVloSb7fHXGtGXU/w/Rjn9Vop62Jr+xbv0G+8yb3ZmXevJutKTdaMn52Zf3rWe3Cs9+Tf6cj/uyb3Rm3utJ+fD7twP+3Kv9+Zd7yv4cKDwRl/RpYHCj5pzNBMiw/JT0MVJr8sS1XGDutvjj/G9D3jLcoKVh9sTivhBU2y3+s7gbfr4P1hTX7Bm/smZ+5y7+AV36Ss+5hYf860Ad0tIuCUkfCda/l5E+F5E+P6I8IN4+ccjwm0h4bYIf0eI/0VI+IVP+JlH+IWH/zcXf4+Du8/B3mcvPmQuPKbPP6LPPWPMy9MWlKhzSuQp5YNJNdKk5v647u64wfaY4caI4cqw0fKgyXK/Gb7PEtNrs9Tzeq7rzVi7Y2+jZ3+Tz/i7wImO8JmeqMWR+KXx1KXxjKWJnKXJgoWJ4oXJ0sXJyvmJmvnJ+oXJptnJlunxpumxlvHR9t6ed/XNg9VVA5WFdWV5+aU5yTVZSbUZaTVp2TVphTVpJdVpJRUZpfVl9eP9Y7jxxfn+6cmO92MtI8MtQ+97JsYH5/u7p4eG58YnV8emdycWDmcJrNVt8e7+EZst4R/JuMcy9rFk+5CGWycSd7H7dByLt4Ahjgekt1qH19pFVrjEVsRUdzfM4QqHZmPqhtMHMWXYzdIFfNk8rgSzVrCwmdKP98ntcoivC8jvbJggNo/OPzN01fHPD25ZDqzBeeSPO+T0u2R0eKY3eWU1O8TX+mX3Zr1baptaKeye8c/rCi2d8s8bdE2p9UytdI0rfBuRaYNIs0JkmgekhWS11o/tNE8eNrwnNY6TOa7cnAAAIABJREFU22c5A1j26h6VQieTDknkQzKVTqEzaAwWg86iH1Ioe/t7uyRyy8CEXVi6hX+SpV+8dWCKZ0J1YGabV0K1fWiWjV+CbUCCS0SGS2SGY1iGW0SWrU/sr4omvymbuiHT40sbc5t7E0pbfNH5TuFpThHpdmEp9uEpjuFpdmFpb8PS7EJTz+QGXEM6/RrsqIv2k8sNulkWfLYy6EqN52f5Op8m/Xwt/MMP4u+eb474sDr0cobS+agv/hp953zSv6+gb11A/fDXbOMr9WHX6yMvVYdey3E7l+Hwl9KAi+Vhl0tDr2T4fR7jqxYfrFYY+nlV2LmaiEu1UddqIq+mq5/N+ONa8r0rGdrXy91ulr+5mXT/XMr9yxkKl/OUrqQ8uFCofS1P7WKu3qVy+w9zVS4U6l4ps/0wz/BShu4lpOkX4Q7yBUEKZQ6fVdhcqfO82RB8sznkemvEzZbwG82Iq62hN9vC/96O/Ht3/KcDGZ92p3/cnfZJb9rHPVk3+3M/H875Z3/eR135f6/L1kBHhuSlxubH2+bHqS/1G228V5xqllsbViPPamy8117qM57vVFvv+4k0+jl57J+HE/+kTn5Gm/6UOv0P2vQX9JkvmLNfsua/ZC98yV74kj3/BXvxS/bSl1zsl3zcV3z813zc1wLcLQHuFh/7rZDw3dHyLeHy10fEL49WvhQTvz1aviVc/la4fOto5dbR6i3x6ndHq9+JV36QrN0+Xr0jXr0jXvv5eP1n8dpP4tU7x6u/iFf/fbRyV7RyT7z2B5fwaHVEaW1EkbkkzyXIs3EKHKwyB6POwWqysFosnA4Dp0fH6dFxhlSsCRVnRsOZU7BWhxhrypINGft6fd6vu7uqorK3tykDO+Cy1Pt2vsd5ttNt7p33bHvwVEvoeHP4aGPkWFsCZqhgZawCN1g5310x2Vr+vrns/bv6ka627rZ3vb1DQ+9nhyYIIzM701gmcV26tyvlc+HRCRTIIEcKiWQ4hJH0Lon6MYLOqfWmocWMpimvtNZXoaX2sfX26FrX5AbvjCb/3GZU3UjaIK5wfqOKuFO4QEgZXIx9Nx9WOxFQNhRSPpjdPZta1/VQx94qsgLZtRHZuu5fNueaN+iZ1e2b2eqW1mAVWeya3JrdjW2fxidUv3NAV3tnDTklt1iGZ9kgMqyD0q0DU6wCUl76JRu4xgSl1bdMbLdOk1smyS2Th23TzCEsc22fSqGSSeT9A9Ie+fCASqfQWXQ6m3ZAIm3v7hwcUqrah0xckbqOEYbO4S88Yl4jcu0iCs19k8w8op3C0wISixzDkl8HxdkGJtgHJVu6RvymaPKH6ktb/xgbv1gbf7SNH9rMHWXuGW3lG2flj34bluwQmWYfnm4fnmEXmnomy/d6hONvIS7GSQGq2QGfFAdfyrO/EvPr+cQ7V/MUPkm7/WHi3Yv1fp+kK16I+PRs+rMbOeo3suQ/LFT9LOmPG0Ff/i3L4EpdxI3q0BtFbldy3M4WBl8qRVwtCbmS5vc5ylczJsAgJ+TbstCLFeFXKpFXa5HXc3Uvxf9yIfLOuRSta9lmNzKV/xH709X0+x8n/Hwl8c6H/l9fj/jj05jvrmbcu1qk+RH6k4vp332U8fB60s9XYm9d8/n9qyAHtQwXxcR/fYT6/L+yHlzKfXA949fLhQrX8p5czfztYonaxznPrxRoXirX/ajS6JNKsxvlRtfLzK90RX/W4v1xpcW19qhPuvI/q8pSiQ0PykuOzYi2yQhXXeox3xzTWuzUIgwYLnRrEQb0Zzr03zcor/XdPhj9/GDsn+TJf5KnPj+c/owy/Tl1+p/06S+YM18zZ79izn3FWviaOfcVa/4r1sJXrMUvudivOUtfc5a+5mJvcTHfcTHfcTG3eNhbPNy3XNw3PPw3fNy3PNwtHu47Hv57Hv57Lu4HPv5HHv57Pv4H/vJt/vJtHv5HLuFHAfG2gPiDcPkHIfEHEfEHEfG2cOW2ePU2F/+vteEnG8NPuJjfhMu3+YSfhPg7IvxPItwdEeFn0fLPwuWfBYQ7fMIdwfIvQuK/BMRfBcR/C5Z/ExF/E6/+yibqDvTkVNb2EWbRkm0l8cpz4aoqf1VZtKYqXFUXrmoKVnS5RD0uQZ+3bMwlmLFwVowlW8r8W9K84/68+86sL24UMd2Hxkyk42Zzl2aq8Itdm8TZg/VlDvVQJDo6kkKeFOLIsA933IM5aZ+XlvSTuma3t5jc7tnlxKp+VOkAIucdMr8jvqw7orAxsrglrmE4smEkoWu8c3l9YINUNrma0DoZXNLrm//OL7/NDpX7zRNDfe+MwFpCcB0RUTkZXzeKKu10iimzDM19GZjhkNCIqJ4JLuwxD8i0CikLLJh0Se18hciz8k219k+3Ckx9FZRuFZhh7IFGZDS0jW+/myZ1zBx2zFDbpqjDGPrq3uEhlUQ+3N/d29nZ2yJTDmhMCo1F3d7b2drZIlMo5Y2dL1zCTD1jzH1iLfwS3oTnOqEKXwUmvQlJSqvpLGofcY9Of+WPsvKJeuWNeuEYfFfR6A+VF1YekS9cwgwcgqx8kOii+qSyFreo9NeB6LchifYRKXbhaW9D094gUs5k+FyPcLob7GiM9lHJ9Pu0IPBantvNeLkryM/PJfxyJfXXj+LvXy40+xj51d/SHt3M1PwY9cMHqO/Oov51Pk/zs+R7H0V+f67A8Wp1xEeVAR+VBN8oQlwrDrpRGHQ5yfszpK9elP+r9MCfCxFXi8OuloRdLQ37MN/1Rs6by3kWN9INr+RZ3cwx/hSt+nekypeed/9p+d3nz7/8SPnHz/S/uOnw48eRv36S8NXNxG+uxd6+lPb0RsKDq573v/Cz10i0k4u5czPx0aU8tZuJX12K++h87r8/Sv36JuraX8rk/5Hx27UShQ8zf7gc/8nZ/J9u5H59M+v3q73Bt8q1rid/+9ca5+u9+Z/XpKnGhPrnpaBTkG/j/TWnmqxwvdrjTYb44bfTPcYznZrD9Vo9ZXLrA9+TRz8jjX5+OP4P8vhnh+OfUSc+pU98Qpv4nDb5BX3qS8bMF8y5L5lzXzHnvvgTrIUvWQtfcRa/4i59w8V8y8V8y8F8w8Xe4mK/42K/52K+52JvcXDfcvHfc3Hfc3Dfc3A/8PC3+fg7fPwdHuEnPuEOD/8TD39bgL8jWL7DJ/zEx/8oJPwkItwREu4cLd9hLf1KHHiyPvCMM/9IgL3Lx/xLgPmVj/+Vj/s3H/9vIeE3Af5XPv5fPMK/ect3BcR7guV7wuV7AsJdIeHu0cqvbIJ2f2dGc8sodSVbuvVEtPrvo/UH4rU/xOv3jjfvSTZ/l2w+Otl6LN18dLL+4HTj4cnGI8n6Y8nG05MtecmG/PG2EhOnsTNmwCEaireNRJs2gk1n/lYAez2GupK9u1K/SuhZwoyNTk10jE20jmHrRjYLu1Z7Fg9IbOHqLmUKtzk6vzo8SxydX57ArIwsEkcx65PE/RHcxvTqNk0gOhQfL5CYXfOrVf1ztaNL9SNLBY393lHpyIIuRCXGvWg2rOp96wyxfhzrkVLzwi/VPCDFNqbOLXvMNaXfwrfYIqDIO3vELb0vsqCzunsivqzdOjjN2D3OyB1t4IwKy2xsn9hqn9hpn9x7N3XQOkEaXDxc2yPRaIeHZNLW9sbO7sYh9YDBplEZhxvbG1s7W3uk/arGdmdEvG1IonVQvKV//KugVKvAlJe+aCu/OOfINFdkmgsyzdIHqe/gb+YWYmzne0/R8JmOlZVHpIlTqL590NuguMya1rSqVq/YLNtAtG0g+i0i0TY0+TUi2Too8UyK19Vwx3tBDibRnopp3p/k+l3NC/6o0OtT9P3LMT9eTfntQ/S9K2nPb0Z9fyFH5VPk7fPxT66X2n6OfnwR9f3F3Of/CP/6AkrjbGnYzbKQ6wUh1woDbxT538wLvJLg80W4l3G4t22K7695wVfzQy8XhdwsDfqkJPRGIfJyZejfKwM+Kw/8e4z9Ry/lPnny42f3v/nix8//ce3qtetXbn54/caX1z+U+/hTzwdfp2t/lmN8s8D5wyyHayFmt71tdBNclPNs/lHld6PC92b+yxslJtdKrW4U6n2UpXy+9s3fS17cqLH9qEjjaoHc9RKVjwvu38iVv9oV8HWx1tWkOx9UOtzozvmyIlU1KsSnKDUpCekc5W0wUvlmqcu0vkivodgAO/IWM2zRVaHblq+00vuQNPbr4dSvlNnfaHP36HO/M+Z/Zc79xJq7zZr7iT3/E2fxNmfxNnfpJ+7SjxzMd5ylW+ylW+yl7ziYW5ylb/+0XMy3HMy3nKVvuUvfcZa+ZWO+5WK/4WK/4WC/5mC/4WC/5uJucfHfc/Dfc/Dfc/9Pvt46KG71gRpeahRdFodC3WhLkbrftrd26y0VWmhxd3d3dyvelhYKFCkUd3fdXdZ9cZZ1YTffH733nd/7zTffzJkkM5nJJJnn5JwnmZwze2Rj9o8kHtuYO7Yxf5w2e4w+e5wxq8WYOc6aO74yoT3bfBneenV97NzmtPbmtDZ9SmdzWmdzRoc+q8OY1aXPnqbP6tDndDbndelQPQZUnwnVY87rMef12Av6S7NPGusyqmt6VhbyuYi/6LCzTPglBuwiA3aOtXCOhTjPWrjIQVzhLFzhLFzmIy9vIS9vIS8LUVeEmGtC7DUh8e/1+bu4gQcb8AcbsNvUiceYwZfQboOpVsORBpPeOpv2Wsf2Gq+un8GtNRGVP+KLP6empWeXVXdOo5bGodjxKegcFAGFIfqHJnqGJwamoTDC8gZ7S/AnRRMAVgUAZoM1gSIOw3ATKNI4HDc4Dm3tHmweWYj8NmyX2eWe1xlU0OaWVmsVXWYV9tnIL8skosy3aNQzp8fEv+itZ659YqNdfINHckVi6Q/PpPxXLnH/mIfcMwm4+9E3MK3i1wC6phdR2YX40YWs6MS0jhEXiKTFJTKRSEQiF1CYBRIFv7RKJS8RoQvQedg8DLkwODnd2D+WXvHbNeHTG7fIV86Rb93iXrtEv3QIeWTp+9jS561T2AePKI/4HJfwlOdmLno3n199/OGdfZCBbdAbhzAjt0jLgHgLvzgTz2gLn3i74FT70Ezr0Ayr0HSL4DRQojM4yPacj9XrCOdbSW6qmR6yOb6KBa7qcRfB0cfk03RV4k7LJVxRiNCWSb26J+SgZIH5nor4AwUuqomP5bLfKqc8Vkx8LfvJVz7PXyYrAJznA8n3gmR7g+Pcjga7GQa5mia5a+f6QPJ85fP9lIv8lIoDpQt85VLeyKUbKcXbq92/KqeuICcnDTmgqql14KCk5G7QdvHtuyXFpcBgsIqWpqr1P2qf/DQ/R8gXhCiFO+m6mLyO93hSFnGoMlLuW7T8t1ilHzEKFdFylREqPyNVqmIUKyOVq6JVq8JUf4ar/QhV/eGnVuWjUh+pXuWz57uT+s9wzdr0g5+S74X4uBempCSGOoe7GbcW2I3UGv/6aVH95cVY4+PZbrP6r6YliQ9/fbozXPcY2vsWMWyMGDJFjlhhxk2w42+JE6/Jk4aUKUPq9NvFWcPleaPV+fdr8NfrsNdrsFfr8Nfr8NdrsJdr0Beb0Ocb0Cc06BMa9OEG9MEG7N4G7O9N+C0a7AYNepUGu0qDXqbBLtPhFxgL5xmI8wz4WQbsDAN2hgE7R4ed24SdpUPPsKD6zHld1txpNlRndfLc5O+rsLZra5NnN2ZPbM6eos+cos2c2Jw9RZ87TZ/Toc/p0ef1GFBdOlSXPq/DgOn9AROqx1vQX5p7/rMmvaauex2dy0VdZ8EvcOBXWAuXWchrXNR1LvoGD32Tj7nJw9zko28K0H/zUXe5iPss+L3NuYer08+IYy/nu9/01b7or3/WX/O8u/pd10+TtkqT1grztm+WLWVWv79Z/v5m0/bNrf27x498+8rikLb6r11dvXDiIhSPh6JQCBRqAYGamUdOQlETcPQsioCjLK3T1tfWV/GUZQRlDUZYmlzATMBQkzD0JBQ5OjHX1jPypWXQr6TJI6/NM7fNIbXWMrrMKf7bB7+Cp67pxhGltskNRlHfDHyyX7ilv/crMPEv/uCT/84r+Z1n8huX5PtmIX8Z+dwzDQjN+Vnfh6zqgFd0Iso70Z+bF34PYdEU6uIymUQiYnFYFBqBxiIxeBQKi5iHz0/OzEzMQ6ub2hPyvnonFJgHprx2iTT2SDD2TDR0i3vlGPnMJviJdcBjCz8Tr7iQzC+u4SkvzN20rz/Ru/36sYnnfWPXR2YeTyx9ntkEvLAN8ojNK6hpjyv66RqVbx+ebReZax+ZB0pwlg+0ueRp8SbE/maCi0q6u2yWt2K+g2rsOdnwY+AEXcUoXXDybeWQY5Jpf+0JPiyRcANc6rS3yEOl2FW1xGVPkatGifOeYnfVAh+lXH+lfG/lAk/FbE/5ONeTwa5GQS6mCW4nsz0huT6QHD/5PH/FTwEK+W5KkZclvE9JG+goQiQlQWIS4jt3aWnseXpB9+IhdXVpSZmdu3fsFBeXkJMSl9dUBhs9Usty1MyyUPb7qOdi9SHW+2WBz6FSV/kiD0ixn0JZgPq30D3lUWqVMWrVsWo/4/dWx2nWJu6pSVGpTVWvT9/3K12jJlWjPu3g74yDdWl7fqbsL0h4GOLjWZyakRDsHutlM/w9uL/KrLXFdbTbarJef6zFoPa7S0b0s9yof+qKDPt/2Qy1OPY3uQ40e4x2uE502092O0z1Os/2u8wPucFG3BHjXogJb8SkN2raDzsTgJsNxM0G4Gb98HMBRGggEeZPggcQYQEkaAARFkCG+ZFhPhSYFwXuSYW5UmDOVLjzEsJxBem0gnRaRjisLjiuwJ1W4E7LCw4rCzZrcKv1BfMN+Ic12LvNBWPqlGFf3aOJ5qcrs+/XYe/WoK/XoS/X51+szz9fhz5fh79Yhz1fhT1ZmX+8Mv9oZe7RGvTJOvzZOvz5Buwpc+ExftbiW1VW/a9eGv47DfZqY/7Z+rzBytxr6sw74rgRbuQDZtAI2fsG1m0A63412/F6suXNSOPbvro33TVv2ire1ZUa1n42rfn8oabE5FepZX2p9a8y2/rvDr8rPbt/RQ21Z08NfYZN15BQ3dCRL+WffEa6mzksOo1F22RubjI3N5iba5ubqxub65uM9U3GCo22tLpCWV4kry4Rl6kEMhlHIKGJJDQej8JgEBgMHIOBwhFDY7AOGKmFstpK2GghbDRRNpqJqx0LeJeErz6lLZ+GcSlt6NhmaEzTXHrHXPno/LfOiZC8po+BhRZhxVbB+W/dkx/bRr11S0r43Frbi6zsWPjRhfregfncimweJaApVMoikUgi4Al4DBaNwiAQaAQCjUAgEdOzs8NTc9Fp+QZmni+sAx9ZBT21CTN0iTNwjHhqE/TYKuCFXdhb1xhD15i3zpGGTiHvHQJfmLlrX3uq97fhIzO/ex88n1oHmPun+KWVB2dWBqSVBaZ+tgvJeO8W+9E70cQv+aNvEijGWcHf9oqHpWGw3a1EJ7V0V5lsL8U8B5Xoc9LhR8AxpxQizsjmvt0bcFA8Tl8h5Zaq34FdwUd2B2vvCtUVD9WVCDkjEa4vGaEvGX5eIvySZOhFqcTXkCw3hViX4wEuxv7O5rHO2hme4Cxv2Wwf+VxfxTw/pRw3xegnYHt9hSPSMiDQLhBot4Yc+NXlU2GGt8IMrtvf0n91Vuu8ppLCbilxcYXdEpB9KuD3p5T89cCuD864WlvE+7xJM94f+5dE9PXdsdclkm6Bk/+WS74rk/pAJuMBOPe5Qu5r+azXsnlvZQuM5Yo+KBSbKxXZKJU4KJU6KnwPkP+ZvL8g8VGYn09Rek5iiE+ij+NEVcJgjXN7s+/MgN10k85Q0+Nf5Z61Zb7DXRmw8QLUdBFqthgxVbQwUbAw9WlhKgs+kQ4bS4WPp8LHU+ETyfDxJNh4InQiETqRBJtIgk8kwcYTYWPx8PEE2Fg8dDRqZjhifiIeOpEIm0yAjydAxxKgY/Gw8RjYRNTCZOTCVCR8OhI1FYGeDENMhyOmYhbG4uaH4+bHYpCT0ZiZSPRsCGEyEDPui5j0hw55NVe86ai1hI6EIsejUZMxqKlozFQUaiICNRGGmghDjAXDRwJnBwOm+31nB3wWRvxQY/7oMX/0eAB6ym98OLTkS2FNXS8R2YAc8VwYdkcNe8IGvcfavHvrPTuqPZrKXRq/2DWWmv8qNakrNa0pNqsstKgqsq0ssfmaZ5mbZFqaYfUl264016u+MrqnLXeo7+sCvJVCntzYwLNY6zw+a0vIAwAhAdVfXhC9MD3/31/dWwCwtQUI+YBQIAJ4W0KeULgFCPkiHlvAYQt5XCGfu8Xj8NlMLovBYTI4DDqHsclhMthMNJEyQqaPCYBJITADAFMAMCQExtncwKKq1H7krxXg9zIwzABa14W/VgUIAIDTuek143Yx5c6JlU6xFaaB+YYeaRZBeWnlfbX9mOo+ZGUP+ns3vmpwsWduEUtdIi9T8UQ8Do/B4jBoHBqJQyGxSAwWtYCAT8IW2oZnK1oHy9qH06o6LEI/uaeWx/1oTv7+K/5zrUdKmV1EoV1ooVXQJzPfVOvA1Hc2fvrXXtx67WDklWLqm51S0d2NImPWGJh1ZucCObm81yzg00vHuLfOMe/dIkz8YkHRTgq+dlfcLQ2DbW8lOqqkuchkeitmOalGnJEJPwCO1VIIPS1R7KKReFfWV3lH3FmF9FtqSefVYy+oxl5Sjj2nFHNGIVpfKVpXKUpHMUobEnpSJu6xfIazfJTTEV8nI28HkyjHUxkectkeCpmeqpneCtnesnk+kDTnvW+vqopvkwCBdqlKSr85dyra6G6m1aNsq3+yrf/JsXsaaXT39ukjEuIy28XB4hLgw2Bp2yt7Q4z/drb4GOttkGF6KOmhXO5L9ZynarHXpZNvgnMeKGTeByf/LZ1yWyb1nkzqbZnka9LJt6QSr+1OviaVdEUi+apE/JWd+abSVUn7PyU/DPXzy0/LSQjxT/RyH/6e2Fvh1t0UPtlrM9Gk09/wT+vPgLmhMi4LuSUgCbh4AQcvYOP5bAyfheSxEDw2isdE8RgoLhPJZcI5m1DO5jybPsekzbBo00zaFGN9krE6Tl8eoqKacfA62FQlFde1Ru1fpXQvkzoWie0UQgsZ30TGN1Bw9RRMLRlZSUJ+JyG+EuFf8PCvGOg31EwZauYLdvYzElq8MJePm8pDTuXOz+RMD8X/LrdqrvYa7U8f788e788ZH8ic7E8f702d6Esd70sZ7U4e6Urpb03saYnpb40a7Yqd6I2f6k+YGkiaGozt7U4s/vL1Z8PAArxjpj9+sjdyui9mojthoCWuoy66uTq6sSKioTz094/gxh9Bv8qDGysja75FlOb45aZ6FmSFfC2ILc8PqStL+lKcU1iQVVyU+738K3VxcXoG2ts/MjA82T80MTo1vYBCIaH93/PjR3uHESgsAoPGkfA4IoFAIVNWVsgrq+sMFmlpGYpEbNA3BYBolbaxTt9kcjkbjE2OgMMVcjlCHlfI4wp5fJEAu0gdoW6M8kQjfNEAZ2t0iz+6BfSvszxzf8T14xo2gWGOiCAAoCz+JHMLAwDDa9zo8hHPtJqwvLawT52uCeXWofmeid8Lfk3Uj5CqB7CVvZjqQWrDFG0EsUpeXltaXyFRiXg8BotDo3EoJA6FxCDRGCQShZxH4SkMwbJQtCQUzdJYCVXdNXN4BJtLYXOQ6/SUmn7bmG8u8RUuieWuiWVeyV+MHUP1rr14YOzx0SfDP6N+lMSkA8AWAAgAYAUABkm8gmZ4Xs1QVfNgc89w+/A4KNZJ0df2iqvFmyDbWwmOamnOspmeCllOSmEXJQO0JMJ0Zf21d+V7KOZ5KkbekvFTFw/XlA4/Dg7Vlok6LRtzWi5KBxKlqxSlpxytrxx9Rj7yLDjhpUKas3yUyzFfJyMPG6MI+xPpbvLZ7vIZXsppPpBMH+ksf4i/jfKpQxIg0K5tYuL6mhruD66mmDzIsniSZfYw3exBhuWjpI/37O6eO62pLr5NYsdOsLiEzBktFbs3f3nYmoXYPYl6qp70QD7XQKPg7b7URwrZBooFRipFJirFZur5HzVLXNTLvFVK3NWL3NVLXVU+O6kUOygX26sUWiuWeSlVxh0oiHsW6uufm5IRH+Sf6O01/StzrDGg83f0ZJ/DRJNuz69/2mrDYGO/2DSygLnC31zkby7xNhd5DCqfQeEzKDwmhcegcGlkNo3M2SRx6EQuncilE3kMEo9B5DIIPDqBzySy1jHLhJm11QUekyzkrovYawLOMpe9xOcs8TiLPM4ij03ls8h8JplPp/BYVB6bwmeSuVwyj0fic8l8LonHxLOYODoTx2FgWQwMi41ZWxwa7crFQJs3VmfXF2dWqVNLixOLlNFFygiVMkKlDJOJIxTiCAk/SMD3EXA9JEIPDtMxO107PVlDInQj0b1fftTUNg6ur1LpK3Ori8PLlKFF0iiVPEomjpOJU4uEmUXS3BIVurQEo1Khi4sIMgU+MTXQ3dM6PzdFJqInhurbGkuHh4d7+4abW9o7u7qWllZa2zqqfta2trU2tTRV1lW3drQtzI18yUut+lZTWPqt9Pu37Pz89Kzcz9/Lq+p/fan4MQ1b6BsZSUpL+/y1rLm9o/Dz5+xP+c0dHSQqlSfiswQcFp/9B2wBB01enFzchAkBKACMCIFZACACAIrJ9s6pih8htQsAGAAsiQAsVzTLEI4yBJ2rvPjq2dgv/UXN8yXtC/HfewJz6uJKW791wH6PkGp7sTV92LqxpcaptTHkCnVlbW1jhbpMwuJRaCwCjUWisSgUBoVAIeEIBBSBx27y0VvALBMYJAvSGsd+41cwALAEABgeP7Vm0Dn+p1fKT6/0H74ZlSE5VUZOYXo3DMzd44NTqwrrRggcgA4AHNEWVyRaAQAYA5hfFqyx+Dz+llAoFAqFoGgi7LAfAAAgAElEQVQHeR/rK06mr/yt/4p3UE93hmS6KWS7KKR9UEh+p5BiqJz4SiHXQynPXynPXTnTUDH+hlz4BZnwcxLhZyRCT0uFnJYK1pYMPLU78OTuQC1xn+O7wp/IJLvIRboc83EycrN+G2GnleYGyfSUTfOBpPnIZ3tDUtyV3j4CS0tsB4G279qx++zBw6/OaH84c9TlxunwR1eCHly2u6Jjel7L9ubZ5+d1VKWlt4G2b98pKykJvnJex8nKIsjiReB1pbCzu0PPSURflI2/DE64LBt7UTL+knT8OemwcxJ5tgrl0cpfYlQ+x6iURSuWRamWxaiWxaiVx+z9Hq1eFrvvU/TTAHe3rIT4uCC/BD9vaOunyfaI9qb4qT6HySb9nvqHLbURyOneLS5PKBD8MURCPlco4AgFHKGAvcVnbnEZWxw6h77O3lxn0ddY9FUWbZm5vkRfXVxfJq8uERfJOBwGjp0fG6z92v09b6K7fnONwGGtcejrLPoqk7HGZKwx6atM+iqLvsrcXNtcXtwgkelE0gaesEzE4bAwLAa+tEheWVlaW1vZ2Fjd3FhlMWgry7jp0ebVZSybS2cyN9lsBpNNZ7KZLDaDxaazuXQ2l8FiM9kcJpfL4HCYbA5jjbY8D5uah05u8elkIjoqPM7H1a8kp6ivrWt1dREAeDwhm8Xf5AjonC0mj8/h8Xh8PpfP5/L5HB6fxd9icfgsFo/FE/AAQIhFDLc0fFlaovL4AhaHyeLQWRz62sbKytoSnbVBo68SqYSllaWZ8aHCjLTezhEklozCYobGRydmZpBYLByDhqKQlLUVLJnYPzLUO9TfPzJYUVP9vbpyaGJ0nU7jivgMHovBYzH5bCafzRKwkTjqDHZjjLRW0D4Q09D3qX+8YXru19C4c9SnqPrx4mlcLZLah19pgJK/zZDbyLReEu1T/WxB/WzNMOH3NPVzByy7bqSoeeJHD7ymH1nROf+zF1U7Sq0fXxxHLlJXllbWqGQqHotHYnBINBaBwSHRWDQSjVpALMBQ2IUN3jwXmKADQxRBfvNMHWJ9kg8sAMA0k5/XOJ1YMpD1vT//58C3psmKpnFrl6jzV14kpVQ0NUOHJkirAoAOAGwAYALAIiBCs7Y2/kuXFwEAFwBAUfYQL8vL9h9f+VjeiLdXT3eST3NRTHVXyXBRybBVyHVQyXNWyXBWybJXznNWzvNUyXVT/uSskeO4J8dePdNOPcNaNctSOddCJdtcLdNUPc10T4q1SoKzbJjTER8nI1ebNxH2x1Lc5NM95dJ95DO8FbO9lKLsVG+dB28X2wECbd+9Y9fZw0ceaJ+4sV/1zn4VU51DfrfP2V3Vv71P7coexUv7VNSkJUAg0PZtEju2yair7X393CDM6U22zeECK8UsC8Usc6U8S5U8S9UME/mMD5BsI8U0Q4VPbpCycPkvYUqfwxW/RkBKo+S+RMp/D1cuD9/7JVylJHpPcdzTpBDf0vTEtHDfzFAfaFvuWEtk++/YyV67yd963XWPG6vDkLND/z9pqH8yGbkCEZsvYglE7C0hVyBk87dYvC0Gm7/B5FLXNjFEKgmOWqhvnPxSCu9u5TM3AeEWIBSKhFsiofA//Nne4mzSGXgKG0Fc7ZumjM6NDQ6P9I9SyCvLi+urxLVl4iqJsEZdZhCJ5KGBLiyesEJnERc34CgynkpD4ZbxpFUCdRWBJaLwFCxpGUdcJpDXSYubROrGAoowOwddIpOmhvr83Jz/vnrt3rWrT+48ePX4hbezU8uvn3TaCpO1vr5BXd9YpK0v02ir/webm6u0zXUGk85g05hsGp/HRU4NNf/8urRI3dricHh0Dp/B5jJ4Ai5/i8cX8Ph83pZQAIi2JocHizNyMAt44E8hq5DPEwl4Qj5XyOcBAo6AzxbwuCI+Z4vHFnA2WJubbMYfsrH5HCbvD9hMHofD5yHQ5J+tg7F5n2+9tjjz1OyKgcW91yb3X7y/cffVtYfGN56bPzT1NLYPeWri/reRm5F9iIV94Esju2fGNq/NnN5buBuaerwwdjJ1Cc6pbK3onCr6Pfi9Y/pbJ+xbB2xoDre4TFlaJpFIOBwejcWjMLh/dW8BiYAtwGYQC11wXBuc0oGgNM/jC2uHf45Te1Z44/yt4TXO55b5op+j1S2TrX3QkWniyATePyjl/j8fvpY0jvej0fA1nuDfWloOAGwAwCIX4P5PxiAbAEBRthBP84t2Hwy8LW7G2qmn2sulOSulOqpHP5QL0N8ZcV0i9pZU2HXpkEuSYVdlI/8GR9yXSnqnlPJKOfmtQpaTStwHmdjX0slv5OMN5BKMFKKMwTEW4HhnmTCnI75O79ysXobZHUlyVUj1UEj3hGR6KKR7KXuZ/TGcO0CgXbt37Dx7aP9traPnNFR1FSD3NJVT3j0otDf8cO742zPHbO9eNLikqywrAwKJiYF2iu+UunTmoq/9o/yAIyWBykXB6sXBe0pC1Usj1EoiVEqiVL5GapSF7S0NU/4cpvA5VKkkQuFzmOKXcIWyMEhZGORLiFJ51N6OT9cmf7rOtGTOdeR3lcd1fIlDd2SN/47obI6c6LKeatTrqnnYUBWMmB38f+egAv/XUggALL6IzhXRuMAmV8Tgi5gCgCUAGFwhjbW1uMHCkleoMyh46md0QOpyetn692ZWXQ+3ZZDXPcbrHhN0j/G7xrgdo5yOMW7XNKd3ljc8z52Cr49OU8anqXAEHUkU4pZFuFUhnoacQvX1zre3z/T0TnR19qKwy4sbonnURmvPwvDMYvcItn8SPwFfHJzGTiGp8/h1KI6GonKI61uEFR4Kt7q0vI6YnzN9bXBEY5/20RN3rl1/9ODBjctXb+ifMX7yuKflt0gk5LIZbMYmi0Fj0tcY9CU6fXGTtkRbX95YW6atra6vL26sL7IYdOTUYPevCiqJyGSu0zaXN2grtM1V2uYabXOdtrmxSdtgMOgsFm24t7s0+xMajmGxObTNTTpjg8ag0RibdBaDyWEx2RwWj8sScNkCLkfI54kEXJGAK+Sz+VwWj8cWCLhCIXdriyfc4gtFcDz1c3N7Vk1DZmVj7Ne64E8/wvPKwtNy7N39nQJi3IJTfGJywpKL3INSPPzjg0NTA4OSXDy97F3tXd0d3Vzs/XxcPTxdXH28C37UVraNfGkcrmifLmub+dIyOTyLWlqmLC0RyRQijojD4jE4PBaLw6DRSDgChkAjhibH3fyjjax8rZ0DbZz8DY2dTa38bd2jHYMTHPziPph4fjRzsnPwcnUJdHMPLCqo6B+Yrapqmx5BTPZBizN/lBXU/qptb2rqbekYbOoebeqcmp1DkykkPIm4gCdMEUigKBt5D7MLVm+feZn9FWWtmmQHTnGBpDrIRd+R9tcWDz4nFagjHXBKwldnZ8hlmWA9Sa/jOwKvyATpSPmfE483AydbgBNeyQdc2e11flfMM/nI11JR5lJxzjKhDkf8nN65Wb0IsT6Y6CKX4g5Oc5PNcJNPcle0NpTXUN39h3u7tu04ICerJS+nBZG+pK788sThrI8vZrJC6/2tvji+awt16Ir1dXx4R2bXLhAIJAbatU/tgNkT/ZiPqgnGsokfFVJM5dMsIOlWclm2kBwHxRxbpVwn+ZIgxZJwheJQhcJwxeJQteJw9eJQhaIQSG2q9kyNIaHVE90UgmyLQXemTjckTdQmYtsy55sT+psixtpMxhtOd1Q/bKwMRs0P/o/ECf/Dnx65f0s9WNytDdbWOlu0xt7a5G4xBSImT0hnCzaZguU1Jp68ihiDRhs5uOvdS39kVmbiXv7Rqc7K85etf62lZ62Je5Whc7Why89XTnUvnHpMfcbdQ5s8fdJd7IJtP0Zam3xxdhv3jcT4JE6HZw/9bJ+cxnb3z3d0jXR29qCxqwgcq3+U0DWAa+vHNXWha5vmf/6eaOycmYAtzqA25jF0LIVPXgfIa6LVVQEBSfB2cFKXlt8vv+e6jr7RwwdPbt3U1zp989z1x9dvBbq5EbBYAAAAkUgkEopEWyLRlki4JRRu/ekSEYlEf7ZFIhGNisHNDvNYLJFIJBQJBVtbW1sCgYAnEHD5fC6fx+Hz+XweZ2Z0+Ft+EQ6BYbLYGxu09Y3V1bW1ldU16uIygUDB4MhoHAGJIyBwJDiWvICjoAiLWPIynrpCWaatrjOW1zYX12jL65uUFdocYXmKzpnl82FC0Qhb2LbOb6MJWnFLfvlfahHkVgKjhbBej1r9PrnUQ1rvoazXzuK/dExUdIz9HpluHp1sGhhrHBir7R2r65us6Z6u64U2DCDq+lG1/YhxGJZCIZIpOBwRiyFgsQQcnogjEHA4HAaFQWAImNkZWEn2t9TY7NLs/LLM/Fi/yJyItOL4/OLMz1kxubEe4ZEeviEe3n6Onk7GVnGeoUVphRlRGfN1fdNfm6JN3HwNbIPeOQe8cfEydLR/b2PxzsrX0TUpKiw2LtbZ2++1lRMo0lrJ9cP5Dy8eeJhci7RRi7cDJzjIJzlCkqzkE4zlUkyUkoyVEowUEo0V0s1VUowU41+BY16BY56Bo1/IxVvJZXgoZtiqxL5SCP5HOuqNbKotJMFJLt4OEmZ73MvhvZv5i3Drg0lO4GQX2WQXhVQ3xQQXiNkzeQXILhBoJwi0Y6fYNk0w+NLBfa/On/Z+fMv/n1vRT+81+drWe5qkGdwoevdgNNqrxt/+3CFNEAgEAu2S3g15oLM39IlGwgvF+KdKic+Vk18pJr+CJL+UT3mmEPcUnGwkXeKnUBIKKQqFFIbIF4eqFIapFoeqNGWexTbZkbvCkE2h0IbQ8Zqg9hL3pnzPgYqIuV/x8Oakmd+R07/fjzfqt1c9aaoKx8FH/uWeCBD9G0MuEv1PFqoIAOhswQpja4UlXGUKaBwBky9icoUMtoDG4C+vsXC4ZQQMX1vV9KXwR1NlU09dW0dlXVflr64fDU2lVbVZX3+ml/7M/FydXvo5LCPinbXd9RtP9U7fPqf/4NqFJ1fOvL5y0fmvW0E3H0a8tq0vbSJQmGwef3FptXdgCIqkDk5QmroXhqcWh6eW+ieX6trghV87qhsGxueIMwsrcygajswlrohINIC0yMmMTTuqpHnlmHaUg11ZbHB+iFvgR8N7+ucOqR+8rHfhyc07RVk5WwIB8D8C/9+1i3hsLh6NXiaThVwWj7a0gZldmh/Zoi0DPDYg/N9yrP/LoMNnZyuLPy+TqX/2iET/0prF4kBh2N7h+c6RuY4RaPskqX2G2j1PHUJsjGLp0xQujMBpbBxNSilOzvpSUtaQlV9ZUNk2QGHOAMCECBgRAEMA0MUFfmHXAz5XzvK38ACAAYBJLtBPB6AAMAUAHWuCqqm1Bii9iyjoJQkbofS66bWG6ZWfg+iqrrm6PljjMLZhmPB7BDu5gCGScEQyHkvCYAloAhFHIOEIJDyeiMPhMRgcBoGjzBFpKOrm8so6mUju6R6AzqGQCAIaS5qdQvX+Hu5v6O1t7Oxp6R1p7W8v/234zOzvCw97MytIX1uQJb+xXzrwhZ24glZYYWN/bnVzzteJ2nrUYM/sQE/Ft/KotGxQqJWSw7sz75/ccf1wOcJKLd5GNs5OLtYeHO8ITnaST3VSSHNWTHVWSnFVTHIDJ7tBUl3lUlwgqS6KKS6Kic6QJBfZFCfZDEeFdDulFDtIogM4zgESbwcJtjvqbv/WxfRZmNXBBAe5eCdIoqtiohs43ln2w0MwWHobCCQGAm0TA4EOKsob/3U18t2L9I8G3n9ffnlI490hldA759Je3vK7dCzpn4vfHQwfnz/1h3tiYruPK8rZX1eJey4X/1wu7plc0iv5pDeQZAP55JfyOZYqpd4qJcGQwlDZwlC5ohBIYbBcQZBCfar+Qr0VttF/viZwqiZwtCqgrdjte4L5j2Sb35/cm/PdOgu9xioCZmqNJ+uvtla+aKwOx6JG/z8G1f/0f4sAYJMlWKTxFumClU0ujcljcLYYbD6dxaMxuKvrTAJxiUhYXFrZWN1g0BgcGp29ur65vLqxvLS+TF0nU1ap1LXVJRp9k93d2v3x2cvrOtr6x46ePnb8ov7Zq+fOXz937s45/SeXL8UFRXX3TI/NERH4pel5REf3wOgU5lc79GvtyPeGsfoO6M/GmarGuYyCxp+Ng6PTuEnY4jRyA0Xm4ZZE5E1gfAr/8Mb940pqqZ4e/SU5rZkxdYmBdfHBaa4ON06f1lDec1pL5/3LNxNj4/9JHyD8L/wcDYVnhoRn+LiPVJXMN5YNl2UNf83qKU6dbijDD7dQZvpYS1hgi/8/N+nfNWYe2lJZTV9ZFQm2uJsM9iZDwOUBAMBi8xq7xr42j7ZAV37D1jrw/H6KYIi61UcRjW4A/RSOX/LnMxcfHzx65djp+7rnn53Wu6dz/uGT9x5hudVFA/Bv89SyOeLnGVx6y6hb+ucWOHYATx0kLPYTlnuwS4OUld7FjQbEWvX4UgOM0YYTdOK26mHM+nl6w9Taj56Fby3jFW2T1d3Q6l5kXR90HIYgU/CUJRKBjMURUHgihkDC4okYHAGLJ+IwOAyMuDLPEKG5ABMAaIKtERQRxxcSRAAJAKB0QfvUYv84eXySMju/jCWzRqeI7439njxx6OlGjA7ih/uI0yM06BgLMcFeGOOO9azMDuPZNCYg5As5bMziytDSKijYUtnOUO/d49uuH6+EW6jEWcnE2YJj7GRj7WUTHMCJjuBEJ7kER7l4J3CCIzjBSS7JCZzkCE50lEtylIt3VIh3kE9wkEl0lklyko23B8faQeJs5WJtJQNtDjlbvnD68DjE8kCCvVysvXysIyTWSTLSVvrVX9IykttBIDGQmBgIBFKSEH+uq+1x+5rLVX1T3SPPD2m8PKAWeOvSN1vj0AeXLE+qxj2/anBZW0xsOwi0EyQmLrdb9rm+UpShYspHuURjcOIHuSRTuaQPsvHvJTOcwEXBip+CIXnBkPxgxaIghaJAue8R+7s/PRootPmVaFoc+DLZ+W6E1Y1Qi5vRdvey/d/k+b9NdXkc8uFaptuj/iLjybrnrRXvf1WFo9Gj/8M5gM/nA/823v9biSoSARt0LmWNTaVxlzbYG3QOncXfZHI3GRwmi8dgcGamZpvr6vo7O+AzU2uLVD6P978HFP1X6MFhsxMjw7UP7L+oo3vxtO7J/fuPaO4/cfTUmVN6l/V0L+mcfHTvXnFJxcQMfmgC19o12tLRD11Y6urFFpZ2/KgcaGtbqK2fKSrrzyxqaumdG5/BTs2RphfW4AQubhGgrgHfypqPqB28paNXGhFcEuiRam+eaPUxw9Eqxd7q4/2/NVU11dQP6Z7SL8j69Kel9Y/G/zm36a7OQl+P9rSQ8a8J30PtU+0MU22Nk6ze53pZtRXEjFdmzDd9JcyNCLjs/7ksQMjno8YmBn//nunpHW1u7f31q73mZ39HBwlHXF/nVHdO5rbOVs2xvo/T6uHsVjirZYHTghX2EgXesbnq+3V3Se0Tlz2svvfM0aNX5RRPbpM9slP6iLy63q03Th7Jle5JlfaxX2yjCu2jCjxTSsM/N+e1zRe0Q4vb5orbZ7ObZz51IH5Orv6Gsztwgh6CoAXNaVpg/ZpZ+dEHK28bL28d+9E5Vdk9V9s7PQlbWFwiLq5QcEQMBr+AJ6GIVCyJgiOQMDgCBovHziJIzRPkmkHMOHZlhrDaMIzoRK914deHlmgDBFrr1FLv9MrI7PIEbBVN4fZO4V6+dXvzxrtvcrlrfLWjb61niNE7yu2e2uqeAloG2aNz60zuv3Vi6wCAAgBQkLminaG+4aPbLkYXI8yVYy1lYqzlYmzAcbbgeDtwvK1svD04wUE2wR6caAdJsoMk2MvF24LjbcEJ9uAEe/l4O4U4e/lYe7kYO3C0LTjGVi7OVibGRtrf8pjt+4f2hneCLA/G2svFOUBiHeRjHWRDzCDPr8hJ7d7xR/dAINDubdv0lJWfHTvy7Oi+p0f3vTxx9NmhA4b7ND3Onw68e9Htmpbfff17OodBoG0g0C7QNont26QvHVcJMtHMcFfJ9lTK9VLP9VHL81X55KuS66+cE6CUE6icG6T0KVChIED+S4h6Q+Kl2rgnOZ6P/N5dsLp39M05jWen1V7q73l3eb/F7WNOj3S9DS7Z39X9cHlfnve9kSrrzgqH2u/h8PlBAAC2BFskPKm6sjY6Mv7Htyra2gbw33xPKBStbrCJSwzyKnNxlb6xyaIzeXQGh8Fg83lb0xNTzja29y5funvx/Jv7f/vaWhSmxg+0/F7HEQCeEOBtiVg8gCsA+FszgyOPrlw+qKKstf/QpZMn3/x94+55/SMaew/vPayjdeqMlpbesWO25nYdnRNz8JWe/umWjv6ZBcrIFLW6arDs0+/qz92fS7vySzqKv3cOTmCm5nHTs/hp6CKSyKOuAzNziy52fvLicg8uXioI9c9wsYsyeR/y9lXo+zeRJoYOT/85pnlEWlpdQ+WwzQdrIhb/36QPEAGAkMMh9rUO5EV1Zvp89jP3f3HX+tp59/t/B718HGzwoMjLvP9TeF2yb26o+2RXE5+5AYj+fYuHGBstio8vTk2O8fJM9PXNjo5MDPaPCwv+nF841DPa0D1V2o/7Mc0vG2ZVTDIrxxnVk6xm5FZQWtWBQ5fEd6qrKGmdP3Pd2vB9rIeX2esP6nu1Qbs1QOKaMgraV++YGNpFPrMIufPa5rWF23MzV8uA1IzqgfTy7uhP9X6Z9QH5Len1M3VzjGYEvxu/1Y3nNaM4TQususnFyl5YZcdEZcd4dddUVfd0fd/UHAq1vEKkLpFwBDQaC8MSFghkDJGCwxMxaCwCS8AOTM5F59V5JFYH5TXElzalfW5LKm2PLW1P/tr+9fdM7wx9YJY2CF2dQNCxFFH7MOrOcxsDE7+BmdXekbW2npWOgdWuIWbnKKttjNk8xOie2IBiV1DkxTnKUh+e1EGgggJMFa1f673956bzu3NhZkpRFjLRVvKxVvLx1nLx1pB4a3CctWy8jWy8rWy8rWy8nWycnUysnUyMrXSsrXS8nUy8rUysNTjGGhxjIxNtKx1tJx1tJxNipWz76uibuxeN/rlq9uiwg4GKv4l6oLlamI1ygKni4yuyEuLbQKBt20A7QKDt20Hb1CSlz2toXN+vcVlT7Yyi8nkF5QeqKva6R9MM72aaPbS9rXdAURYEAomBdoPEpEEgyX3KEKunmvHOyuleclneSpk+Sll+8jm+Cjm+ijn+ijmBCrlBcnkBsvn+8uURx39G383xuO9qcPbZBc0H2ip/H1J+cFj92UmNJ8dVXmqr2vx1Msb0UZzF87dn9tk/PPUr177rh+/viuiWurLRzu6m7z+Mnr1SVdaUllZWkdcM8g7cWFv/83wXCkQrqyw8ZZO4uEld3lhfZ9IZPAaDy+MKFuagFkbGpw4e0DlyWPvQgXNaR+9dOvPo2tmnNy6E2VqhmzqAOTxvGCGcIXDn8PnBUVrKaoeUVI6rqhveuprmaZfmbffmzrUDe/Yc2HfoxGEtrf0HL+ieKf1atUrfgiIIv1s6vpbVZOf+KCtvK6/oKC1pLCiszy9pqqrrn4WT52D46VkcFE7BkegjY6i4iPQLOlfkxCF3zl/zM7OwffzU8clTlyfPrB48sH36xPLhY+29Wjt3KCrI7r157lZ3W+f/KvMGamH4U0J3mtdXfzOvhzfsrl8KevEk29ryk71lluX7H352A9mRFeFuRtf1QmxNsRMDAJcJACISGhnj6eprbhLu6mRh8ML8lYGN0Xsb4/dWJh9szcxjgyN+1ra1zdF+I4A66FYNTFgJFbURgW/dyAs3XoHElPbtOxvq7D1c9Z3Y1bTc2zH7qzrO0+3G+RtykIM7dh9UOXj5ibmvX1JpdnF5a2evR0hs7pcqDJEKhaNCIlNuPbPKr2xtncQ2zm82wdldOEEHjv97gd0IY9RPUav7YT87J392T9X1z9b1zzb0T8PQ6JUVImWJgMYjkWgoGgfHEpA4IhpHQKOxCCKZUN/cbuwUdd8k5taHsHuGXncfOT43CnxhGv7CJDAyrWYEzh+E04cW1qdQTAwF+N0Du/nI/J1lwCB0uXOM8ruX3NS33N7H6Biktw6utQzTf3ZSs750pJTUxn1vCC2ri/vRCvL7qGRpoPP2n7+cDM+GmilGmMtEWspHW0JirMCx1nKxVrKxljJxVjLx1jIJNrLxNuC4fyEbay0bYyMVbSMZYyUdayUdbSUZaSsZYSvraaRodE/97rl9N/WO3dI/deXk4Vu6Bx5eOvTosobxfWWntyr/XAbv2rEdBNolBtoGAm0HgbaJb9++T17+3H6NKwc0LmqqX9XYc2+/us15rQzTp2Hv/zlzUE0MBAKBdoiJSWwTkwSJSUhLSj28qBRsqZTsIZvupZDmJZ/hI5vuAU5zAed4KuT6Q3IDpHP8ZIsC9lREnC8NuB9pfcvg2pGLhxUvH1S+dVD12Yn9b07te3NS0+bKqci3d7/6WlZFuvi+uPHqzN4UD4OWz96d9UmFWTEfH/7z7vr1G6d1pHbLyMiqSUkqKYGVPmVm/RmaAr5ocZGOIazhyWsk6srqBoPB4nN5ItraZoi37/E9e/SPHLp+9sxFfb3D+/ZpKCufOrT/rzOn7+qecjN4jWzrBRYZwDpvHUHy/GCntFtuH0Txr1PHvI1fZHhYFQc5J7tZ3Tmnq6akdmDf8f2aB/eqqXt5+REoyxgytaa+/u3Ld0f263w0c27rn+odnf/1u7exdWR0Ag2F4RcWCEgUFQ7FFRZ8fWNgdEXv7EEVTQUpleOaWic1jx9S2ndP78Kzs5e0NfYdVt9/8Zj+Kc0T23fKS0qo6x89W5JXwGIyuWwOn8sTCbdWZvoHsoKLfYw8n/0V+PJZRZBfV1pCZ3JMbahvVZBne0r0eGHaSEmG5b2b9/S06wpzaVg4arwvyNbc5N5tf9OPvqYfXw6OJo4AACAASURBVN+7c1FXV/fY8bPaOreu3Hh4596rh4/Cg6Jbh0m/YKJPXSvfR5hVMKB2TmDrkS4pdQAEglgZmiGb61Z6G2A15RNfv0x+L5muLOkozPUytVZROgaSPHjs6svM781rdDadwYzNLm7p+2NPBPkl5W8tPTDUpSW2sHF+s2mB3kPgdeBEDTDWr/nNX1NLtUOImp6Zmu6Z+v65+v75pqF5JA6/tkpeXCFhCCgkGor598M6Ao1FINFwNBbR1jda0Yss7CF+H8D4hheev2wcmNuU1T6Z3zZS1QMfWuAMLTBH4LRpBBu1CNR0zt28Z2ZlFzW+sNE5Tm3sJTb0Ulv615sH1n/3rzb1r1Y2z2UV1SXnVERkf/VIygnMKAT5flC0eqH99sF1hzf6wR/lw82kIyzkoizB0Zay0VYyMVYysVYysdYysVbScTbSsTbS0dbS0TYyMdYyMTYyUTbSkTZSMVbSsZaS0Va7I+xk3d4pPr6ocu6ghramhvZetWOaKoc1NI7v23v64IHTBw+dP6L58KzmlZNqu3f98Zx/bOc2EAgksX37fghEX0Pt8j6Vvw6o3zmq8ez0wddntfT3quwUA4FA20AgcZCYxDaQuBhIfPt2yTMHwS4v5RId5dLd5dPcIZnu8plO8kkWMmn2kFwvxTw/uRwfheIArfKw27leDzzfX752QvWEmtwZDeXbhzVf6Rz5eOaozQUt11vnfJ/cjjV5/j3YvtTH3Pz6KfPbJ0tiP7ZWRvW1lIW7OTzS035344rWnj1Su2XBYNWd23dfvXBxsL9PJBQK+QCZvInEUrGEJSJljUBdIZBWWEx+c92va3q6pzQ09I8c0zuupXNca6+qhpS4tLS41In9h26f1TuvdcjJ2mJ5cREAAAQM8ezeE6ntEnsgCo8u6gaZvYhzMMrwsC4M9HB6/eKQ2h411b2aGgdUIEo3r96oqW0YG5usrCg3ePgULA5RUzyQlV4Ag6Km5xETc+ixKcTo6CwKiSeSVso+l18+e1Hr4KHzp07sV1ZXBaudOapzeu+x0xqHLO//Y3n37nFFRVVp+ROqB/UPnpSUUNy1U/n4Pm3zN8Y5CUllablNX8oxY32Erh+1kY4fb2q/vXruS2DQUH5Bf2ZaZ2JsdXBAuq21n4FBio1Vd256iKnxmX17kwICBmurgizePz97OsjUuCDYvyAkIMzZ0cTg+V9n9U8dOnb8wEm9k/qX9PUf3fknMaeqepIVVYPNaF9sIQLFreizF1+CQOLHNLS+xsaQuhvRzZWTlV868zLbMpPas1LaM5JrEuIe3bgH2q4ss/dsYU0HAADopeWQ1PzOoTEAADhcXlJe2Tv7YPTKGpolaoSyWlGcHhK/HbtVD2PVQ+l104u1g4ia7uma7uma3pnq7qnmgVk0nrixsbROWyQQkRjMAomMI5KwKAx8ATmPREIRCGj3xFwLllNHAGZYovT82ltPnMqg6+MAgACAubWtIThjGM4YhtOnkGwMVVTRMHLxlpGte8o4itU+Rm3oJf7qJTf2LTX0r/zqX23sIbf2QTv7xrp7RxrbektraqtaW0C+H+Vtnp96d/+qwyvdoA+QMFOJKHOZGEvZWEtwjIVsjKVMrKVMjKV0jKV0jJV0tLVUpJVUlLVMjLVMjKVMpKVUpLV4jLVknJVMnK1coIXay+tqZw9p6Giq6+9T09+/59Q+tYNq8if3Kd3WP3HxxNFT+/fq7N1zWFlZerckCLQNBNoJAu0EgbaLgcS2gUA7xcQg4rsPy8noKEF01SC6Goon1BQVpCRAIBAIJAYC7RADiYuBdoNA4iCQxD5FqY+3ZaNM5RKdpZPdZdOclFKt5RONZRM+yKbay+d4QvK8lUuD9EoC7kRZXTN5cEpHU+aQgqT+HuUbR/bfOXrghfYhx+u6Nld0r2uoXlZXsrp2+ouveaaj0dNTav4mV+uLfBeG68baazzfGfg8/Nv+1pXjSipSEhApaQWwjMKDv/5uq2vkMnlk0iYMgUfiKCjCytDI6M/qivbGeoeP707vU9XS0NRQ3qesoLJPVfXInj1q8krSu2Ug0nInDx06f+rEyUMHPJycUHBkaUHp8YOHJbaLK8uqPLh4wfnlA/tn90zuXnt99dIt3XN7VfYoKaju1zyiJK9+YN/hsrJvSMRCbfm3MHPbJ8f1T8ip+7h4LFGW1tY2SYtrWNISHIEhE5cXYGizjyb7VVS1Dx3WOXJCBax8UuOg90dTXyOjoPeG9bERuS4O7y9ffnX5qu3jJy+v/AWRVAJtk1dXOnL51IVXt+69ufaX+b27n8O9e/PCI00e62qqvbh2I8fHP+D9R4ub9z2evPR69vKp3rlz+7VuHT/rZfAm28PxjvZxuzevk328HutrOzx+8D02ou1TRkteRkteVnVqfLqfm9Wr5xdOnTm09/jp4ydPHDn2wsD8Zye6aW7r6zCrBQ94JdVJye1XklVO8fAcKSv8GhWS7ur0JSSgOiGqPjmhKS25PiH6Z2yki7GZuKSGmOThkLSvw3BiVd+UX0pR1+jkFgCssNjhaSUW7jFkOhPBAtpQgn4CMLQM9FKBdqygGc2tn1muG0Q19MN/Dcz/7J8t7xxtGpzCkKgMxjptcwmPR2IwCAIRQ13EkylYFAaKRM4vLMx1Tc3XY/i1BGCWBURnlN185vQNtj4CAAsiYG6JM7RAH0KyRlCcWSwXSdkqrew995ehY0DmCJrbOrZS20uo6SbWd5Fru6i1PYuNffjOPnhv/3R3/3hTx8D3uqb6jh6Qp7GC1VPtdw9uOL7WCzSWCzXdHWEmE2UhG235BzLRltL/iyhLqSgr6ShLyRhLyQQ7cKKjYoK9eorT0QzPC85vdM8dVD+pofLo0il7g9ue7x86G9y1enTNz/hxaZhLgsv7v88dOqQhr6kAUZGV37lDRgy0GwTaBQLtEANt+yOCu0AgVXHxo7JSx+WlT6lCdDTV1OTA28T+D/d2iYF2g0ASINBuiJTE4wvgwHeQOFtwkrNiiqNKgrlc3DtwtKFsrKl0hqt8oe/+koDzyY5X3Az0n1w6pKUqo6UCObdf/cxeVS15mct7FFzuXo40fHJrn+oVNYjHg8u/oz36syOtb+kY3zxQnu443loI7avJD/QIeXAv9MH9W4ePykkrSEkpykkqgHeA71+5Pdw3RFmkIzCLUBS5/nd71dei75+i/e3eXjq2/5iGugJEfsf23RAJGZ1D+2+f0X508ewtXb39ikoKMtInDh86deSQntZxH2dXs9fv1SHK4tukwBLKJ/ceOXPw4NVjRy8f3q8pIa2wXVZZVkVeTm2P+hE15UNy0orhETHzMFhF4ac8O8cyKyeHa3+HeXotrWxw2aK1ZRqRSMFgKeurvKG+kQu6eqqykON7DhzVOKwopaStcdD3vXHoR6MkG/PfCVFZ9rbez5/HWFrE2Fi8uHpdRlwJBJKXk9mrfeDU8yt/PTtz5tbRAxEmz777Wn68dlYTrHTvwlWbZy+uaekflj9w+8SFUFPLDzduXdh/6vbxC4GGRh05Kf7vXhlcuWDz4p9/dI6EmrxtyU5pzEyqT0usT074mRBTmRBRFhMUaG1xXltvn8ZhTc3DetqXyksrAC53cYnf2E9+aRokL6fpZWQ4U1YUY2p66cDJU6pH75886//2XYK1TZiZeZKL84+EBH8rBxnZ/WLbNF+Z+yQV1RVUdUVnlXZOTW0AAJLOCkgosAtMWBEK0Vygfmq1egD7pXuhvB9dN05thq23QVebxvFt45iOaWzjGLJuENo6Chufgw0P9Fd8+5ZfXJpXUBIfn1hUVDQ9M7m0TKIu4slkbO8U8usYtWx2ZXZtMyWz5IWJ3w8cqx0ApgBgjgaM4/iTBNE0CYAvAZgNIP97r/7VN+4hecNIfsPQWlU36Wcnvq4T/7ODVN1D/T1E7h3BjIwhegZnGtsGK391NHYNgtzfK5g9Pf38zjWLZ9r+RpBgE/FQE8lIM9koC5n/8B/rLKSiLKSiLaWiLSUjzSXSXVS+hupmu5+Js76Q6vYg0u7B4wsn9shI6e1TibA3bMuP6C2KaM30HyiIxNTl0/oqKe2F6d7vz59QVwFLyktBJMUh27dJim3bDRLb+cd2ioFAO0AghV27jsjJainIainLnVRVUpOR2Qb64zl3ioF2ioF2iYHEQaDd4jskLx6HeBkqJNoqJDsopTipJFoqxLwBx76TS7SSz/FUL/I/nud9PsL8gtVDnesn1I/IS187cuAfneNXDuzR36N0ba+a2/0bDVH+RR42ke8fVwY6jGdH9KUG+RrcfHt136eID6P1Keih8qbSJNeHd58f0dJR05SRVBAXV5QUl5MSlz514MivyloKlQmFEsYHJyIDg13M34a7fXxxQ/+kmrqyjDIIJLlzm+Tpffs/3v3L7eX9gA8v/E1ev7l+6eD/Q8d7B8d1nmm+3zmdc84555xzBtCNbqRupEZsoJFzBkgQRCBAgAAIgGAOokhKIiWSoiRLsiQHJctjOY921pJHE2yPx7O66zuzM/dubc3cW9f3D4oz9tbuV1+d6lN1zp+/ft73ed7vMBksGl0jk8l4HBmbZZQpORQ2EkFCwRQ8REACOGaxTTY1JIxGn0qV9nvVEimdxuVz5Hg0tbOj/PH7H7905eKF0dHL/aP3Tm//8rNf/rf/+99+8Re/fO/Jm/dv3HzjlTd/89f/x8N799V8roBIUHP4cr6ESmQJaby0w1Xn8rSFo52RWK3NlbU6Cz5fayjoVGjQMAMAJgbFlXEUnRWZzVL7YkPy/EDj0UBL1qgRkhgRuz/ri7gURo/SNtNS+uzRww8uH96cmX59e+eL1x589f5r95fn24O+UiZZYzddX5z6wf3nPrh7451rx984Ovf6+bMPd1af7K8/3j9TrqsV8KQsrlIj1Z0c6P2bj9/47J035nonvTpf1uF/d3/zrx7fXW4tqhkKPlUe0TtPFbu641VWkdIuN/Y3tI20dFIIQgA4ubruD999+0ffe//lVx7+5Jdf/NMf/vDb//Gv1x+8Pbd++OGP/vz+299vHliJZNrNwXpXvFjRNF6a3dm/8+arH3z23Z//7Xs//fK9H//VWx//58MrL5fL09FIpV5rtRj9RoNXJtVrtZbu7vKbb37jq69++9d/88sbt14YXzhTHJhfO3f8/NWbhxduP/ry/3zw+39+6Ze/efl7n3/0n37/7U9/e+/VH9x7/MmHP/ntlTvvWHx1J7bu/PjLf33rk//y5P3fvP7h373+4e9e//Crd3/w1Qc/+rsPP/n8nXe///LDt5+/9/jW7ZdfevgGmC4yW9OaiMfSklKcaKeudGNWS7gzPcTNXuJT8LbKhLN9xK0+4lYf4WwfcbsPv9mLPT/Gfu185KX1qvkGx1RDYKYY66xymQVcBhJZ73d843j9izeufv744MsnB79798bvv33nH9+/9y+fvPzlG1eWOzMiKg4JozBoIgJBgCA8BGMAhHyKHwAAj0CIySQ1g6phUrRMBo9AQAAIAMTTOZhnZSoaALyCQ+rLkc4Nk/dHyefHGed66Jt5wl477fIk/8ai+OYJ/eV5/+keb1tCbxZQVBRC3m6aqAiPJAI9YV+b2zGZCL65vvDnt84/mh94NNv75lL/C5Ptkzl/W0R1canxp2/s/PMXb/zlD5+MF/MiLJmEJqGRNCJRRGKIIDRBJVG+fOPux2+8++Do4PVrR9e3Tg3m01mfySrhswg0JCAiAE7G4XZUJVdKrRul/Fpnbrk1M5lLVFhMPAqDTaGLWVw5j6eRyilEOgQRUAgih8yUMLhDDTXfvLSzM9g9Xp9e7etIOG1kIpnFEODR5ES84smDB88d7vU2NESs7ruXr/3TV//lsx/86Hh9da6zZaSxZqKr88Wjq7tjw3VWRcFrythNWqEMj2OQ8AyHypBxeOu84aDC5JXogkqjiy/1yVRiuhAAGgBMBMxkU4RZt/+5uYm/fHD1p3f2dnoLAbmYhydXusLr/WNHEzN3l089OnPm3QsHH109em9347Pbl7989dYvXrny5tapk4WGiaZ8ayh8Y2Hp5vKpw5n5Oxsbj3Y2X1g7eXFu6tbaqTcv7W4MlTQSBYOpMGoszcnUYmdHf31ezVUYearRiqrvnlv9+7deefP8brmyttoVXustv7F/0Biu4JAFLLJELzVV+GJkvBAAZtQf/+TR8ZcfvfDFj7/zT//tq3/7wx/+r3/7fz7+9GfTs+uxeL3OGKcxNFSmnMrSUBg6LEWBJEuFusDA/Nkn7//0w89+9fYnny2uHumNESJRxGDJZVKTWmZTSmwyiUUo1An4qmAgvr9/cLB77vjk4ht7O+NNRb8zvDa39OC5e0c3Hp/av9/YvZip6RubOdtWmrU5U05XvG9wfnZxz+ipWTt6/LNf/+Gtj//uyXf+6tX3f/PaJ//47qf/+Pa3Prt96+Ha2t7I8Nzw4MTU2Mz81OLi7BKYbmPUJ2U2g7whKj7VTl8rYdd6CZvP9lOt2yoTtvoIW3347T7CVg92u5/02mHi7cttEzllR0TTnnTXBIz1YZeWw1XSGSu9ne9d3v7OpeVvH0x993Dqk6tLP7q58vM7m3/z+vV//vDBT+6dq/ebEABAEAqGcTBMgGEcgDAAfK1+CADoaLSMSlXSqSoajUckoGD4mSXz1Jt5SiCWRSEWorT1PvK5UfzuOGWvl75VIOx2kC9OcK7Mia4uGi/Nh5c7PXU+uZJFkJEINQbVTNy7lI7OVsXLPmfJblyrrbzV37pbHztqqngw3nGxXFuKGruTxsPpmj97cPLffv3Of//7H14/e0rJkwJAJOB4VLqSxNVhKWKdUD7f3LBXbr422fz64ewHL+2/e2PjYKaltcLCoxMBgCkYYtikHinkZrpbJ1rq5/KZmWx8uCJU8Lt1PBEJRaIRGUI2X8IT4XFkAFAYFNGqMVS63N3J8MWp8mapuScSHoilIjozhcSgkDgYBN7p9tx9/sbWyVmnVqcWycvNtVdOz+xNDA5nKwo+Sz7kLSZiW+XWF2babg7W77RlBxMBs0CMRdJQCJpBqqt2euM6s0+i80u1QZkmINfYJSoakQMADQAaAGQaRRg2OaaymY8PN//20aX9vgabgE9HERMGx52Tqz++dfPtzfXJysq0wdzoDfdH4xuNhftLk9+5sPne+e0XVxbO9ndO1mUXWrucIo2eLRlvLB5Oz3TEk0GtpdIRXOvv2ZsacGt1FBLf4wgOt3UMNLUkvSEGWWBTOHe7+t5enPn0aO9HN64+Wt+4f3L5L1648+Pbz4/UNBmlRiVblfQkIt44Bs0HgG43Om6fO/GtmxufvXf3H3/3+R/+8Iff/uq3h+eO3M4Ela6gM1VCoYkvNrIEBhZXz2Rr6SwtlaMT6fydIyeevPuDvQvPy1UOLI6pVRpyqXTIFZIIdQq5XavySsUWHkfL5ymVCn06UfHu9YtfvvryC2e22rL5if6xvc1z5zfOH65fXJ3bmBicbGvtyje05DI1+VzD6OD47Mzp5q7pcze+8Wd/9a9v/eCrR9/5m9c+/M23fvj7R9/40cnFzcaaQtgXC7hDlbFUQzrbWWjpaW0Hc230uoTEoBHVhYWnOxjrPfgzZeLZPtLZMvHsM4tlZ4C4M0DYHiCe6ydu9qIvzYq+c6u4P5ZoDQp6s5aUQ5Fw6qr9Lj2HlfU4b62feHVv+cXl8v2ljofL3a+v9b19ZuC7B1N//sK537135/ffu397bVBMxwOAgCAsAsbDMB6CsABCA4B86rvgEQg+iSilkKQEAhePw6H+QxWf4YcAAKaSKMVK21qffGOAsD1CPuxn7rSQtjuJh2OMo0n+0aRub8Q/XbAnzQIxg8TGY/1CVsmpGfRbhkPuksOU16ob1Mq5ZGA7X7EQdV7rbb4wkK93SXoqzUfTNW8e9//Xz175wx9+9fmP3quprEag2USKkEgSoNACnUQ/VUhfn26+s1h8sj34vburP3vj6KdP9n7+6u5375w8M9kUMsoTJm1XRcivlWskYrlAaJfKGn2uwcp4S8hvEEpQEAGDoTNpHBaVRcCQIIBCIAgqoSxpMkWUyohC0hUPDWUq81a7Q6ygkFlEPBsJsGaL/ea147MnJqIOe8zh6s6EZ5sSK6XCaF1ljcMQU/Jm8/b3LrR8cqH3Zn/NRNjSajdq2Xw0kg4AiUnkVNjdtd6gR6b1SdWVJmtAaxLRhQiIDAAZhWBSSAKBQOM1uvqrMi8tz/zwxtbl0c6EVi8mMS082UJj8c7CwlyursHujamtVQZPd7AyozD0h4MPt1a+/8LNN/fPXBsp3VucfnFzsymSSFkdBzMz91bXqox2CZkvInLa4olLp+br4wkylu6xujbm5y9sbtUnq5gUIZ+pWSl2PZocuzs8fG14bK2x5aCj+4P986+srC3k28bzxbHaxpPl4ZAnCcNsAFhahWWooWGxJnVrtuevf/ze737320sXbwTcCQJeROOpeUKdSGDg8Ax0tobJVLHZGonELlf7GSIzXWTM1HX5/dVkLCegNy93Nt1enZtqa9FKdEy6TCKyyKV2FlNNp0qFHKVBYVzo6Xm4t/vC/v7x+ua13b0ruzt3Ds698fy1bz+8861Xbr12+/KDq8ePb9+4sb+7d/rU88cXHjx/d2f/0t71Vx9/9LcPP/z129//9ZNXP5wamo3443ab12Z2euzukNufjiTqUlX5qjSY76DXxUU6lbA2LFrpZm70Es72kbb7ydsDpHOD5N1B0u4gcXeIsDv8NEknnO1D3TqpureaHEgpu5Om7mp7wiaujVmjFqVbJjw91PfocPt4umelOXay1rvXnro1nL831fLiYvvj9aEPrqz9/OHBB7dWc149BBAAoGAIA8N4CMJBAPPUdwEAQkMQDYPm4vEcDIaBRhHQKASMAP+xvh6IQSOx+arY+fmqjX7uZpm410c5104820E8P0w7mBDsDuuW28yllM6v5UkYZCoaLSPj8lZlyWPqclo6bOZGkymvN0zEQms1lYNu41a+crM9G1TQizHd7mjmzqn8Z29s/+s//exf/8evz66fptDkSCwXRlAldP7mQPHHr+y+dWXhVG96shA7nu187eLS61cWX9wafGWn/50rsy9uDl2cajuaLiXMajGNSiWQKDiihstPmK0etY7L4AKIgEBSiTg6hUAn4qgwjAcAS8KQLGKZW6YyMDgVBn0pEWwP+91KNQFLwaBoCIBXy1Xby3MrYz0pr8tjNDYmA5ONVadKTWP5dE/Cv9yk/eKbDZ8/rv3Gat25pmiLQRwSC4U0DhpFBYCIgEgavqraG45ZXFGDNaG3GvgyIpaFQNEJeL5cbHZYg0ajy6gy5Ty+1VLLy2fmr0wOtYXDRjZfTec1BqN9FZmsxdMcrmrxp1pd0ZI3WW90dgX8L26c/NZzl871da3ncx8d7v7Dd771w5de/PDW9b/71tt//sLdMx3dg9mG6Za2W+sr37x1dby9TcURujX62nCkqz6fr6hSiDQAUJsjyVtDQzOpqkqVoWD2DIaqekOpZk8kbw8st3QcjYxPtHRI+FoA2ADiaqWWubr8Zqb6RCr88SsX33v7FZ8/hcWLaXQti6cR8uQaoVovMWrEBhlXJeKq5TIbV2glMbV4qhxLFJGwvJjRcWm8/1s7C2/tLpyb6Mv5w3KukkmXcTh6JkNFJorpZIlWZlqbWvjh66+9c/vaw4sHt9ZXzk8PnRvpPpwr3zs78+j80jcur7935+i9e1dvbZ1aLDVvjfY/v7O6OjvUkG/ZvvbkGz/4zUsP358fnUu6Ay6z22LymHVWh8Hqt7srAtGYyxtxesBcJ6UmwtfLxLUR8akS40yZsN1H2uknnhsi7Q6R9oaJ+8P4vWHc3ghxf4S8O4LbGUDeWpIejdkGUor+jKMpZsgG1B3ZQJVN3RR0XTwxd2FqaCQdqDdLUzJ6s0WymHHvFBMn6vxdfk1/3LbfX/fGzth4QxKDRAAAQQAJQxgYwkEAAz1jDwYADcNUDJaFxzNwOBoeh0GjnjL3lD3oWTaoUchPDOc2+3VnOsm7ZeK5LsJOO3Gvj3g0Ltga0A1mFXV+eVDPt8s4HBIJh4C9En7JZ+lxmZtMupxclpNIO3TaSb97Kuxcr43PZKMWDqkppF8rx8+WQ6+e7f+Lb976t3/8z59++E2XNQgADgGTmitC37iy+NH97ctrY3URh03OjZtlpUrn3lTjxYXiRrlqZ7D6hfXyy2eHHmyOn+qobYv7Ug6rWaqQMHgMIh2DJEEIIoDwMIzHoikELB2HpSEQZACwKARexBJouSItlenm8pudtq541CySERAEOpXLZgpkElk2GUsH/SGr2axW2Q3aap+7PuhuCAdao4F3rjX+v78qffZy4fFS4bAxMha0RVQqNomFQVFgiAwACYNgqPgKm1Jnlqh1HImcJeYLNFKF3WoJ+n0VXm/CavGqlSa33taZrtif7L84OVBKhq1CgYbBjeosOae/wuDIWrydgdRwLLPb0XdpdOp0sfW5k7P3Nk+VK2JDidh3D/b+8vGjT+/e+cGdWz+//+L7Fy+8enbz3csXPrp99c9evPnO1eOJfH1IowsbLSGTJR0M1SUrjUoLAOQKR3i7VOrwh/wSVas73uWt9At0Dr46JDMXHP7+ZHXI7EOjmABwAeCZJKZL5b67vT3nWmufHC28+/CGUedGIPl0ilrB11U6feVs9VyxZaLQ2BSKhEw2q8kuEJsJZBWRLIfRPI1QfTRR/vT2znsHi9fnytPNdflQyKu1sBkyPFFEo8rIRBmZKG2obnrp0uWX97avzY1ulVpLsWA5FV7tLqyXC2t9hfNTXVdXBm9ujt/emnt4tPH4aGOt3NmTjo8U0+2NdTOr519683uzE8tRV9ihtdr0NoPSZFFZnFpL2Oqq8od9eqtTpQMzHaRsmKuTiWojwpUSbbMPtzNA2B3C7w4TdkeIeyPE86OEssNZHgAAIABJREFU/VHC3ghpb5S0N4bfH8FfnGLsDMhnC9buClPKIYrbxfUBY51FNVuXvrYwvlSoyunFNibRzqHHFcJyQL/TEi97tW42zs0llgLa5yabz/TnmRQsAOBp8/YMPNTTYhIAGAaAgMKIORydXKqQiMgk4p/q3tNEEEnAEXJJx2yr6UwH/Xwveb9E3eskHvTgjkdZp7vkxbisLqCssAnDFqlCxIZhiEsg1No0Ja++aNcVzeqiWjFsMx+21N8YbF+rj3cGTXGDaLDGM9/mG88Z9kuZ+4uDP3t49a9++N2m+iYAAJfOnuhqPDvTcXqk6fRwcaChoi5gq7KqKg3CFo9yrjGy2JaYbg4ttkV3xxrOjzcutlaWU9GOcKQ1FB5sLHiMViKKjITwT7/OhkIScWgqFk1FwGQACBDAEjAkOUdoFsnCal1PKlmMRfQisVQg0evMZpPdYnGbLW6NQmNQKLQSmUIkkwoVGpnKbbFEXfZLp2r+5dO27x2nb/antnO+YZ8lqlExSEwMhoNEMAAgwBCJQWBJ6EIRQyQXKA1am9ES1Bt9aoNbbfapDR6HLRzwV/o8ibgrMNlaf39ndaXYFFRKFQymiSNN2315b2Q8VzjXM3xzYvbhyeV7i0trnW2b5fb90YF6t7vKbLm/uv7m9s71mZmj0dHlptbJqsx6W/HOyYUHa8svrZ24tjDdm6qIG6x2hd5vtPY0Nnbnmw1KCwAUk8TQl6zsDEf7KqrLkcqsyuLhKl1CdUBuThnsKZNHQJNCEA0APoD4ap5ura7hznjPxenus4MtKyODQp4GhWTy6ZLmWOZsX//xxMjx9NDBYNdmR+NkPpsNBeRiPYmkxBFkAOLGnP7nV8bvb0xfXRjc6GkaSKeaguGI2SnkyFEYDoEoIRJkPJZ6pKP3REfxYKD7z64fPd44OV2byTtMLV7zeEOqrzoyUJNcGSiuj7afneq5sDT6YH9td3IorFMlnNrx/va9o8trO5eSoYxOoldLdDKBSivVubQWv95S6QokHD6nUm+Xq8FMFzkb4Wllwpowb7WXutWHPTeI2x8l7I8Rzo8Rz48Rz48Tz48Rzo8S98fw++O4gzHi4QRpd0Q63+ys9yndGoZNRQtreDm1aKE6+dLK7I3ZvqlsKGtSxNXStF4+mw2+enr4VH0spWDl9JKVluQ3dyZuLvao+TQAnnoriGfuJfLZLRIAGI1E8zgcg1aj06oZDBr0pzUnBAMIICGA1KoVzXHjYgNzp51w0EPZbycfdpIujzKW2wTNYXlj3Jj2yL1mqULIwMEAA4BNyCnY1O0eY3/APuy1L0QD51vrL5Sb+6L2oIqRcUvK1ebOCnUpLFtJuk4HPPuN2bev7Jfa2iAEUqeUleoqGmPurF07Wh29MFG+NNE/V1MxGHV3erStHlVPytqRNLXFTIM5/3Sxst5jcvPFAYGsLxW7s7k8WmhQMgUkDOUpezCCgEXRsCgaDEgAEAHAAYCi4KlaiTJkclQ63F6dzqDWmEw2tdakUOn0WptBa9NqDEqFSiaUS3gyNlPIZPLlIplOpillAj97LvP6adtiparHps6qpF6ZiEtm4dBcNIoNQQQYQWKT+SqeSi03a3Q2hdooEGo5fDVPomWLNXSWVMBTmw1eqz1iNDgrA/4T/QPj+eZqu8UkEohILKdUX23398Qzy01dm53lqWyu0xdq9LqHa6smctVRjc4kFJ8u9d2aWzhX7j8cnRxL17W7AlOZ6rWW5jNtrQeD5XNDfQO52rjFLWWIhHSex2hqy9V67QEYZii4qmqbu+D1L7W2LxVa6/T2gFjtUxjDOkfCFrAp7DgUBwAmAHwAC2VsXckXPVFXNdOc68pkA5YQCs0n4HjV/siF6elbM5M3JoYvjZePBtsPyi1nuvKNYZ9coCJTVWiiFCB4drWjq6Ki0u5MWm2NQW8xGmyKROIOr1SgQqK5SIyIRJab1PaGYHCmpuqXj1/4/37y/a++9fZPXrx3f31lpi7THvPU+50Rg64xHu6pqeytTYw0VZ8sF9dHerNeT8is3pjvv3f7xvDwvE5uFbPkXIaMz5QbZAan2pC0uXL+WNDktCq0Ho0RzJYo2ShXI+XVhXkbfdSzQ9i9YdzBOPFggng4STqcJB1OEA8m8IeT+IMp3MEE7miceDRB2BsTT+VtFWaJWULVCklWATmjEk2lwnfmRt/YPvHg9NilseJGe2axLvr8XO/nr1z85u7cYV/tnenSj5/f/eWTSzdmSzYxDwAAAAxB/84b4pmNiQQAAcFIEpkiEYsUShmbw0Qg/tRugcDTjhGHp1nlkt44b72VtlcinyvidxqJF3roW73s3oyoPqJOeGQ6KZeNw5IgiIxCymjksFxQpRXlLeoup2nAax8MOYtOQ6We35piDzcL++sNg8XITEN81m4ZFEj6pOKdrpaBjlauUOq2WeqiPoeE7+TSZnOJx6szj5enDrsKJ7OR6UrPYMzcGdLVOKQpozjj1A3nK2tcZj2V7eRLoxplwe+stjv1XBkVT3/q08IwAYOkopFUCBABIAIIDwAWADQBS2VT2GwyQ8AWSuVqgUTB4Ut4fDGDymbS+EKxXCxT8nhSKpmHwzOwGBqNKOIxtTGLZbdDf3FQ0R8XhPiMsEIeVClEZAYeQUMh2QCiwAgyiyLQinUalVUh1+pVGr/DU1NR0Zmvb6mp9Tl9DKaIShVzuTqRRG82ORRyM48pSdscBY9XQefz8SwTT2njKK0suZEhUdH4ZrYkajD25io7I6GwVqflCzor0hemp0+2ti0Uij2RinZ/eDhVOVdTs9rautnTPVlozPnCOoGSS+UphDKNSJwOhgLOIBLJNiltNf5wXG9qDcXKyXSDM5Cx+yvswZDRbVU7aCQpAEwA2ADiAVgo4RpL8drxZHqitnmgOGAxRgBgSHnq1d6+OycXr0+O3hwfuTY2sjfQs1FqWesoFKNhBVdFpqjQJClA8flsjVXt4FBETDzLKlVFjVa/zmJVGUVcNRLNBzCPRJbbdfbOWOjbl/b+4btvffnaK188fuWXT5589uD+w4210Vw643SaRHKXSpcN+LMBZ8Znr/E7+xqqGxOJlMO6Pd937fxWbbrAoUnZZBGbIhFx1FqJ3q02Vjl9KbvPoTLqJSqPzvKUPbZKwq4Pc88OUndHsefHcAfjhMMJwtEk4cIU8cIU4cIU/ngadzSFvzCJP57AHU/iDibZQ1mFU8LUcihqNlFBxXjF7MFEYK+7+biv9dpIy/OTxcvl3F6x4snKyBcvH//g6ukny73f21/8/KWDP7t5ZrMn79YqUCg0AACC4D8a7EQ8Yw8JAIzDE8RikUIlF4j5WDz2T72WrydhIIAn4ahRI/dkM3e/j3ZQIu62kHaaSRdGWRv9/MYwS8vBsdEIMgTjYZiBw0opJAefFZCwYyp+Riep1ctqDLKEUlzvlt49Z3jnBeOFnbqLx2e2h8aHtKZ+kXREqdxuqZ8sFS1WR9jridotSgY1opKsd9Tfmx+4PdF9XC7stGXWC8lT9dHF2uBELlhplLjk3PaUbzAbC0qlLqHMwOTIiFQphcujcHFoIgBoAGEhgEciSEgEGQJ4APAAwj/DDwsBHBZNoTOENKaEQOGQKUwRXyBkcZk0DpctFArlQqGSThPRaUIchgYAFYsTejSKqUrNQoY9EufVGtk+MTuklKsYfByCgkAxAUyDITKTxleJNVKe3KPTL3QX7+2uP7m49drR6qP902cmhsJeH0+g4bA0PK5KrrbyRCY2SdJgD5cDKRNDQoXJIhJfROBxMSwulsMh8EwidY0/0F+bKUYCQYNezuX59caF7u7t0bHF5vaOYCTvdBa9nvF01XKxZbiu1q3SMwlsAprOovN0CpVTr69NJHxWHwLQXQZPKVsX0pmsQrlHoQsbbGGjy6owKwUqKokHABMADgyxAcwGEFcqtF08fXjv9PFI/UBDdRufqyNgBTFneKyhMFFfO5Ovna2vGaysKsYTfTXVC8XG3kzaIDaQiFIMRQpQPAZdrlOa+BSumiWKGl12uUlEl/LpEiZdgUSLAMRBoXkOreX2yokvnjz4/u0b7xwevnv+4L2Dw28dHDxaW5svFJJWu0GqVPGlXr0x7rQFzYagQZfze/OxeNrt2JrpOTpz0m0PkvE8Dk0iYqukPK2cp3IozTGbz6WxagVKJU9ulhnAfA81G2GpxKz6CHt7iHp+DHs4jj+aIF2YJB1PE49n8Jdm8JdncJdmsRdnCBeniJenMJdn0JcWyIM1TDUDKyETpRQcl4AUU7BVJvWJ2qrT2eiptHe9NjgfNU/4dKfTnqs9NZe7q9dzruvl3JPl/nsLXX2ZgNthptIZT52TP4IKAX0NHgoAGIlECQV8vUGr0qgYLCb89aMQBOCndgsEkDBAA4goYlEHM7T9ftrxEO3yAOV8J+HiMO36Iu9UF63Oha1yMARMHAQBPAJWkPFeESeiFMQ0wqROmDXL8k5NrV3fFFRfmFM8uaK99Vz37fvPrZVGuoSiDh5vSK3abcoN5qv1ap3f4XAZtCoGLW3UbLYX7s0O3ZkqX+grnG2tWmtILVT5N5urXtmY2RhoiZikKYf6ZG9zb2XcxeE72WIDW8whMjAIPBJBeAoYDHBIiARBX9+CpwQCPAQRYJiERlPweBYGwyTiGDKBKOFxNKZC2YDbp9PLeFIOR06ncj1qYzEe92mNIiqz2qzc6fAel1UzFYSxJLfBwIorZGq2FI2iAQQZQBQkROExhWK+VMLgDOWqPrl5/vPXbn/64vEH17c+uL7++sHyie4Wn9kqFqjYPBVHpHMoPW3mipItkeAbtEQhC0WXUIRKplRM4QtJXBGZ71bpOyqT0y11abveIBJKOEIhk1cXT1xaXr4wNT1faBysTg+mK4fSFeV0Kma1kjAUAEgIJI1MoMn4fLfR0FSdiXlCeDTTa/AM1OaTNo+aL5NzJCqeTMGVitlSBk0AQxQAmBDgIQAbgtkAYgt5ls0Tx0fr91LRksEYxaL5DKo66o779Za4wdwa9Oe9rpjR6NboExZbSyRQTERcaguZIMSTxTCKRydLk05fweOeqs9NFBqdSoOAKqQT+RiMEIaFAOIAwAhavQ93tt7d331je/fRxs6j1c3Hq+svLy9fGxufytZG9WaTXC3niUxSRcBk8hj1Hq02arJWOp0pm3Gmo3ZtZtRi9FHIYoXIoBBo+TSJkC5R8ZRqnlzOlSj4SilHLmaKwGIvNRtiqwX8fISzPUw8GEMfT+IvTRMvzRAuzxAuz+Iuz2GvzKOvLKAuz+Mvz5CvzuCvzqKvLhFXBzg+NZ6JQrLQKCYGZuPQeia9HHLPp9yTQdOoz9BlkrTrRG1a/pBTfarKN+JTj4e0ZxpDK82xpENrtpjYHO4z+fp3/iDoP8pOGIaQXC7XYjVZrCaZXIbDYL9+BnpKIQR93SXiCGhC1k3eLFEvjJCvjFOujFAv9JCvjlLvrbJurYqGW8VsKhoJIRhYjIZGcgk5UaUwqRYltOKMWdnsMRQD5qaQvjkkKNdKV1eart3anS02F9jsDg5/WKOecFpCYgGXyTHrjSaFTEomVupU57raLvZ3rzVklnPxk7n4aMzdbFT1eh3HY703VqYLUbdBwOzPJVe7Cmmj1i1WiGgcDBILAxQEYaGvxQ2PgIgQRAAQETwtOwEBACIESDBMhmEyGkGUMrkJq6WcTa30Nm8PF9e76keyyZBRT2fwsXiWWSQ72dJwtqvlRGNuu7vh1lT13SXzdj99o8DbT1hblGoukYlC0SCIAgCBgKZLODIhmx/QKI4Gim9vzb++ufBgde6l1amXNsZfOj102N/aHHBrRBIKU0JiqNwyZ5vSH6cqtGiODi+S47h6tszAlcuoAj6JpWIJU1bHWFPNfGddSCs2SSRKoYJBZkVcrjOjo2u93XNN9cPZqr6KZEvIl3E5jFIVGk1FoWhKsSLmdbn0GrtGlYuHvXYXhcT3m3yd6ZqE3WOQaNQClVqglPFlUqGKzZIiEQwAmBDgwBAbgjkA5lCoylSyt9y3G4qU1OoICinAYAVasVHPVSR15qWWxuFsOmE0m8UKJZ3tlUrrva6YxUGniPFEIQrLp+CFWbvnoNz5zsHW6e52v0ZrlipFdDEGxYUgDoC4ADCD1uDO2NRiY/FUa+lwcOLCwNhBeWCpLj+STA9W5qpsTptcpeSJ9GKZW2906vVOrTakN6WdjmqbpcXjmigU/DY/gywMmNw1gXjE7AkYHAmzoxiPh40mnVRj1li1Eg1Y7KFXh5gqEa8hxj43Sjwcx16cxl6eRV+ew1yew16ew1+ew12Zx15Zwl1bxN+Yw96cR99YQN88SXpuhdNeQaajIRJAsJAQF4MSYjCVGslozDYZtw/4DPVydo2E2aDktxllYyFrn1czFNItNQTaYmaTQqBRqzkcLgT+ODd/5mE+a/8gCMnmcGw2s8ttM5uNLCbzGXQAQAACMAzQT49AoADGraHOF+hHA5Qr49TLA5QLraTLXdTbS7zNMZFNjcUgYSoeL6WT1CyyiccMSHkphTiuFFVoJM1OXU/M1lPhTFgkNg2jpcG9PN8+1p5tNqtLSumUzTSg1VvQZBwKp1Ko9AIBG4WMqBTzDbVDiWitVtFs0c5Uxzv9lrhUUKVWlCKe8ZpkXyZe7bB0Bp3zdam006Lgi1FINAAoCGCf+rpPT2NAEB6GiRBEhiEyBJEgiAgAEYJIAJABILBJrELQt9HdeDBUPD/QstfXuNPTsNXVMNZQYZRLUCgqEUv1KdW9Ef9OqXB9pOfiYN3zy4nXT/tey5tednnahCoanoJC0CBAgwGBQeSo+Eolm9tXGXm8OnlvfuDiUPdud8u5UvO5vpbtntrt9txiPh0x6wkkFo4g1XMMDoJEj2Kb8EIHQWomCm18pZWr0DDEAjJHyeRX2ixTxbqh+oqYSeXSaGQ8KQVHC1qtq8ODM82FwWyqOx4ueNxVdlvYZBIyBFgMU8AWh+2Wtup4pd/hNxuiTqtcImPQhEGrNx+riFqdRolaK1BqRWqNTKeQ6ug0CQJmAsACEPvphpEcJscQSXSHol1aTUzEsyNhjoSvKoSrWnzxuULDK2dO7g+U2gPBOre32unsjMZm87VNkSiXLsXh+HickIgVRDSm5Xxuu6erPRwJqHRRgz2odyqEGgyGCwAHQGyfKViua06YPXGtfSFfPNfVN5aqrrd5sjZ/R7ImH0l6dUaDWK7iiWwqjV2tsauUEYOh3ucuR6Nz8arD7v6+TK1HqS94vNMNdSM1NR2R6LnB8qd3buwNDqQsjpTTV+uLgIVeekWYLJdRCinG4Tj5eBJ7PI26PIe4PIe8vIC5soC9soi7uoS7ukS4uYS9cwp9Y5lwuMDcmeKdGxMVUzwOGUsAgA4DFgrJhJFOPrs/ZhtLOQbD5narIq/i5xW8Fq1oJGJeyPnnagO9VR6LjC3js1UKGZfDRcLoZ83bHzdy8L9bLzwez+dzxWKBYMinVMoxaPS/IwoBGAIIAAEAkBBAqXjE3jhju5NxeZS+343dbCCerGGP1AtTfi6HhSVRcGwmRcwmy1gkNZfukPASGlnGIM9oRQWzoj/uGqjyhw0io46RqzIMFsOT3enhlvBAyjTmNgxpzVECJyLW9KQydpEYD4BTJmn0ubJmXVQhisn507XJsXQob9e2eixDKe9sNnxtuv/CWGk+E2902blUBhqFg7/+p8BCMAaNxKNgPBLgIIADEB6CCRBEAAAPwL9fCQDg9CL5ULZyq7PhbHvNektmvbV6q6thvaN+tau+lA5LmSwUgsSm8pwyWZVZMxCLLDdV3Z3I/6iYe1NlPs3TRjhyNoWLgKkA0GCIxGcIbHJ1UClfbmt4bmFsb6BjpaXuZD57qj57oiG73FazN9R6frBYjHv5bB4Ow5URJBaC1EQQ2whiD0HqIIndfIWdKzEwhDIqz8CVNEeDU825vM+VtJqcOo2ELyagqV6jeWtq7FS5a6AmXYwEqh22mNVqlqvoRBYZz1SJFVG7pTroykX9Sa/DrdPJhHKlTBdzuLNef8Bo10k0Sr5SKdTIRVouU45BcQBgfM0ezAEwG4Xhc0UWmz3NF9r4fAuVrMCg6DXBxJWp6YvDA6+cnv/BzcPn50aW6rObHS0HA6W9vs6NYn1r2M+jCDFIHg4jJGHFaVe4Ixjy8iVmltgm1sRN7rTDZ1MbCAQeAAwA6JX+VH9dQ1BrCavMR2Mzd+ZOdnnCNQ5/WO+yC3VxkztksrvUBp1AYhRK7AqlVSaPGgxNfs9Gc+trMyfeW9662D/en6zsDPnGqlMjlckOj2u9rfnuwsxWe3tnMNTuD06m02Cxl5wMklQKZlsV73icfHkadWkWeXUWfW0ec20Re30Je+ME5sYJ9O1T2FvL1DNDrP68qFCprgiqE069R6UUESlkGKbBEAuDpcFIl5A7UuUaSpr7QobxhGM0bB32GqZjzu3u3Ln++q6EXcWjE/FYsYCnkorYTCYCxjzzWv5jYOVZ9gABADhsdjweKjTmCk21Pr+LzqD9z44L9HVIiEcjYgbqYoFxYYy33s/trxNUeYUBu8TrkhuMXL6QLuQxJXyGkE2XcBgaHiugErd4TT1Bc7tT3R93dsS9RglLrWRmU4a+psBQZ2x0MDHVn5jKBrpkihJXcaGy+UQwrSezSSi0jsOucRjbQs6uiKc76Lo40PX49NxOZ2GzWHvUU7g72fXu1sKDub7TDVV2kfRpCY2EMRBAAwiLx1NYZBYTS6eh6XgkGQnjETAeARMA9PR4FP4Zh1iDSNqXCp7MV642Z081VC43VCzl0/0Vkb6q6FxLrjHkoePJRCzVJld6ZNKs1TYSj+27g/dY1l2sspkmV9MEFCwdg6BBMAWDpbj1+mqnpclrXe3ID6ZTdV5Xncs6VBmfSld2+LyFoKecTc42ZMZrUk6VhoRmyDB8C0ZiwUrteLETJ3YQxZVqa1JrcopkBrYwojEN1VaXq0JVFl3QoJfzRRwGn0JkBm32tdHBk+XOwXy2JR5KOx0OtUbI5LNoXAFbYFGrQxZD0m2tS4TSQaffaDaozCF/rDWXLSRSbr1DKdFK+FoeS0khC9BIFgBMALEA9JQ9NozkYgliNlfP5+qJJDGHqyPgRDg0vZSqvjM5flRquzs/9vrmqUujfUu11afrMhd6iuuNuenKcI3dzCTyEDAbheGTcaK40V1jcelpIgVFaBRpfBpLWG+yKnVUsggAGgIiT7R3v3Xx6Or8wtXZxZ+88MKbZze32toWCs3lVLY9mOpNZnIOt0emtsvUep7IIBSbxNKgVtsWCZ7t7LzRP3yzd/S5saXpmkLB4+6KRfoTiZI/nDdZsmptrVbfbLf1hYOLuSpwokyoDBB1ckZ7Bff8MPFwDBxNgUvT0NU5xNV5xPUF1HMncM8v4+5vkM4MUKIWjkGuM8j0erFBJdJJaAIOikaGiASAJgFYRSf3JNynmiIjSUOvXzUcMU4l7Etp73pjYrNUPdsUt0nZAAAUlsDn8+UiAYNGR8BoCEL+T8Niz34DAACFQolE/B1dTRNTQ53dLVqdCoFE/KlIgmcJIcxnYXuyvM0hw3DRVBnXBwPaoE8ZCagDXoXFLFYp+BIxhy+g87hUAYum4TNaQ7a1YtViTXAgZs84NBIOVcyjRlyylhp7e6Onq8VTrHO0ZZw9Dv2mN7QaSAXxXAlM4REoRg6j1W2ayUZXG7Pr9dnnB8sfbK3d6us821D1wlj328tjby2PPpzuOV2s59GYEMAiUEQECg8AFoZwZByNQ2RzMAwejs3Bc0hoKhpBwKBJaCQRhnAIBAGFIkMwEQCMViBoi7hHMtGJmorJbGIyEymFnH6J0MblDGWSx3PDUbOWjadqOEKfWJS3WEaD0QWOcQ3IF9GqRrJcSeDgUEQClo5GU6RcXn8u1R5ydcfcax31FXq1gsl2SsWdMf9AMlahNRi4AqtQXGezzORzCatVSuT4SFInUmRAie14iQMntuFECbm50uYOG01uqTyu03Ulgh1xVyFsDxiNDDKbRuFJBeKEx7UyVF4qtQ3kq4vJaNJm0YlEEq5IIVKY1JqIy+42qGxKcVM61tOYTQf9MqFSIdfHAuGEN6KWGNhMOZUsQaM5EEQDEA2C2TCKCyHZAMGGEBwIycUSRUyWRqf2ajRuNleLRQswSHrG5lvNF07WZGerM+VguOjytrnc/SH/VCo2HAr0BbwVZjMFzwcwE0KxqQRRSGmJKwxaqlhOFWqFSrNMY5dpDXITnSIHgMqn849nZ//2jUdfvHD3V48f/vbNV19fX3pwYvrdc1vv7e6+tb19Y3x8OJEMSpRmgUwnkCtZQr1A4lEpGwPe4UxVKRqbrCkcTS6N1TXFNLqUztBgc/aG412+UL3RUW+0tzndXR53f9ADlsrUrhpeNiqdKxlvr+nv7yhfOae8vyN6eVf0yq7g5bPc+5ucl9ap99apO1PqhoRfKVYpuHwtRyIg0THQU1RgPpaStCiXuqquzbRutEaHYroun7zLIy8HtIMRw0jSOlRlK8btHDIOAIBEY1kMppDHo1GoKCQWhlH/K/a+Xlgs1u2yt3c0zS+On16dr85WUKjkP9ZGCEDQs2kYAhFZk1B11tiSQX0sbMikzNGAxGrkWQwiu1VkNIrUWpFUweTySAw6iUMn1vlMx2OtV8YbTzXF0hapkEGQC5k+m6Q6pW1pcDZl7NVhbUVYWfRqZj3uGEfIAhgOTBZgSH4xv9dtOlEVWsnFJwKuSZ9rJRVbrYpNei1b2dj1rvzz/U33Znr769NUEgWPIuGwZASSCAMsEsJhEUQSTKZAJDqCysIw6RgGCUMm4ahkHA2DIqKQRBSKDEMECGD0QlFT0FPntsU1qjqbYTITG0wEwlJ+Qik/HOr9+ObBXGudTSwVkqheqbzObBnx+ieY6nkgXUArCzSFiswhEygkIpOCpyXMhp0EMtr+AAAgAElEQVRysdFhbgu5n5sf6k8EDGx2VKOeK9TM52sr9ToNnWFhczpDnhNtDUmz2UUT15LkQVigRQjNWLENKzFjxTqSQM4WyXkCt0zaFHBOFSrHGhLFioBJLidiqBqlwW4wVof8p/p7Frtbhxpz3Zlkhc1sUchNCrVFqXVotR6T3mVQu/TyXMTTXV9ZE/NzmVwAUfBYJoXIxmJYSCQbgtkAMAGChcLxsEQRiiiEUFyAYENIDoTkoHF8EllmMgaTyXqhwIBEcmCIquYpO8Ox8XT1QLyyRmNNyTQ5g6XJ6Wyy2Yp2e5vLHtYZSTgegOgAppLwfI/KHFYadUy5gi5WcaU6iVov1Yn4WgxagEEyPQbr8eT4O5tn7o2NPpiZvjU8tF6fO5WpeHlu8qP9nbc3Tt/o613KZHJGq4YtFNEEEprAIJR6Neqcw9aZiDWnKjrqmofay7XRVECpDcmVMYUiq9O12FxNJnfB4Gwy2RoNplazBawMmhZ7bacnKx9dH/7pN5f++uO1L99f/MV3Zj775uDn75V/+lrh3euO1/aVr+47b23kO7MREZsjYLJNCq2GJ7bJxE1J90Jb6t7J0nsXZ944P3JrruVUIdgX0Xd4FW0eZZtHVfSq2gPqcoUt4zXhMeinaTqRQGQyWGQiGYPGwzD6f8MeBABAIpFGk765pW50vGd1fX5wqFuhkP4pezD09VsIkYAT9ivsNpHLpaqIG9IJk9+nMhn5aiVDqWQo1UyFmq1Q8UQCJo2Kx+ORbjl3u1x7e6F4bap5Iue3SllmvSQa1KSiykKNo67Sko7rAl5Bo18z5PKaiUwyQFMgHBvGRcTiIZ91KekdC1q7bbp2o7bdpJlLBqfCjmGb9nTSf9hWvdKWtetkNBKViiNh0TgUTERDBBhgkQCPAXgCIJAAkYKg0tF0JpHJIDEYZCYJR0UjCWgkGYIIAGCscmW91+UWC9UUakIlW2muu704cbpYu1LIPlqe/t7V7a2BTqdMKSLR/Qp1XKcesLn6qZIhiLNCUjey5DIam0ZhMCkcHpXVGvEf9rZlNJo6p/3ByuTtmYHJXHq5KX93YfricHmoItLocQ4mYweD7ac768JqTYAiLmCFlRDfDPN1aKEeK9ahBFqy1Gn0uGy2ckNuY6i4NdZaSvv9WgWLRBELJG3NxYjT2ZquWB3uW+5rX+htHm6oTjutHp3WqVabJBKLXGqUS+06VdCmrfRZegtVvc1ZjVoDEHQAqABQn54kBIANo/goghBPk5AYcjxNCmN4AMGGkFwEmovC8rAEAV9kCAXTKoUdgWABQCETWUm7u9Hjb7R78zpnVmGskGvCElmVRtPstDW5bFaxDAnTAcRAwHQMmiViid1qs0Nl0/FVcpZEypLzGBIclgUAjUmVJDz+6Yb8iVztdCp9qiZfdgTadbay1X0ynblQ6j5sb9+qrV+sTDe5fBq2mIamccksvVDi06izNmt3KtlZ31ifa86kC5FQhd/gCih0EY02odFWKfU5pbFea26yWJsstqLDCTYnoifLtvMrjR+/uf8Pv3j833/3zj/99YN/+fvXfv/Fva/+/PhXH8189rDwZDO60ZdI+8wSDotKZuJxFJ1c1V6TO1lq/OT2+j9/fO1Xr65/fGX63nLb0XBmueAfCGu7vIp2r6rDr+0M6nuTlsGaQNiqfDabAiGRSCKBhMMSMWgCAoH644zhjzb8NE+QK6Q1tcn2zvrR8dLoeMnrs6NQT6US/uO6E4YRaqXA4RCbrXyPVx70KQM+VdCvdTtlBj1brmCKpVShmCKVsRQytoBPYTLJWj51sjb0/FzHCye6zw3Upqwym1ESDWkTAUUuaapO6tIJtdvBawpZOh0uCYZMAFgSwNAAxs6TFF3mIa+ux6FpN+uLRl2bXjPmdU4EbH1W5WYudm2otT3uZJAJNCoTjyMhEFgMkoxDUSAIjQA4NMDjAYEIiGSYRENRWEQmncQk46hkHJVOYlIIDAjCA4AyiWVDVamRdKIrGuhPhs/3d3504/DJ1sn1+qrNxsy18Y7ljrxBLFYweR65IqpWdpsczSRhJ4K9QtfXc+QSOptD5fAoHA6F0ux1rlVUxLjCmEZ9tqfl1mTfTkfrzanR7106/2BhcrmuarWp7upI39XRnpFM1C9ThImCOphbC/HdMEeF4moxQh2ar8YL60JVy+MjpydKc6XsfE9txKLi0khkPGGob+jC4XFrTW6pt2N/fmRnZuBwYWSxrbFUXdWRqw6atQGjKmo3+Uz6gNUYsmnrEo7BzuqhUr4mVyWSqGAkAyC5MFoAIbgAYsNoLpYiJrNkdK6KwlIi8XyAYsMoLhrLR+N4WCKfzlSa9H610olGsiGIBsNktVCTc/rr9NZ6pbFWZqiS6ZJKdc6oa3RaUiYzh8IFgAJgNozgYHA8KpmnFKrsaouKL2eRuEQMG4mgA0BCIelyoSbp9rVFIkPJitFEZqqits8T73FGBwOpsjcynUovVmbmYqmZZGXB6ZMz+DQsVcQU6MVSv1qVc1ha4pFiXaG2piVd3RKJ1fidEY/aHFToslZHvc2Vtzg7XL7+UKgcDPQE/WBt2DjbIT85EH33pROfvb/5i0/O/OKD9V//+Pirv7j5Xz8//t2np79xvtjs1So5AhwKi0Li0TgaAknAotEht6OYCl+YaP/y0e7Pby99+3D80dbgpamGEw3uwbCq1ycv+ZTdAU1PRD9YYR3MuUMmMRqGnjEDIREoFBKHRuERMOpP5Q7+ow0BALg8bkVlqKFQ0dZROzjcXpWOkcnkPyb16UIiYYmUZrEKLRah2czV61k6HTPgU8ZCWodNpNVyFAqWTM5UaThqFVsuY8oUbKWUXhfQ3JrvfHJ64MJwvsIk1kqYoYA2EVRn4+aWel9bcyCVsqSdej+fT4ZQKIDDAhQJICUUZlKj6nEZSk59s0HValCXTNqZoHO7ULXXmjlfzB73N8WNSjwKT6bQcXgyGkkkYBh4LA2C0BDAoAAO+1T6ICIFQaZgqAQ0BQ3hGASaUaHSSGQEDBEAhITKHM1UXB4rHw2VTjXWrDTXnC21bLYVJqP+ksM4mw7MFqoNMhmfzpExuBaBLCVUp/G8JgRngqmLcERCBktM4/OoLKdKuRBNDcsMLjQlwpf2RgMj8UDZ552tzuyV2s/ka4f8npGI/3RddjGdbHHaAzJViCTOQfx6SOCDOUoER4Pk2chSJ0dVbffMdhfbqkO5gLEjG0m4LVwmzWY1f+/j77///kd7qydvrC/cXJ25tjb93NbihRMTL1w4d7Dx/7P23sFxXXe+5zk39825b+ecI7qR0cg5B6KRwQQSBDNFUswBDCAJghHMEkWKpCRSpChRlhUsW9GSbdmWsz2ascf2G098u5Nq35t5Ybdq/wAp0ZbneV/VnjpA9a1qAHVR99O/80vf367u+tK2ymx5IliTTfS3VA+15TprU4vaK4YWtYyP5Pt6e4pKKjTDT9BWWvDilAOlLKziViwBsyMi6gGctgHCjFIWwmTDTRaKsYqS1+1MOR1JHNMhUADgTYRSFkqNlNcMp4vysYL+ZGFfJtOdSTTEogGzE0MlACWAqADReN7hsPisii1o9/ltPpHVMUwGQABAZGgj4ApVFxR1l5Ru7Ord1pVfX9+xpq5trKSyJ5HpT2Y3NbZvaWzZWFO/prq+OVpgYRWrZI57AkmPvyYa7i5K9dWU97a2NzV219b3FJc2lpXW1ZbWVEZSjZFEf1Hx4sqqldU1U9VVq6pzk9UV4MCUeUNeH2/0nNlW+WC+9KXTBQ9OlX/tQv337/V98mDx2f3dubTPhNIoxhI4h+EcQGmI0gBATTPsulESdF3YOv763JqvHJt87eT6O4dXnpjq2NpVOFUbnqqJTNUnVjel17Zm1rRnmgt9PPW5vUIgAAjEUJT4Envw9zeQJKmqpqSrp65/oHXV1OiifLumqY+/fyHpZ6KJYMhIphyxhCUc1Vwu1uFgMwWuuppIRZkvHjUHA2ogaA6HbaGgEQzoobARixu5Itv0ZPvrRzZdXjPQHHe6dKak2F9TGakqCTRURpsbE7V1idKI28MwOEABIFGIMgiq4nRC1Uey6cmKoslc4fra4u0N5XMD7dfXL3lm/eKj+dY9PQ0lXpsJN/GcKHKyCWVpnDFRHAJJCHAMUCRgaMByCMdBjoIMiXIMwVpFpTgSaiwtDDkcGMRUim5Lxnb2tk8v6lpXlxstTvVGg4szqcnS7EgyvKGhbKKpxq5ZSVwgEIbGWR+hVuPGItwypociqtkiKVZezxWWPHXw0FzvQA3OVEEprwWHE6nOaKjR72uPxFt9/g6frzscbo8EhgqSS0uLetOpQsMVJ/VGaO2G9mKoeRHVj1litK3MEerNlTdkIxUxT1UiWBJ2VMR8penE9evX/vXf/u2HP/7xjTPHbx3dcffE3jsn9r90afajN1/88GsvHdm7Md+eayhOFYZ8lenQ1GjbpqVdTWXRmpJUR1NdR1tLPr9odGyksrpWVByiFmRFP8naRcOnO0K6PSxoPhNjx0gDp204Y8NpK04bLOfU9ICqBRBMh1CDUAGAFU1KVTQ7kqsdKintLyrsLkjXR8Nxu0vmdIjIAFEAlBFE0iVn0h/3WTx21eGxBRXJgWEyADyKygxt8TpDFZmiunTBQFXN4fEVhwaXbGnpXllVv7yydn1j646O3k2NLaur6xali9NWr1OyxD2BTCBY6Pc3F8R7S9KLaiq6W9ob6jtqajpLyxqLiuvratrqS6tzwVhdKNyTLhguKV5cVryktHhxWSE4PCWt6hZ7SrXp5f67R923Dyq3p82vzjnvzgWXtBuazAJAA4TFMBZFOQQxAUBAQACAyoqhWewEScQ9xnhTdu/S5vOb+2/sHru+e8nZDf0Hxxr2DFTt6q/cka/cM1K7f3nrqv56n9OA8PPU3IKJQyFEH7Nev7cWEuk8z5aVFXR01vYuaplcNTI23uewO77EKtB0IZFwxOKWaMyIxq3BoNnuEP1+tSoXbKxLVFUEMylHOGgOePV43Jkp8GZSzuKsq6LUk29NH1+XP70m31ccdmtMPG4rLwsVJJ1+j5iImEtLAkG7IiAoAlAAcQgxGiFEjLaTTK3PPV5SMFlVvLm5en9302y+49hw566O2vWVRZtbq8v8LgxBeYbTRM2E8ARiwlAKQhIAYsHrowDLQp6FHAFoHGFERrIrWsxh7a4ubywrFkysaGKKvJ7h4uKp8tLRTKIz4mtzuhf5/MuLM1ta67d0N+QiARMpYLi00AahQaEcqr2kpUXzuHTDLCp2xbxxxao3r1zNuwOVgBwhXX2cq8kbaEvFKxz2cquz2Rdu94dzVluRRW9PRAcrSqrDwYBJ8UKxGNHboC0LVSci+zEjbLJmdH9NPNlenqnPhtrKkyURe3HQ1VhRfvO5W//y3//bL3/zq6eP7Lt2YNPb105+fO/Zzz55/zvf/NqOLatri2PlSU9R2FcYDBQFbUOtRevGWvPNFdWlBXVVFXU11dXVVY2NDQ2NzR5fzERbMdIgObtoeBWbT9TdnOymOTtpspKMHWdsGGNBTWbKZBUkN8PbIaoBqAOgAiACwPEmNeUONiSS7QXpxli0xO0JWewKb6CIAqAKgQKhZFXcRZFU1BW0yFar4ZFFB4pKAPAoIjG0xWkLFhcU1hSXZHzB1W09F9dsOTm68lDvyHTv0LaO3rV1LcsqK3vTmazh9im2pC9cGIok3a6SoK8tE+8rzQw1N3Q1tzc0dLW2DtTUdvrChdFEWUt9Z1WqsNDlqvL72hOxfGF6IJsayKbAzKQ80cZ2lqnTE4Fbe83Xd2C399L3j1nXjhomAgeABUDCEQEFDIQmCHAEoAhAAYCipKq6BQAMAMBQuNeQahKesfqCLQM1Byc6jk32Hp/sO7qie/+S1t3jLesHGxpKkorA/YEk7h8l7g+2JImlJamWlsrOzvqJFQPLJwaCfv9DXOFDQDEM8fssqYQjFjWHw+Zo3BaNOV0u1TDoVNJWX5tobsjU1cQLsx6fR/H59XTKU1HozxV6ywq9ZYXupnL/RGdpvjrjt0per5wt8hZl/W4HF/IKLfUF2aiHQdBHg5NwCtIcQksIFVWVrmR4IB0byaZWlRWuKy9eVZ5dVpRYUZTa0dW4rK3erllYkuNpEwowFJAINAFgApCAkMIgTQCWBhyL8CTCQkARGK3xktes5wpSPc3NbpuLJhmvYasJR0eKi/IF8Y6wv8fr7/f519dXzi4fWddV71RlBOU41qAoFSKsDIVSqHQQek60aoLE4rTXbN+98YkTk2sagWkJZluGuyoRycPwVeFQT0GqyeNrsfnabN5qw1rn8/RkCzqyqbCmWAEdRvUkIteh1gJUs0PJh+kRxpbSvKW+yJLOpoGmomU9uXxTUXdtRcjl8ni8h0+c+otf//L6iYO3jm3//hu3P3795asX5wfzPWGPPeO3FUecuWSkLpNuLU0ONBWuyjeNdNWVFSWLMulMOhOORCPReElxLhzJkpQZITRe86iOoOYMCLqHE500Z2c4Jyt6SNaBUGZIqThhmBgraTIgpgNEB0CBUAJABoATKTnl8jUkU3WxeKk/EHe4Nc6MAAkCFQEqAKpF8ZYmsqlA1KpYLLqLZQwABAgFktAk0aUprqA/kivNRX3hrC+8NT92dGzl3u6BdbUtwyW5jlS2NhROW+w+yQjbPMWxeNrjTdjtJQFvcyqSz5WMdXU01DQWZKsKi+tLypqc/pSke9LxkopUYbHPV+rz1EfDPZlkXybVnUqA2ZXCyk6mq1Lft8x//Unx+nbk7iHx2l5PNsIDwCCojGIiCjgEmOBDlT4MAIggqCTJHCssjLBcIBBDIEMRGmvyaFLCbSkJecqi/pTf4bXIusBSBP4FKw+N3h9df+DvQVWVKyrSjc0lra255RP9k6uG47HIw9gmBAvRTo6jYlF7PGZEwlowoAb8qt9vdrkUTaPtNiEashRm3AVpRzRidrslp1NMJ52VZf7ailBFsb8g5cimrLXFnqayRNhtcTuFbMZVXOgrSDoqSwO9bUWlGT9Nkgt/DAE4CUgKoDQgg5q9LR7vSUS64qGhVHRJJrWkMLWsOL2mPLOzu+bUlomVQ0srM4sc1jgA+KOPFQJAHEITBlkcMhTgWMgTkAaABICkcFqkeZEVs+niSCiBQArHTDonVIaDPdlUfzY1XpRZWVa4M9+2b7h7uDJjkSWICAJvkXgrinMiwpZCpRFTCzkLT7IEQMNO76ZlE1tzzSNAGUWsHUApBLwOuYTTPVZTtrKqfDAYHfSFh5LJ7oJkcyRUE/Cn7HYXJcagmoRyBlVjmOKAshs1hxh7xuJrSKa6KwsWd5RM9JQPNRXVl6RZEw0g3tqx6PkX7ty6cOLO/JEb54+vm5ocH1/c1dFaURBe3FXTUZXurike76jrrS1uKYt1VCRacgUFyUg0HA74Iw6nz7C5w9F0IJymGTNAJcUatAeSuisoW32S2StqXlZy0YKLYh0Q1wGuYLhOUGaM1FFch4gGoYQAAQABAJ6jtJjDXxNP1CdTuWg05vSItAKACICMQBlFNEVwpkLJhD8cdftj/gjL6ACIKKIwtFmWXIrksBhOt8sfDsZturU0mhysqh8oy3UUFDbECypD8QKXN2TYA4Yz5vamfd6Y3ZFwOIu8zqZkeElrw9J8f3l5TTBaHE1UpDJVisXn9sfWrFw32NpV4HAV+/2VkWB7Kt6dTrYnYuDUFL2uT+ivs08vcz+/Q7gzTb922n5ic8gQWQA4HFUQhAXQBCAFv+hwhSYTremGybQgGo1BiMGHba9fHCAhABA+fphcsBv/e+xBAM1mtbKyoKm5tLW1YvHinhUrBgvSCXQhK4g8/DKbpWTCHg3r4aAWDplDAd3nVR0OyWzmZZkxzKzfp6SStnjMSCQdqZSjIG0rLLTnKv3VVZHyYn91ebCpJlaW8Qc9lpBPLUjaiwu9ddXxjpZMd3smnbAT+OcFAAADqEIpQVuyPFrVVVCcT0f70uHBguhYJrWkpGBVVfG6XGZvX9XZbcvWjTwxOXBlzfJnetq2x8PNLG3+/B4hIDHA0kBgAY8BEkAcABICEoEkAJgk27yemIlSAMBMJBN22quC3s5UdHGuaLK+fKKhZEkuPVCW8pgNBPIcY6iSg6RECeFKoFaBqGneJrECTVAxX3B5R88yb7oLiE1ArgRcMalHdJ9LM1oToama8lW58slc2Uh5ti7mLffYSjyOykQi5fRHESELpAgU/YjghLILNUd5d9bi7ShK5muTy7tLV/ZWL6orirhtoigVluSOHDk9e/TEiYN7ZndtXrty+c49++7ef2XjmpX9jUW71vQPtJQ0FAUm8w3DzaX12WB7LlFVGPE4HBaLw2r1WG1e3eKy2n0eb0zV3TRn1R0ReyBpD8RtvpjVE9PtYU5xm3gnTlkAogJUAagCMQUjdQRTIVQgEODD/mOOJdWIzV8dizemkxWxuNviInERQAlACYEiSSgcY0T8sZrSisaKqoQ/SuEiABKO6wxtFni7prp11cHzqsPmtei2oNNbnS1sKy1vKS5pShfXJwqzgWjA5graHBGHPWDWg2ZL3OFM243u0sz+NZPb162rrW8JJcq8wWymqGrV2ifefe+jD7/+Xr65LWa2FPt85aFgUzzWloi3xmPg4hZ+24h5TV/o7Hr/W8fdH1+LvXe1YNN4GEc4iAgoFABkF8B71N2DAAB4XtJ1K44Rj3W7PhTPfNRbgD2G0B9cPp5R+NPLZtGrqwqbG0tbGsuGB1uWL1tUWJikTRyOEfBh4BTYrHIibg8GtEBAC4XMgYDu8WhOp2IYIsebVI1zu+VEwp5M2mJxS3lFoCoXLMxYswWW6gp/XVW0vMRbVuLJpB2RsC0edSTjtoqSQFNNvLk+0tdTVFEWoemHQ6dV0ZOJNLdUrqivWFWW6OksqBgrSgwXhvIF4cFkdLwwsqY2u6EyOz1YN7N2+XD75hX5Z/dt+cbRfR8c3PXepqmn25smI8FalrUAACDATQhPQx4DFHzoRZMLzUQQcormEkQ7AKTH6atIJwuc1pzH2ZGK9BXFFhWFh8ti+Vw24nJSuGAiVUG006yqYnwGUdNQitJmQ5BVWkj6QsMNDb2WcB0QqwFfivEd0UxlutCva62JaG8qMpCJ9Renm1LBqoC90ufIum0NufLhRf114XQh5FOA8QHBDmU3piVlb7Et2JqODNTF83WJ/rrCutK0w2q22R1bt+95/8Nv37z5wr5dOzetXX348MzrX/vGm2++MTHcMzXYNJmvzyW8pWHbmsGGrUs7xtrKRtorUwGXrhma2SkpVkm16obLavE5HCFOMGjeMFxhezDhCCbcoZTdF5NtAZPgJBgrxFUABAAoFFfMljDDOwCUEChBIEIgAMgBwFOYErD5qhLx5kyyLBLTRCsAPIAygDKCyASumEitub59yfBIeXGpLjsAEACUSVJjaTPLGoriUhSnJFlsFo/FcLod3kw8UZMt7CiraissaywoSrh9Ht0SsloDZt3BK0GzPW43ygL21X2tx57ccHD7tnXrNrV2DQ4MLX/h9r1//Kd//p//4/9588FXe2ob0nZn1u0p8vkrI5HaaLQxEgFvnim7sDVxeWf9h88O/OTltv/8yerffmt3vjkKAA5RdqHYF0BmIb7yyKxBSVJlSX9M4gFbKGh+pB79OIGfb/RL+ME/iR9EEJfL3lBX1tZU3tZYPrCofvHirmwmIYkKw3AIggAAUAQ6HEokYvH6ZI9Xdnskj1d2uRW7Q9R1juVIjqcsFsnj0UJhSyJpr6gINdYn6mrCVeW+8mJXRam3qNCZTFiKC70FaX8waE0kHOUlvqryYF11uLU1XlkVNQyLzYiUF+V7m3aMdB7tbz5UV7q1MDSWCzX0FqbHyoJDhYGBZHA45d7SlDncW7Wnv2ll19J86/TqsRe2rf3K7s1vHtzx0fH935o/9q1je99bMTZflOkgMBYFiAkyGKAfNRaZAGABEADgGNbCcVaKEirLy/pa6ktDgYzVWhPwdGWj+bLEWFVBV0kil05JnIaiAsNbBcmmc3oI172I4sNVn2h2inLE5eypyHUb/jrAlgNTWyS5ef2a2vJsczI8XlncEvc0xX2N8WBD2NcQ9BU7rUXhQE97+8joSF9v93hje4sj4gO8DQgeXItLzqzh6siE1g1UTS6qysVdIadhs1rKK6q+8sbXf/Szzz744KMrVy6dmT/z0Sff/sGPf7x105qabHi4uby5KFoUcpVFHEs7y6Y3DE4ONNYWJZyGIUm6otklxSoqFk132qwBuz1EMxojGA5/3J8ocoVSmt3Pq3aKt2AmA+IqABSEWDicLiltDISLOMEBoIgg8gJ+APAA8CQm+SzuXCzWmE6WBMMcrQHAQ6AAqCCoiuMaRWi5irqx0ZHCwkKTSQTABICE4jptMmjaLIh2UbSJvMVm8SqKXRT0VCxZW1jSk6vtKs1Vx5Jhwx6xevwWp1VQ3YpeHPRVRl19VZmJrtplXfXb1q46NnPs7PxTP/7xL/7n//i//+t//W+f/dmv7t+5t27J0rJgKOv2FHp9Jf5ALhCoDYbAX3111WfPDf3w9ppfvXvo3344+99/dvqNZ3f4rZaFAcvoQw12BgLyETwAw3BF1llGWKADQggg+kiwnfiP2fsyfn9gBv/IQlHU73e3NJZ3tJR3tObyfbUjQy2ZTEzTNI7jF9iTFT4cdoRDutcne32Kxys7XYLHq/r8umHwNIsTJCIKjK6Jbo8RizkzGU9VLlxdGa4o8xVmHImYkYhZImEjGLQ6HJrFKsXijoK0I5txlxT6sllHc3PVSP8Tg11HhrpODnedzredaK85UF+8rSy+JubuLw9XjleVTFUnVueS66ozBwerT68ZXt0x1li8pq9pbnLkuXXL726YvLt56tXdG9+Z3vbe1OJ729Z9Y8+WN8oKB+ZnCXEAACAASURBVDGEwgCOQAZABgAGQAGiMkRUCFUEqggiUpSQSSWHejt6aqur49Gcz90U8w9UpAfKk4sqs+O93U6LEwATYdJ4ya7wFittaIzZTGgeyV4UCLSXFa3t6h3xJ1ply1RDy8VTp0+eO93fWj3ZVLastqAp7qyNe+rC3nqfp8Lp8CtSW2P95o1PDA8Nd/f37du7Z7izz2d22Eyam1QDrF7pCxxdPza7dXB5T3l53B3x2L1e78DwyMff/fSnf/6rT3/0owevPTh17tQvfvmL119/ubEqW10QaiyKl8V85clAb13RRG9NvjFTEnenIiGvJyCrFlE0y7JVUWy67rJZ/Q5nSDN7LI6gL5oJJIvcobRi9VGcGSc1BFMBIAmSWbFy4t3339u9d0Y3/ASpQSihj9iDQARAJFHJZ3Hm4tG6ZDzh8lG4CIAAoQyggqAaQRooKsXjmctPXfzo4/fPXThfW99OkgoAPEFZKFLnGUPgzAJvmHUPSesQ5Vw2f0tFXV9VbVdpeXUsnnV54jaHQ9Bdirk45GoriXeVZ5uK49VJf1NJavOqlVs3b7158/Y//eO//vXv/vYv/uJXH3348b3nXrh4fG55T19VOJzz+XJeb7XfVxcKgs/u9vzqVs8vX936F+8c+/dPn/6Xj+fX99cgkAKQhZBFAA0BAR4avUfzukwmUZQx/PNasM+1Hj7H7/cgfGxjEC4kFZA/8OseO4U+bhUBSRKJWKC1qay9ubSzpbyvq3IwX1dcHLNaDZ7nF/xJh8Mcizn9PsXjlbw+JRgy+wOa16f4/ZrVxjMshmGAJDACx0wUyrK4JBEOuxAJWZJxRyRo9rokp10wLLyq8bxAixLt81vCUXsgoAf8RmlR5fLR6XUT1wc6znbWzfY2zXY0HG6unm4o2VaeXhcOLIt5+ppT7Sura3a3lR3sq93a17qkfWlj6Zqast35tjPLB59dveTehhWvbF71YNvaN5YPP9/dPD+5+MWJ0ReWDJ5z2YoAwCFgAeQgKkJMRTAdQXUINQgUAEQIORxnson00vyiofamztKijky8OxtpTfnGW2v3b15fni1CEAIiHMMYHGfhGYPhLSRtFjlLV3Xt4bWrpxcv39TaPlRVsWZq4qlrV2ePHp3Id85tWnxgWddYZbq7INAe8zeEAiV+TzzoGRhYtGXr1rXr1q9ds7alodEX8LujoVA4GnUEvIK5MZ2cXju4faKltTxcVRRLRALxRPzo3Ik/+/Wv3//kux9977vf/eGnL96/87Of/2DmwLaepor2mpKg00iFfeP9rT0NJXVF0WzQkQx6gn6fy+2z2lySbMiyTVUduu4yDI/LHbG7wzZX2HCFZJtPtvp5zWliLTipA8BQlLBr155f/uUv/vI3v9i85UlBtOGYjEARgRLy6OQJgEATctDuKYtFq5LJgMWLICJARIAqAFExXKcYK4ZL4VD8+rNP//Xf/PIf/uG3v/jFT3fu3CVLVgAEDNNoSlMkm9ns5jgrgioAihQmxV3BnoqKntKi+mSkLOgq89tqwoGGRLgp628pTmT8EZfZ6rfaQy5PMpZoaGg6cfLUtz7+1jc//OibH3zzKw8eXH/66afn588fPbp+aLCzIN0Wi3Sn4r3ZBHhuv++dM2Xvnu99+0r+01uLXz+2qNhtAWCBPQECDjzsM/ii2JKmaZZlHyPn82PnH7BH/Acofpm9L9oXIEQXuooWYjI0Q5eXZvJ9Dd0dua6Wip72ivyimoqypNtl53lh4W1utxGJ2DxuyeWSPF41ENRDYcMf0Nwe2bCyNIOjCDCRBMcyHGvieZLnCZbFRYEydMFiFg1d0DVBlliOozmW5nlGUXhN4yWJzaQrR/sPDnSc7Ws93d10orXqSGfDkbaGmcaqQ3UlOyuyGwpSU4nQ8gLfSH2sZ1Nj/Z6emt6yjtLkqpri7b3Nx0d7L64Yublu2aubVnx10+SDDSvu9necb6uf6207u2L0+c1TL2cSvQBgADAAESCmwof9MhoEMgJEBMgQKABwOMJ1NrdsmFg82FA7WFk6XlvSng03ZCJrFg8011QTuAkA2kRotEknGB1nzDhjQFyxKI7qTLavsnJxS2NjddmaTWtn506sW7th3eqJ+YNbr+7ZMLtyeEtn3VRr7Yq+rpH+7oam2tVrpnbt3bN5x47BoWGXzakbFlckFIjHYtF40OEti4ZWLKpd1lORKwgkI75IONjU3PrOhx/83b/882d/9Zu/+6f/80e/+Pmf//KzD959M99Z11xZmI75VVXy+Vx9XQ25wmgm5C6OBjOxaMDvs9kdhsUhK1ZZtuq6U9OcmuZye2KG3c/wOiNYWNHGiHZasFGMBaIyAEhfX/6zz376u7/+7JsfvTU2NsayGo5LCBQeBw8ATtdcrQ3NEyPDAx09drMXAB5iMkQVFFdJ2mxiLSQhRSPxs2dP/Pyn3/lPv/nJP/7nX//93/xq+5PbGEaFQOA5h8XwC4IVRaUFYilUzvgiA9VlfaXJjmy0qzS8uDE7VpXoSPtaiqIFwTBNaBhmFnmXxRrQLb6iksqtTz5588b111/76ssv3b929eqF+fnjMzPHDx06f+zI4a1PbBodXNZcO15VAjZ02e8dLPnxjbo/u1v9k2dKTi4JSTj5UDgEMACYAEQAhJ8fOCGEDENT1IJ8A/qYp/cn2SP+WBjm96OaEKIoDuEXKtQ8z9XXVSxb3L18rHM837qoq7KzvaSsJOZ22ViWAwCBCPR4LeGw1eUU7Q7R4ZScLjEQ1MMRq9uj6GaWMuE4joo8o6mCqvCqwisyJ0qsJLAiz4gCI4mcJPI8x9AUxZhYxsSYKArFEFUx+rufXLfsdmv1XE3J3pbqmY664z3Ncx1Ns221M81VB2pLd9eUbKvIPJGMriqOLJ5qWPREe1tTZnFtyfbe5mPj3ZeWDVyfWnxnw8QrGyYerF368uTo8+11s9WlB4Z6nl6z7P7apXerSlc+jK9AAUAFAA0AFQIFASICRAgFAAQUlTFE9Dr961eu2D6xbFlj1dKGsjV9La1l6dKYryAaYhgJAAbHJIpSMVYnTBplMiCiASALvFEUDddk0/m+3s1btoaCUZvdU1NXv3xsaNeKkdlVIzuHOtYNda9avqStrSUYDPgDgc7u3u3bd7V3das2u+50uwMhXyDs8QYdTk/U764tClYk3C5d8bhdsUT8yR07/+rv//Yf/8v/9c///l/+6h/+7vs//tFvf/fbPbs2VxRGcsXJgN9jd7odDlfA7y1KR2tKErnCaDoacDs9smLhBFUQdU21m81ORbHJisPhjsiaEyUEglIY1kIzBs1aKNoAgKMo7uz86V989v2f/PRbb755f9GiPoaRSEJGoAiB+Ig9FgAmnS47dODgpfPnViyf4gUbgAKKqxihUZTO0GaGNSTJ3Nba/OKdW3/1m1/83V9/9rvf/PT/+Otffuej93IVNRBwJsZK0WYMl1BUhqgCoGRTfYMtHWN1ZQNl0dGq1NL67NK6gnxZsL0okg3FJMGF0g6c9ppYLy8HeDVQUtF4bPb4Vx48eOOrrz9/67lLFy6ePX3myOGZbVuf3LJp45GD+69dnL92eu7c9B7goammIDMzYtzc4Ly21tddpEOAA0BDQENAAogtpLXgo1klOI5zHE8QJAAQwi+iLPBPg0f8vhP4x9nDMAJFvwjoy7LU2VG3dtXAxqmhNRP948PNXZ3lJcURq1UjSQoABEJgtcper+Z2yS6X4nBKbo/i9+v+gNnlljWdJykcQ6HAm1SVVxVOkTlZ5kSJFQSGZ00sQzEMRdMUTVMmkqII2kQxFGlCUTwaLlu9/NLU4tsddXM1pfvryw921M32tZ7qbjre1XCkve5oU+WR1tyh5soDuZJdNZn1Wwamtg5Otpdu7Wo4Otx3YVn+2tToi+uWvLxh4t6apXdXjb20fPh2Y+VsbdnMcO/l8f6nNq58pbNpH4HrAOAA8gBIACgAKBBICBARIMGFIDNgbJaArth7mluvHps5vWXj9tGe7UsWrRvtHe2o7ajLuRweiLAIFEiThnMGYdJMpIYgCgAaTmh+h7MgEqmqqAkEIwiC+T3hZCxrt9qritM7V4yu6G0piPgTyUQyVRAORqw2J8nwoUiiuKTC7vUZHq/DH7K6vIbTozvcVosl5rfHPRaLLAaDwUS64OLTz/zrv//7P//bf33now9vvXjnP/3tX7//0fslJQXpRDBXXhKJRN1un9vl01QjEQk21xTWlsULkyGzbpCUSJlEXtA11aFpdkmySLLN7gzJmhPDRZyQCEKhKI2kdJzQASB0s+XGzavvf/j6e++/9tJLz3V3dbOMQlMqAgUIRAgkCAQAaIIU8/mx527dPHv2TFNzF0QliMg4rppInaENE6WJvDmXqzh16uiPfvTJb3/757/68x999rPv/+zTb//oex9tXL+BoSUAeYBJCCqhqIKgCoJqPG0pDYeGKhPL6xOTTQUT9Zn+knhDOhhxugTWQTA+UgxSYsgk+hnRj5A2hzt5Yu7sR9/86OX7969dvTZ/5uzJuROHDx3evn3npo2bNq1bv3fH9otnTt2+cR3EbUZMo3vTxvl1tTcPLyot8ACAAkBDQMLfi448LP4iCBNt4pBHdR4LApsL4C2ouyOQQuBDnek/8Pe+FHr5Q38PQoiiGIJgnyfhzbo6Mty+88ml27cs2bppfN3qofHR9tqarM2mfd4AIQi0wyE57KLHq4Yj1mjE5vfrDodkGJwoMRiGIgigWUIUGUlkRYERBYbnKI6lONbE0BRNmUwERRI4juMmkmEYFiKQIrnywqGR3rPjiy4Pds63Vh9pqZppqznS0zS3qPXUotZTPU1znfWznfWzHXVHW6pnmiv2TA3uXpXf21d/NN81v3jg2VXjz02N3Z0ae2Vq8YsTo7dWjr20fPROW8Ncfe5Qf+f88tFnn5h8pb/jmMB6AYAQ8BAsPEbiwgsESAgQIOQBoDTVUVpYmQ1Hti4Ze+74sTsnD889MbFton/zkp61I92VJaUkJWOIYKI0mrNhJg3FRAg4AHgE4VTZEvCFXE4PTtAYybpcgZbmzoaGloJkurm2rqK4JFuQ6e3pHRkdr6istjrcNK+YeEWzOp0+nzMQMNtdim7VbC5eszCsGPJ56srS8YDT4/FGk9lLV5/99d/8/d/9y79+/2c/f+3tt3/9u98dPjrj8bjtdofT6U0mMx6Pz+3xxePJgkQ0EbA2VKTqckWaquOkQNOKJFkUxbYQbpEki9XmF2Q7ggooLqO4jBMKhssQEQFA3W7PM9euPHhw+623Xr5791ZLc5vA67JoQ6AAgYDAh+yZDc/2J3e+8tK9mUOHEvEshCyOySSp0LSZNhk4JoRD4aNHp7/7vQ9//JNPvvfdb37vk/e/++13P3j3tXe//uDg9H5VcQBAI4gMoAxREcMVSNoo0lzsd000Z9Z0FK5syeTLwjWJkM/uJkkdI2w47cJoL8n5KclLyz6C9ZIm++joyrfeevPevRevXLp86sTJY0eO7t+3b/v27Tt27Nyze8+eXbun9+2dmTkEalPOXNTaFLcua4wNNWYUWQeAhsD0JfYeYkaSNEFQjzt78OFEWAIC8nPwHmm8Y/9b7IGHcp3I5+wZZm1stH1679TxY1uOHN60e8fkpvVj+UUNgYDzc/NI04Rh4QwzY7GwPr8W8Kt2O2e1CYbBsxwJEYDhCEXjLEPwHLWAH8dSLEMyNMkyJpamTRSFYzgCMZOJZhgaAGDRg72tO5orp6sKd/Q0z3XUHWupmmmtPtrVcDzffibffqa/7VR/2+lFrad7mk60VB+qLd3TUbWnv+Fovu304uGrK8deWjV2b+XInRXDdyaGnls+cnty8Uv9HWdzxdubqmfGBq4uH7mxZsmdoZ4Thp4EAIFAeIw9/hGKC5uH0FRX01RVUtZUUnRi09T90zPPHN65b9XwzhV9OyZHu5ubaVrBMN5kUkmTGcVE+FDxhQWANZkUl9Pn8fjMFruiW0XZ7PYEi4rLKytrKiuqKsorGxtba2rqkqkCi9Mt6RbN6jQ7PVaPzx0M2jxeQTWLipWVDIqXGU7MpmL1uXRRQchut/uCsd3TM+9+9MmnP/3Fn/3lb3748z9754MPOzq7FMXMcZLV4vL7Ina7y25z+f1hi1mN+PSB7urGmhKRVzFcYllNli0L+Om6U1Fsmu5ieDNEBQSTUFzGCBnFJAB5AJBsJnvt2lM3bz71tbcf3LjxdElxmSSaNc2BIDwCBQQKADAkKTY3d16Yn3/l7p2d27ZbzG4E8jguU5TKMDqOCxynTE2t+MlPPvn5zz/92tde/dY33/n2R+9+/a1Xv/rghVdeurF/zx5d8wBAIVAEQASIgOIKQlo1xdFRmlrZVjhQHWvJBqrjvrjXwzIawDQENxDcAnErJO0YYyd4DyUEATRHY+WXLl29f//eubPzJ47PzRw6tGfPnl27du3bu+/QgYMzhw4fP3bszOmToCak14TNNWGpIS6l3RqGswCYIKAgIL+cFcAwgmE4DCMWTNTjmb0F9hYmKyxcgj+eZvgT7D2ysQ8vrFZ9bLT9wP615+f3np/fe2zmiT27Jlet7MvlMhz3sJPIZCINg7NZeJuNd3skn1d2OkSrlbdYJUGkMRyhaVKSOVliRYGWRFaWeJ6jGZo0UYSJpGjKROA4gqA4bqJpmiAxAJBIoHZi5OJwz4WK7LayzLZc4c6akr315Qdaao7k288Mdc73t53Jt58b6Difb5/vaJitLNpZnnqyo/rYUNf5ZaM3JkZuTwzdXjFyZ+ngraWDt6YWvzzW/0xBdGXIM9pWPzvW//R4/zMrR58b6Zt3OyoAwB7jjX+kF8hCwEEgQqAAQLkc3oH8SGU2synfcWXHhmcO7Ty3b+PhjWNHt071NTebTBJJiSQlQVQAgIEPBZdYAFgM421Wj88XdDo9NrtLNey8qAmSbrE5rU631eGx2j2q2SprhmqxW5wem9tn8/mdgZA7ENJtLl42M7xB0Aot6IKkxqP+moqCdCKoaYbXHx1bunLuzIWbt++9/Nobz714//CxOZ8/QuCMLJltNrfV4tZ1m6ZaeF52u2wDvY0DPbXRgJOmRAyTaUbheV0UDUWxaZpD0+yyYqdoBcEEFJcRXIKIAJCF/wasram98ezVGzcu37t3Y2ZmfzyeFkVD05w4LmCYhCIiAIyqOLY8sfXF27duXb8yMjikyHYUkUhCMZlUk0kBAIvG4vfv3/7bv/nVG2+8/MZrL3/yrQ8+fO/tt9989d6dZ29cPb9x7XpZsgNAQcADIABUQAkdI61+dyBfnx1vSlenfXGPM+Ryy6KB4ArAdIDpADUD1AwwA+BmlHIQXAASLlb0T05tvnnz1ulTp44fmz188ND+/dO79+zbv3ffkcMzJ47PnT195vKlS6A2aK4Pa3UxvS6qBi08Ak0QsBCYHiGEPo4HRTEsyz9SN4KPx1o+d+r+A+TQP7b/I/YwAB+m3S1WbWCgceeOFcePbT1zaueZ0ztnDq5fszrf2l5tt9shRAAAJoo0m3m7TXQ6RZdb9Hokv191uxWLReJ4E4pCyoSbDcXltNisuqoILGuiKALHUQxDcQzHMGzBz6RIliBwAACGmkozw5Oj1xfnn+5pO9lYdbAss6204MnyzLbqkj29zScGOubz7fODnecHO8/n288taptvqTmSy2xvKN/X13J6tPfa0vy1iZFbE6N3lgzenBi5s3rJ/ZbqA4bUEHIPd9QfH+q+NNb31LLhZ0fzV8KBDgDIhXqoR5v9PNYFgQiBBoAEAN7Xm29vau7Olc5vWX1ux7pnju+7cGjL7LY1uYIshrEoziHIAm8MBCYAmIVfhaKCbnZ5vSGny+Nwui0Ot2Y4JM0qqGZRM2SzVTbbdLtrgTq7x+fw+R3BgCsYcvqCimFnJTNJqxSjc6Kd5mSzWU8lIhbDEEU9EIwPDI2vnFq/acuO46fOnT13ZcPGrZSJJylOVe2G4VBVqyDqoqSqmppIhCuKC/wuq6FqFCUgGEfTisDrgmBesHu67lRVO0XJCMKhmICiEoIIEHIAMABgba3t1565fPXps9eePjdzeH8ikREEq6Y6CUwkcImiVBQRgoHoibnZt9/6yqm5w0319brqQKFIEiptMhO4BCHZn8//4NPvfO+7H968fuWN11759kfvffzhO689uHfr2aeuPXV+5bKVPKcDQELAAShATEZJC2GyBVzevpp0Z3k47LbpitVs9iC4AjANoDpAdIBoENEhZkYwHRJWjPbijB/g9rKqjrkTp0+eOH145sj0/gN7907v3bv/wPTB48fn5ufnL1y4cPXqVdCYVJpSckNSr40bLkMCgEQAgzyscsLhF9ggCIIyDE+SpkeEPJ5d+HICHf0PTNwfj3B+iT1kIRNoc+iL+mrXrRnYu3vVieNPnj65c2Zm0xNPjPUtagxHAjRFAwAZ2mQYnNMhOF2Sxyv7fKLXKzmdkiTTOLEQmwUsZzKbFV2TBJ6mSBzDUASBKIqiKAohRDHURNEUyRAEASHgWK2xau3KkWeX9F9d1H6mteZIbeme4sQThbGNVUU7uxpm+9vO5Nvnh7ouDnZe7G87n2+/2NN4prpob2Pu8FDnlcV9z07kb64YemH50PNLB55bPf7yksFrEf8IQxYVRCe6G0+N9T29JP/MksFr4wPPZNPjELIAUJ+bu0dKgTSEDAQ8hBICFQBwnze0YtmKokRi+8To86en7z11+uqJQ4u7WxReAg9hMwHA/YHdQxBO1h1uX9Dp8TpdHrvLa3F6zXa3ZnXqNqdhd1ldXpvHb/P47V6/0x9wBf3OUMgVCOk2l6BaGNFMULKJsbC8jWQVQdZFUSUJRpKNYCjR3z+8fee+yan1E5Nr9k/P1NY2QoRgOVlWLJpuEyWd5RSOlzVd9fs9bofdopt1xSBIFsFomlZ53hAEsyxbNc1hNhxmw8XQGoLwKCqg6AJ4CyNiyJ6e3itX5i9dPHH5wonjRw/GkwUcb+Y5DUcZjlE4VmVYeWx87MW7z3/11ZfmTx0byi+ymW0Uzom8wdI6Clm32z87e+QnP/7+g/u3L8zPffXVlz7+8J0H9++8cOvaneefvfb0xd6ufpLgAcAh4CCUEFyHpAUlLAGXv6002VAUs5ktGCYxnA0hzAA1A0RHoIYgOkTMAKoAURHEjFMunPECaHH6spu37jp+/NT0gUP7pw/s2zc9PX3w8MyRkydPnz9/8fLlKzdv3gQDFcRAGdJXgbYX03Zt4ROXgo/Ye8yIIThOMAz3KMLxv2bpy2T+f2UPwocxVQKnBF6KRH2Lxzu2PDG+f+/qI4c3zh7beujQpm3bJ0bGOhLJCMdyACA8z1htnMPOud2yxyt5PYLLxauaieMJgkAhRDAMJQicwFGKxCkSwzFkATkIEQghiqImk4nneY7jOJYnCFRVnc3VG0d7LywduL5s8Mai1jONuf0lqU0J/6rygq3djbP59jP59nNDXReHu68MdVweaLvSXX86V7StvvLwaM/1icEbE4MvTAzcXj54a2Lw9tTY/a6WY4qYY+niiqKNgx0Xl+SvLxu8tnjg2lj+WkXpaoJQAMAfY28BPwZC5iF+QAZABoAYyA811jcOdLe/euv8d966c2jrBpuqAIAAKEDIw0e27uGAB8ACwKAop5odDq/P5fY63V6Hx291+QynV7e7dJvTbHNanR67x+/wBpy+gCsYdIdDzlDY6vZzsk4wIsmoBK0wnJnhdIpTSVaBCE3grG7Y0pni3t6BLVt3Th+YGRtf0p8fdDrdBElzvCIrhqpZRdHMsirLKhwn2u2OWDQU8HutFjtBcgjKMYzO84YgGIpi03SbZrZZLB6W0SFkF2SCF14AQKEoPT4+Pn927sK52Yvzx8+cPJZOZ0RRC/hDkVA44PcpslxQkLr1/PVvfOON11596ZV7d7Zu3Bj0eEJeb3FRsaoYOGYaHx997703v/XRO09fnr80f+Krr9y5ce3yM09dfHD/zt0Xblw8d6qirAqBNIqaEMghiIbiVkBYIW5xGt6aVDyXSljNbgSREFRBMB0gZgQxo0CHUAOIBoECoQqAhqA6StkA0DneMzy28tjx0/v3Hdy/78D+/dMHDhyamTk6N3fq4sXLTz/9zPPPvwBmJqkjK7CjU8S2JYrbyjwGHvH7ARKEJGnaxP6xqpQ/id+f/JHfYw9FSAAQmmbtdntxSWrN1NC+XZNzR7acObnzzKldx45t3bZjxeJlPcVlBaIkQggFkbE5BJeTd7slt0f2uCWbjZNkkuNIksQxFCMJ8lHl50LTLgQQQAgQBMFxjKZpnuN5gWc5hucEksQN3dde/+Rgx5meplNjfU8vH7w22Hm2tmRXxLOsOL6hp/H4QPv8YOf5oa5Lw11Xhjov97VcaK2drSrb1lAzPdhzZWL45oqRFyYGnl8x9NzKkTvLB59rqNprNbdocmNV8ZMD7efGeq+O918b6786PnCtrmorxzoAQB7R8oU4/CPrxyFAhkADwGS3eXu6eosL07P7N7937/JQax2GoAAQABERwCNgQdCaA1+wR2M4LyoW1WJ3enwOj8/q8lpcXrPDo1odut1ldrhUq8Pi9Lj8IU8w4g1FncGw4fYqhp0RNJTgUJwjTJKJVUycQrIySokA0hjGWO2uilxNb+/g1OoN+/YfPj53cnRssd8fUBSzJOmKaqiqRRR0hpZpWqZpmeNkj9sdj8cCgbAkWXBSZnidFy2CaBYls9lwmM1OXXdRJhlAesF6P7oLiiC45cuXnzk1e/7MsYvnT5yfP5FKJcvLK06emJs5NN3aXF+ZK56e3vXOe2998r2PP/r4vffe/fqZE8cbqnOTy8e2PbkxEY/5fb6TJ4796Eff/sqDO7Mze+dPHbl25fzN61ffeO2V11558ea1y7MzhwO+IMtqkUgRzagQURHCBggrQthYk+HUHE6zm+dsKKpC6mR1BAAAIABJREFURFnQnkCghgAVAg1CDYELVRAqgApAFgok5PJc8/SBowcPzuzbN71///T09MFDh47Mzh4/f/7CM89cu337Nji/mTi3GX/qSXb3pNvQWACIhSDn7w/EQyHEKIIlcNOXdI2+vP6oVfwTC0IIAIIgGIqgCMQhxEVJdrntFbnsnl3rTh/ffv70rovn9l44t+/kyR279k6tnMrXN5WbrRrEgCCbnC7Z7RFdbsnlkt1O2TCzkkSJEk1SGAIhiqA4hiIIhBAiCIogGEQQDENIEqdpimMYlmZpk4kkSRzHIQR2I9LbOj3ae7G3ea6rYXak5+Li/istVQcj7mVFsXXdjccHOuaHui6M9Fwa6bk00HGhr3W+vf5Ydemuusq9izrOji26umTRtfHeq8sHb02OvTDce6m59lBRer3HNlSR3dLTODfYeWG458pw76XxgadaG/bKchgA+OjcyD46PS48ecxjERcNALqiPJdJJfpbq6/MbK1KRwBAAaAg5OBD6j73GBeeXRNO8rxk8JKhGg6zzaXbXLrDo1qditlqcXkUm5NRdYcvEEtnfeGYwxs0nF7F4hAUQ5QtFC0BSGEkTzIywcoUqxK0DBAThJTT6SuvqK6rb9n65K7DM8fnz11auXJVIpHUNauu2nTVKou6yKscI5lMoolRTLRsMvEir2iqleM1mlF40RAlsyhqgqBomtVq8WqqE8dpAJCFu15IMgNg4jhtatXk8SMHTh8/fPnSmfn5uXQ6sX79up/+7Mdvfe21fXu2n5w78vrrr7z3/ts/+dkPfvDDT777/Y+ff/761s3rX7x9496Lz61ft2rjhrWvvHz3u9/55q3rlzetnzh94vDXXn/1va+/+dbrD+7dfvbmtcub1j8hS4qkGOVVzaLmBpgGCRskbQhhBYgZQA3FdIioACoQ0QBUAVQ+3xCqCJTggsjaQmUSogNA+3yJ7dv3HD0yu2/f9P79Bw4cOHT48OHZ2WPnz5+7du3a3bt3wcWN5NlNyIVt0sbFcYZmATAhC1n13x9GiSAEgZsQBHucl/8f2QMAoCjGMCxJUBBgCELouu722qpqCueO73j6yuHLF6cvXth79syu2dktu/dOrlk/1NlT6w+6TDSuaIzLo7jckt0huJySyyGadVrXOUlhMXzB3EFJFGiaQlGUIEiSJBe+kyROkgRFkCaCokiKIPEF8+h2FAx0Hh3pvTjad2Gwc763+cRw9/me5rmEf2VRfH1P0/F8x5mhrvNDXReHui4OdFwY6rrY3XC0pmR7bdmOzvoj/a2n8q2nh7suLBu8sXTgek/TXEf94Y7Gg5nY6ors5u7G2f7Ws4NdFwZ6zo8OXO5smTbMKQAg+MJJW2DP9CjiwkLAQyBBoAHAKLI5ncwUxaM71iwtTkQfsUdDyH05WgMARZC8ojsk1cbyiiibdcOpGnaLw+MJhn3hsM3jsXl8DrffYvfoNrdqcWhWp2pxiKpFkC2sYEYwFiN5ilNIVqZYlaQViNAAEFabu6W1c2LF6v3TR44eOzl3Yn7d+icymUKKZBXZ0FSLKGg8p/C8wjKiiZYYVjVRIgJNAFAoyjC0KksWSdAlQZMETZUMQ3cGnMGUN6hy3GPjUCkAcIfds3XLE7Mz+2YO7rpy6czly2crKkr37Nn56affefvrrz945e5XX3v53Xfe+va3P/jgw2/85Kef/vTnP/ja21+9f//Ox996/+23X7979/lXX73//vvvfPDe25cvnFq/dvnzt5767rc//Nobr7768u3bz129fvVCd1cfQTAYIZp4O844IGmDhBVgFoCaAWIGQANAAVAGUHmkk/05e+ofsodoANUBoD2eyLZtu48end25c/fu3Xunpw8ePjxz7Njs/Py5Z5659txzz4NL67H5TfD0dstodwZBuYXhb19KMKAoSuIY9Zh++//Khv2x/acXhuG6bhYEEQAAIWY2a263UVtXePHCgbt3zz3//Mnr12fOn9t97NgTu/eu2vjEeH6wJZ0J62bebLB2x//L23vHR5Vd+b57n5xznVM5KOecc0ASyjkgCSFASCAQiIyAJmeEJDJIBCFQIKcGmtDddHYHt9t2t91te2Y81xM8vjNvxvPunXkz983t90ephHC3PW3fz7z67I8kqk5VCdX5nrXWb4Ut2R2i3Sm53arLIdmsnMnEMiyO4QiKIRxPayaJZggUQzAcJQiMpgmaISgKI0mMpgieYTiWoijCq75EhOS1VB1pKD9WU9xfVzLUVHG8puhISc6emKCu1JhVNcX9DeVDjeXHG8qO18wdqp07VF9yrDBzZ1pcb0Z8b25qX2HmjrK8fQ1lx9rqzjWUHy/K3FldeLCxfCA1bnV6wrryOQdqi4caK043V59prR+uKT/gdqYCgPnYm221Zps+bxOaBABhs/i7rJ7CnGyX0wUA7t1WxeeszmaPBoDCSUFULKJqEUSTIGqqyaqb7WabIzA0LCImKjQiNDg0VBBVAHBRtpgdHpPVabI4ZZONE3WG11CCx0iR4jSKVyleI1kNQVkAcJNua1/YeXb44uH+Yzt3HTzcf2zP3kO5uYUEySmKISu6IGqCqImSiRcUmpa9nidBiF5rRpOqopgVxSzKBidqNCvSrORS9LaMrK6i4jC3x6KaDEkSOQFB0Li4hN07Xxnq371j67pTx/svXRopLMzdvGXD87eePnhw5/Fr9x8+uPPao3vP33zy+huvffrZR5/9+JN3P3j+wYdvv//h24+fvPr02cO3333jrbdff/Tw7tDAgd07Nz24d+29t19/7cGd2zfGxy6eGTi8LzIiFgCK5R047YS4DRJWiFsAap4WM72l7d/OnglAzddFoQJogogOUAMAxuUO6elZu2XL1p6eVb29a9av37hlyyvbtu3cu/dAf//AiROnwIkV4Phq7MC6gIKsWAAYAPFZ9V8v4jQMI1CU+I4U/Wns4Tju8XgcDgcAAEJotqgB/pa87NihwS03bpy8ceP41NTghQv7Bgb7tu9csXpde1NLaVJypNOlG2bObGEcTsntUZ1OyW7lDZ2RJEKWGVFiFJV3e2yywrEspqq8JLOqyuk6Zxi8YRbMVslqV212zTBkSeZJkuA5MS2hYX7tyabK4w1lQ5UFh2qLB+pLjhZm7IgO7sxJXl9XeqSudKC2ZNBX3bK/IHNHctyaxKju5LgVafG9mcmbCrN3lRccqC0+Up6/ryBtS3Xh/uqiA8nRvemJGyuK+mvLTjSUnW2pGlnYeHFe1WCQfy4AuHdbIh8/M/DQs3xRHkIBAJbAFY7RJdGEYrRv776ZY154mwBQAJAoztGcygomhlNoVmJ5RZRNqsnicLrdfh63x+Xx8+c5GYG0IOqSYmY4mRc1TjQxvIliFQTnUEIkWZUSVJo30ZyGYBwAOC+oLa3tFy5eOX7i7NZXdi9fvnr/gSONTfN5QZVkfXpJXgJVhpVpRqZpGccECDkAGBzjVcUwW5ya4VBUs6aYnIY12uVaVpB3prtrc3398rKypcUFZRkpAsuXlZYN9u87ffzg7m0bjhzaMzk+WllZsrR7yf0Ht2/cmLx96+rTJw9u3Zx6+uTBZz/8+O13nj1/59nzd569+73nb7799OGje4+fvPrG8ydPnj64dXvqwL7tB/dvf/L43ttvPnl4/+bViYuXLp5Zv26trlsgwvKSH0bYAGKGqIFguhc8CFUIVQR65S4FAhUCE4QqhAqc/qcKgbegVAFQg6gOUR0A0e4MbWqc39m5dPHizs7OpcuWLV++vGfVqjUbN/Zt27Zj//6D4OgKcKyX2tkblxgXCQAB4ExJ9Av2EARDUWJ2ifN/Bt6f4nMSBBEeHhYTG8GwFITApEuhIY7MtLCtmztHhnePXTo4NT5weezw0NGt27YvX7VmQWNzaWJSuNOhWa28xcraHaLdIVksrGEiDZ1xu012h84LtKIKVpumKIzDrgYFWAMDLEFB1qBgc1CQJTDIHBhk9vjrNodiWETNJLMso8imOZmdC+qHW2tPL2g4O7/2dGXBodriI6V5u2NDu/JSN1bPPVhRsL80f19p3r6SnN0F6VvT4lbFRSyOCm6Oj2xLiVmSnrgqJ33DnKzNxTlbCzP6CtLWl+VvLczsiwntTE9cV11ypLHqbGvtxYUNox3zxpoqB/xcGV7X8eWQj/FxNbMzJgsgByDndUR9VpGe5aCyL4NHAUABhMZIgWRkghEZXqEZEUCC4xRVMxTV5HD52WxOlhNV1WBZGQAMAgpAEsEYgpEpRkExHiMlklMpXmMEg+F1jOABwGlGLJhberB/YHhk9ODBwa6lPX2bt89vW6yqZkk06ZpNUy2SaOJ5VRBUnlNZVqVpGcN5CBkASJzgJM3QzHZVs1plc3pQxKK8wo3VtdtrqndVlW6tKF1ZNGdVRUFdToomil2dS04ePXT2xMGhQzv379528cLZxoa6ktK5V8YvXbp07sL50/fv3bw2deW11+5//9PvPX328O6DW0/fePT06cN792/eujX14OGdZ88e3n9w88r4ua19q4/073n+/PHrTx/eu311Yuzc5dHzDXXzSJJmWJMguhFEA1CZRguqACpwuk9C9g6egEBBoHfJEHiXF0IZQBkAFSAmgBgAak5XRGFBaV1dQ2vr/AULFnZ0LFm6dFl39/JVq3o3bdq8Y8dOMNgDhnqlTcsyAvz8AMAAICGkfoc9FMWx6fEQ/7XsRUaGZ2en+gU4BZE1DCUizJ2eHLxyWcPenSuOHFo7cnbn8JndBw6sW7t+8cKOusK56aHBTqdVctgEu12wOySrTbBYWLuV8ffTQsOciiogGGQ5gqRRk4kLCrQEB5iD/Y3gIHNgkOHx01xuxeGUzVZB1mhRJmVZYFjabNjLC1d3to4tbLzQVne2vWG4teZ09dzDhZnbEyNWZCaumZuzvSBjW37aK3mpW3KSN6bH90aHLAx213ishS5zfoi7Mi68LTlmaVrC8szkFdnJy3NSuvPTVmQkdIUHteSmry8v2ldXPtTROraq4/rStvG6soNuZxoAiPcvP6NPvsTPNJYMgCyANAQ0hBxAJQh5+MI1ZWbROOuJkIIYS9ASwYgEK5K0iCAMhCRGMDjFsYLGchLD8kFBIU6nH4oyKMphOAchjWAsRgkIyqOESLIKLZhY0czwBk6JAJAULcQnpfSsWXP67LlTZ0YOHhrsXbOxtrbJbHaaVKvZcIiCxnOKKGiSaJIEkyDoNKugBA8gDQBOkryiWXSzw2SyWkQtwz94YWr64oTkRXHxm8rmrq8obU5PacxJTQzwWFR129a+4VP9p4b2nBrct3fn1pPHBxYvXhQREXFk4PDw8MnjR/svXjh78/rkgwe3X3t87+Gje/dfvfX48f3bt65NTYxOTV168PDm48d37tweP3Wyf/2aZRfOH3//vTcfP7p398bU1YmxE0ePxkQnAoCqmovlzADwAAgQiDPDl2aK+wAUARQhkH0dg5KvBnCGPQlAZXrXJFS328MyMvJKSkrr6uqbm1sWLGhfsqSzu3vZihUr1q1b19fXBwa7Qf9qc097rlk3A0AAwABIwhdCCwIAguOkL633XbzHPyHeQwAAGIaHhoYUl8zJzEr2D3R4PJbYqIDstPBF84s3rGnpW9++b/fKPbtWrlmzYNHi+srqgvjEELfbFOhv9ndrDofodMlOl+x0Sn4eJTDA5HKpDEvgBCqIlCSRNpvsdqo2q2gxeIuZNwxON1jd4FSNFSWa5QiGwxmGQFFo1v0bKna0N5yrKhwoz99flr+/unigsqg/N21rbGhnQnRnanJveuzatKjVKdHLEqM6Y4LaQp2FIa54txFqlwIDbAmhnuww95xAd16AZ06wuyDcXRbmrPWzVvq76tKT12UmrclOWV2Ys72l5kRH0/nakgPT7EECQnJWkt1r90jfonyY0RAwEHIA4b3NzbNMn3d5x0+QvukvJEQonBYIRiQYgWIlnOQhQpIUz3IKwyo0LRIEbTbbPO5AhpYhpDFcwHABJ0WcEiHCIDhPcSor6Yyos4JOMBKANEHwgcGh9fOaDhw6fPL0yJEjx/bt61+4qNNud1vMDlnSeU6RRJMsGZKoi6KJ5VWKEVHcu9UZQVOiodssZofL5kkICa9ITFyclb48K2t1fsHakrkdOVnViYn58XFWSfNzeY4c2nfuzMCxI7uOHdmzY+vGA/t2rl3ba3c4V/asPH16aKB/36mTR69dvfL48f1bt6/ef3DrnXeePX5899rVy5PjF25ev/Lq/Wt3bo9fmzy/Z8fGdb1Lb9+aePe9N157dPfuzckbV8c3rtugaWYISV33J0nFG10jQEC8lbSzljeW9vKGvJgTI/kaKbzsyQCqANEgarJaQ9LScguLiivKq+vqmlpaWhcuXNjV1bVixYp169Zu2rgJDCyFB1YHLJ43RxJV7/UVIi9VqECI4jiJIN/R4fwTbt7aNIAimJ/HXVySV11TlJ2bEBcbFBvtn50e0dqQs2ppzcqu2nUrm9f3tq5c2dLZ1VxdW5iYHBYYaAkOsgb4mWwW1mpl3R41ONgSHGx2OQVVJUSRFARSkkizmXc4FMPMyzIligTPE5JEaSonyyzHkzSLkySG46h38JLdGt1Sd6i5+kRJzt6irO1z0rdlpWzNSNqSHLs6wNkY4KqJCGmLCGiL8J8fHNgQ4KoKd2Z11EUNbg88tif02I7YgV2ph7ak7exN7u2IXdwYUz83Kj8lLDowLsiZFRVeG+BXExbQnJeyPi/9lZzkTbWFByuKdjmdKd7xgRASAJJexQUCdlZxLO4Daca3nPZLIaDhLBMHpneTJn1Bu5c9EqM5nBZIRiIZCSd5ghJYQWM4lSJFkuRRjOJ5xWx2sqyMEwLBqBghUYxKMjJEKIzgGdHEyQYrmFjBRDEKQGgUZe12d1Nz87btO48ePTlw5Nih/QML5i92Ot1ms1USNUk0SaJJEnVR0DhWplmRogUMYyGkASBxnFNUs67bLSZbkMWRHxrWnpK8LCV1UXziguTkyriYKJvVJmkoxGKjY08dHzg/PDR4eEf/we0b1vZs6Vu3bVtfQEBQeWnF2TND/Yd2j148NzU59trjV588eTB1dezNNx89enRrYuL85PiFWzcu37k5PjV+buTMwKruRdv61rz57MHztx4/ePXm9alLV0YvVFXWkSTJsprJ5MExbzXsTE/J72VvxtZNF7u/aEARESgDoEBEtViC09LyiopKy4qrqqvqmhqb2traOjo6li9fvqZ39cb1G8CRZdjO7qiG8lyeU8ALhfNFJYrP4fyOKsufxh4CAEAQxGG35OYn1dYVLmivbGwoSksNi46wFmaGtNfmLmme27OkavuWzv3712/eurK5tSI1PSok1O52qS6H5HGrfv6qy604nILDJbrcks0uGmZRkEhFoRwO1WIRZZkURUKWSU3jLBZZN0mCQDMsTjEYReMk4VVxQYAnqbVuf23pgazE9clRK5IiVyRFrc5I3JiZtDHMf4EhzjWxuQqXLvBpvJCmcdFV6QE3jzm+eq7/85+Ff/2b3P/1m/z/9+9K/tffVv2PXzX8+udNX35W/c5bc+/fL751vXn8bHdvW0N9fnN9wcbS/H0l+XvK8ncWZW+02+IBAC+zx0LAwBeVfd77SZ+kOZOFZ19iDxAAEsD3FB97FIAURnIELeKURFAiTgo0o3CijlMSQYosq2IYw3GKLJsJgiNJkZcsGCFihEBxCoIxOMkzgomVDU40WN5ETqf4mODgiJra+iWdy7Zs2b5p09atW3bU1NRrmiHLmiSqkmgSBU2WTDynsIxMMzJJiQQhoCgLAIHjnKpZLFaXSbMqvOKv6tmBwY2xcW1JiS0Z6QkefxrxJrdAZmbmmdNHx0ZPnjq+f+DQzrWrlq1bu2Lf/l2ZmZkR4RFDA4cOHdw9fmV0/Mro9RsTTx6/euXKhbt3p27dHB8bPTN55fyNa6M3rl68cun0gT2bF86vOz6476MP3nz25M6tG1duXhsf7O8P8A8GAOi6n6w4IML5Lnz8bN4AmE6f+jicbe5m2PP+MM0eQFSrLTg9I7+goLh4bnllRXVNTW1zc3NHR8eyZct6VvSsX7sOHFlOHV5fWDonByc4AEgEEMisSA9CFMep/1/YgyRJBQZ6srPiKisyFy+u3Lpl2bo17VUVaeVz45fML13cXNRQkbpqRUN/f9+2HWsamyvS0mPCw11Ou2Q1M3a74HJLLrfs8kgeP8U/QPN4VLNZYHnMMASHQ1VVUpYJVaUNQ7DbNatVlgSaZQiWI1iOZFiKJEgEohAiwQEpRVm9qXErs5LWZSaszUnpqyw6vLDx/LL2iY7mCyU5uxLDl4X4NTlspYacEeMK2LXYPrYFm9oD3h5nf/3DoH/7dcK//ybt69/mff2vZV//77qvv278+uuKr/9n0b/8WfkPJwsf7Wq8tnXDspplqXHLcjO2FGRtyktZaTWiAAAA4ADiAJIzlg1Od1H62IMkgN45gr7cA+QAZKbNnffRF93M2DfYE3BKJCgRp0SSkSlORQgep0SGVgAgUYzGcQ4AEiI0Tko4JaEET9ASinE4xbOixsoGLxusoBGMBFEGw9jUtKzyiprKqtoNG/uWL+9Zu3Z9RUWFyWRwnCQK0+xJokkSNZ7TGEalaZkkRRRlAKA4TtENm2626xanrtvMim5XjDiHOy80NNEvUGIEX0UUKCkpvnjx9PWrF8ZGT5w9ceSVTWtWr+o6dry/q2uJqmorV6w4dHDv6VNDV65cuDp15e6d6/fuXr17d2pq4uLl0bM3rl66dX1scnz43Nkja1Z1dHXMu3197KMP3nhw7+r1qYsP7t1cvqyHoTkMY1yuCI4zvywXz87ZvGDPR6A029bN9KBAIEIoA0QBiGyzh2RmFcwpKCouLikvr6yqqmlqalq4cGFnZ+fy7uVrV68B/cvpQ+sKMxITACC+yR6CYDhOzdoa9r+EPa+CKkpqampKdmZCZVlGy7zCDevaTx595ejg5qGjm08ee2X1gvLKeP/yxMCeRbVbtvbWNJSHRwRaLIqhc7pKKiqmG6TDwQcFG8EhZj8/xeEUzWZelkmLRdR1TlEIk4m1WiWnU7PZVEmiWRrjOJIXaEFkGYbCMQRHIYoiLntUVlJXWf6OioI9ual9tSVH2uvPLZs/uXHFazs3vLVjwxube5+tWXp/Sev5xQ3H1y7edKSvfXBd9cCqotNbkp9ezvybj8v//c/Lv/7bnP/4dezXv435j9/E/ep125MDwrEmYU0SvTXXtbEktzi+OjmmIyGmIzVhWWpch6EFAwAgIGaxNx3y+djDIMABJHzsUb5ys+lSYwAoCF/uIIHT7EFAQUjjpIBTIkFLJCPjpIDgHIJzKCEgKIsgNILQ07lsSBOkhGI8SvAkIxO0hGAsQQucqPKKzssmhpMpVoIYg2JM/py5GzZuWb+hb9eePTt27OjtXdXc3OznF8AyoiRqiqzLki5LJkXWBV6jaZmkBBznEYSFkOZ4zaRbNd2iWxwmw64oOkMJIsnrgswQLJgeVYqiKNHU2HDhwonJibPnRgaH+vf2revp7mo7f/7EiZNDum5kpGf1H94/fPbY5OSl2zenrl0de/XetRtXL125dGbi8sita5evT168dOHEYP/OjkUN27aufv76/Tee3ntwZ/Lxgxu3bl7NzsoHAMiq1ekKI0lpVpr0DyweAmGW0DJj8byLh1ACUEJRxeWJyM4uKCgsKiqaW1xcWlVV1dTU1N7evmTJEh973eTKJre/Tfd+hD72vDl0BMcJkqReHqf5Ryfuvht7kKKY0JCwlKS44qL0tpbi5V11u7d1nzmxfeziwUNbly3JjV8cFVgf6ixJCC3ITw8M9mcYCsdRXRMcFtFm590eyc8tuVyi3c7Znby3vswwOE2jVZUymzkveA6HqigMx+ICT0kiI8s8xzMEgdEUQeAIRIDNEjInfXl+2rq4sCWZSWuLc3bOzdzZVH58ybyxJc1XlrZNrO6807vkbs+i65tXvbZ51b3epVdWLx1b1zG0f/XmY+s73xtZ+dt3+/79s+X/+M6cL25Y3hjghtuFfXPdq5Jc7bFUVwFZGOcMdc2NDmmMDK5OjF4UG9Ek8N5RuTM+Jw0A65M0ZwqMvNaP8JFGA0BDSCMIiyA0hBSEMw1cOIAzTyG97GE4jxMCTvAkJRIE72WSIAWGkWlaIjAGRUgMYxCEJimJ4U0YKWAEj1MiglE4xTOCyis6K6oUJ1GcDDEaw5niksrde/YPj5w7Mjiwbdu2TZs2bdiwISgolGVERdZlyVBkXZY0UVA5VqZogaR5ihZRjMVxTlEsFqvLbHGYrQ6L1aFb7SbDTtPidA0w9G4ag2IoVVNTdfbs4OXLp86cOrRnZ9/yzgXzGspOnjx8++7VhMQEk2bt69s4NXXp1o2pu7evXZ28dPfW+MP71yavDE9dGbl5dXRybPj82aEdW9e2tVQdG9r37luvvfbqzScPbr7/7pP+QwfMZisAiN0VpOl2CCkIX/R/wN/LHuut4PtGr7MAIQ+ht6RWZHlrcGhcVlb+nDkFc+YUFheXVFZWzpvXtGjhws7Ozu5l3atX9YIjnWhPg2JVGQBoAL2ftNfoQQRBaZohCNIH3h/u/fnT2fM6twBAAqdMqikkyF1RnL5scfX63taDu3u29LRUxQfMdavNoY7m2MAUPzNHTtthksQMTXTZFLdbCghQgwJNHrfscPB2l+hyyy63YtIZRaEsFtFulx0O1eHQNI3lOFwSaVXhFZkTJY6mSJIkaJrCMQxBoK75Jcc0J0W1ZyQuzcvojQtdlBK1dG72lvK8XaW5u8rz95Tn7Z6T9kpp7u7a4sNVBQMVhQNVc4/XF2/fuHjFhrqWm1t6fnzxlS8ndv/o7JrrvdmHq/x3FUUerM4bmj+3vz1yT6dRXxwUElAQFlgdFVSTFL0gJKAAwzgA4HRadTZ708V9vpnSFPZ3AAAgAElEQVTfkPAZBApCCkEYkhR0w8HzOoQvFFGU4Aiahy/ytJT3eAhJCEkUoTCUQSAJAIkgNMNIDCOhCIVAksBYFCUhIEhaIlkFxTkEZwFCojjDihqv6DSvUJxMczJEKYrmy8qq163fsP/AgRMnT27d+sru3Xu2bdsRGBjMsZIsmbxLEjVZUgVB5XiZ5WSakQiSZVnJbDisNrfF4jIbVl03dMNqmO0MK82MNofQu8kHWVFRfu7csZs3R6cmhk8dP7R5Q099VeH+fa9MXh0tKCwgSLqrq/PJ0/t3b197cPfmo1dvXpu88ObTezevjk5ePntj8uKlkVMjpwbWrFwyr6F87OKpD9599uazB2+/8ejxozt1tbUYhpGk5OcfzvEyADiEDIQz7Am/hz0GQm9A+DJ7kPexx2G4ybAEhYXHp2dk5+XPyc8vKCqaW15e3tTY2N7e3tHRMc3eyR5uUYUisSwAAoQYAAicHs2CYBjBMJxP4fx9fUP/qTH8A+YRzh76MjNwHsMQu0WrmJu+trtpTUd1RUJgqs7m2OUCjynf3wg3RGq6GQHQNC7LtNnMu52S2yU67bzHJQcF6v7+qtMp2eyiZqJ1g7PYRJtNcjhUQxd4nhAFWpE5ReZkieN5mqZwhiZIAscxHEUQSTSHBeXHhtUmRTdHhVSFuMsSwuenxixOjlmUFNORGr80IXJhfPjitLju1NiutLjl2UmrizK3VWZ1NWRmNiXEH64vvLC0ZGxl3cSqtkvLG060lx5tKznaVny+s+b6msaLK/OWzI0JsMYHeoriQmviwysM1R8AFEAUASgCMIhQAKGht44MchDSAHp9UWKW1EkDwCAIQ9OSYXZpuhPHuOk+L0oQZIMRJJxkIPQmDCkAKQRhIKQAwOBM3RJCAUAhkEQRAkKfPAMJgmBRjEEwBsc5BOMAJAmKFxSdFU00JzOszHIKilI8r1RU1Kxds379hvXbt7+yZcvmDRvW19TUeDx+kqQqiklVTLKky5KuyLos65Jk4nmNpiWaEmRJt1pcFqvTanNarU6LxW422ywWO8eKs7YVwAFACIKrra0ZOrp/7NLJK5dOnT15eMfm1Yvbag8f2Dk0tL+ysozAqaamhqdP7969PXHr2qUHd6cmLw/fvz0+deXc2IWTE2Nnz585emLw4JL25u7OBc8e3fnke2++//Zr77/z9PTJ40GBwQAAw3C7XcEEwQDviDA4E+/xv9PSNbOmu5xepP587E1rMxzLWh3O8PCwhLT0nOzc/Ozs3Pz8OaWlZfX1DfPnL+hY1NG9dNmaVb3g5Bp7bowCAQ0AA2ea0CHqTevRNDPbOn239Tuk/YHc+kvdRj4xfXo3FauhFGXGFyWFxxl8oolPMaQUQ0g0RI/Ekr6EhyCyisooKmm1cH4exc+tuhyi2yn6uSR/f5PDoWg6q+msSWesFsEweEmkRZHxgieJjMDTPEsyNE6RKI6jOIGhGMIyUnBAcnRoabC7MMCZG+pfEhVUFxVYGxFQGRFUGR5YGeJXFhlUFRVcFxVcFxtenxTVlpnUPSeuPNXpynLZOpNCX8mJ3FWUeKA252hr4dG2kqG20iNNRYN1BacbS0bmVwwubCqOz/Kzx4d4Mh2mYBwlfNceCAEOIAUgCQEFAQ8hDyA7raZAEs5KM0DIAEAhCMMwiqxacYxBIGYyLPHJacGR0XZ/f5KXIGRmlBiClATRRFG81zWFgEAQGkAaAAJCHELcN+aD5HmNmy5wIRGMgyjFcDInaTSvMJzMsjLPKTjGCIJWUlKxYcPGHTt2LFvWtXDhgjVrektL5wYGBmmayWTSNc2kKoYiG4psyKJJ4FWeVWhSYChBN1ldTj+b3WGx2i1Wu8XiMJvthmGlKW5mBgIABABAVY0lSxadPj0weuHE8KnDB3Zv6u5sWdYxb+Dw7p07NnR1LVIVIzMjfWLi3J1bV65NjIxdOH7z6oVb10bHL529MnrmyujpkdMDB/a80tpU079/xxc//N6Pf/DOR+89ef3x3eVLu1mGRxA8IDBC1+0Q4j4Ri/1WP3N29cIs9mYSDzN5CAEAnmOtLmd4eHhCckp2Wnp2WnpmTk7u3KKS2pq6ltbWRR2LVyztWt2zEvRUW/0MCQDvbide1wUHAEKI4DiJvxg+/a327btEgN+JPThrqhLwzSNkKEJlqQCZjzMrcYoQL3MxmmjlGMRX0q2qot2uKQqhyJjLIYWF2AL9Naed93PLgUFmm02UZFxWSMPgDJ2TJFIUKU3hNVWQJVbgKZYhGRpnKIzEIY4jBIliOIqhpMMWFhVeEOjK9ndlBXpyA105Qa7sEFdmiDMryJ4V6MoI8mQEu3PC/ArC/QsiA8viwqqSghLiLNYUq7k5zLM+MXxrVtSWguhtRXHbSxJ3VaTvr8o5WJ6zIzdpQ2L0kcrCbdWl4c5ghrZgCANe+pMhAMEB4j35aPBC6WYBICEkZtWXee0YhaE0gdMQIJrJnJGX39je1rt5w7Lela6gEDA9zJ+CgMYJwTumBUVpBBIYRqOoF0scAAwiJIrQCMJAyGIYR9ECzYg4zkGUgRhFcTIjqDQns7zC8QrPqV72UpLTOzo6NmzYsGVL3+Ytfdu2bV2zujczM0tRNE3TTSZDVXVFNqmKrsi6JJlEQeVYiecUi9nudLptdofZYjMMq8lkNet2k2bBcRoAxBep4gAAm821dm3v5MS5WzdGL188MXBo++qeRat7Fu3fs2Xnjo2HDu1NTExxOV2nTg1cu3ph8vKZc2f6b127eGPq/KXzx8cvnb588eTFkaOb1nUX5qWePHrgZz/5+Psfvv7eWw9vXh3LycoFAEiSERYWx/MSAMg30qf/OXuzVdDZaUCaMpzOsMjIxITE9KSUjNTUzOzs3IKCuTU1Na3zmxYublve1dm7YiWYE65qIufbg4ryWR4AZo2I/j+TVb6j3ZsRx1EAEQBRAKefJRJ4gMRHyEKUzIdIgoTPNM4DWeKCguwOp6zKuEkl/NxKRJgtOtIVHekKDNDNZlYQMUWhDUNQFFoQSEVhTZqoyJzA0xxLMDROUxhFIAQOCRySFEqQGACQZVV/d1yQJ8XfmeixxXuscQH22EBHbIA90t8W6eeIC3AmBTkTg5zxgY6EIHt6qCsjxhOe5PbLdXnqQ12LY1wrk5yrktxr0oL7cqM2F8RuK0rcUZTySl5Sd3RgZ5BjeUKUn2QAgM38VUmIWkjKheIqhAhEvd0kALDAl+QFgPFdGWfcTi+H3usUYnG4Sxvql67u2b57285dr+Tm5QOAe08aBKFxkscJlqIEDKUhxDCUwgkGw2mKEjhBoSgBw1icEChKwnEewRmGk2hGRhAGIhTFiByvMF7wBJXjFByjzYYjN3dOdXVVcfHcHTu2DQz0b+rbuLp3ZUFhkaKYTCZD182qpsuyKsuqyWSYLTbNZOFFVVJMDqfb6XLb7A6rzWE228y6zWp2qooZw8hZZwIOAHC5/NesWXVp9PjkxNmLI0ND/Ts2b1i+ecPyfXu2Dg3uu3p1bOHCdkmU9uzeefvG5cnLZ25fH71z49Ldm2MXR4YuXzw5MXb6wvDgwvk1laW5D+5O/ORHHzx/dvfxg+sHD+x2uVwAAD+/CH//MAwjZtXT/ufsAfDC7n0jDcgDwDG07naHR8ckxcWnxCekpCSnZ2ZmzymYW1NbO7+lZXF7W3fnknU9q0BWEM/RlFdogRBBfEHXrBuc5Uz+Cabvj2LPt30fhABCAL0mEXAY6ifxIaqoUwTmux8AQFGow6lERbkD/DRdIzQVtVuZkCBTZLjdz60YBieKpKpyqsqKIqkorMnEawovCTTHkhxLsAzO0DhJIAQOSRJSNEaSuHeWBMPIuubvsUQH2WKD7VGB9ohAW2SgLTLAGuFvDQu0RQTZIwMtYR4txKUE+hshodagSKs1zmxKtnJVQWybH1NnYZdGejbnxvXlxW/OT9ycm7g5J6k3LbrSbU3UzDIrcSgRyAnZNmtbWMiu1PTjSSm7nO4KkpSme9hZn+kTIRAB4KAvnTBrkdCbc4eEX1Bo84IFra2NZblpC6tLClKTcGTaiYIIjREsREgUIQmcpUkeQymIEAhK0rQkihpJcgjCkKTE0ApFSzjFoTiD4CxEGIoWBF7hZi2WkxGUcjoDysurmpoaGxrqNm/u29y3sWfFsu6lnSXFxWaz1WQyDMOi62ZVNUmSrCiqrptVxeA4WVF1p9PtcLqsNofZYtN0s0mzWAyHJJoQBPcVOXlPBhASEr5l8/rLYycnr5wZPTc4cGjb0o6mld0LBg7vHh09/dprt/bs28FzwuKFix/ev3Z1YvjR/alrEyN3b46NXTh2+eKJqStnD+3b0lRXfPLovr/4+Wc/+vSdN57cHr1wau7cuTiB85wUHZ2im6zeoqJZ7H0Tvz/E3suRIQcAz7GGn19EdHRCTGxSbFxSYkJqampGfn5BbXVdW8uChYsW9q5cuXfjZtCUKfIUCwAHIAERBJ0ey/k77P3OWLH/inhvhr1vvjUCAPC3GVH+LhrDwHSTOwQAkhQiy1hIkJGU4B8eZrHbabeTCw/W/d2iWac1lRF4SpJYWWZUlTWZeM3EySItcATHEl72aAqnSJQkEYpCKZogSQpFp38HHGOspoBAe7ifJSDYFhxoCbHxbgdv8yiGWxGdomrjZI/Ch9tpl8KYaMYtYykurNwf6Q6kV7vFEgor5ZmF/rYVsQEbMmN2l+X05aUsTwir8/jXBEYtSEhbF5d8PDHtfmHh96pKP6+r/nl99XsF2dskMQSA6cLaafeS86lqHHhh+qaFTW/aHULczz+wMD+3rWzOroWNp3uX9FSXWCR52vRBGsUZkuZJikMQUhJ0i+EkSQ7DaIrmcYIhSc7rZBKESJACxUoowQJIQoRhOUUUtRfg8QrDKwhKWSyu7KzcxsaG5cuXrVq1YnXvitWrVryydfOCtvkul0vTNMMwG4bFZNIVRZNlVRQUhhYYWrBZXYEBwU6X2+5w2exOq81psTitFifPKV6tezZ7iYmJe/dsnRw/fW1yeOzCsWMDu5YsauzsaB4+M3Tr5vjjJ7eGR47ruiU2Ou761dE7N0evjg9fmxi5NjEyem7oyuiJyxePL+9qXbak+ZPvvf7VFx+9+fTuvVsT27f2ORxOAIDHHRQRHkNRjM/oUb/f9P1e9mY1TL7IQPC8xeMXHh4ZGxEZFxWdEBeXnJqSkZ9fUFdd29Lc0jK/Zf+eXY8uXwNdRYJMe1O0NIQEOj0X8Pex910I/O7svdBvvAPRIEQxDIMIAqYNKAQA8TqfNkNLTYxSNRn4LCMAQFU4p0OyWcmQIDUp0ZOc7Jea7B8VbrVbGcPEmFSO5ymeI1WF0zReURhJpESO4H3gMTRGkRhJoDSN0yxBURRJkCiKet+AorgAT6jbHsSTusrYLIwW62LnxPMhGhFpoaKdWGMJvauP37aWbSgic6LQ/GCsPQgfzvZcjLYdDVY2BZtqOaKEQJaE8Esj1Q0ZoZsyonpC/PYlpw3nFFwpmPuotPyj8sovKst/VFz42ZyCn9RVfVxZPGK2VaAYCxEASDCdOfBObRQhEHzFKySENIT0dJQOcQAQnmEyIkO2t9U92L3++cGtQ10LIuw2MG1CKZxgOV4hSR6BJE0JimJmGAHDKJYVSYqnGVGSdQxnEJTCCI5kRZziASQxjGU5hRdUL3Vez5PmZJxgDbMjIz2rurq6paW5urqiprpseXfXxg3rFi9q93jcsizruklVTapiUhVdljSBV2iK51jJbnd73P5Wq91smVZZzBa7YVgpkvGdEi88oMyMzL17tl4ePTE1fubSuaHjA7t7exatWLbg8qUzr756/eGja5evnEtOSpEl+cD+HfdvXxk9d+zm1QtXRk9ePDc4cfn0UP/ONSsXX5sY+cWX33//7Ud3boydO320prIKx3GaYSMj46xWB4TorED6/5w9DkEESbJ7PKHBoZHBIVFhYbFxscmpqRl5eXMqq6oa59UvXtC6f8fOVy9fA82ZAoOT09XxgEQACr8djxn8/litZfr+F49NJwggBAgABICobzYZlCU5LiaWYdhZT5x+KkXgifHhIUHuWb8VMMxiVJQzPNQUHCCFh+qREdagQJPTzjvtkp9LNzSBpTCOIyWBkURGFCiOJTgGZxmcZXCaQikSJQmEIjGOJVmWpmiSIAjv2AgAoCjqcVFJQe5wDBEBIOLcxKUD5oH1akEkurxR2dkuvnHM84uHAQ/3yuc7xdN1poEUYyhE//683OeF8f0yeT7dcrY8oCeMf6VA3F3Bb8gg9s/VB3LD71RV3i+c86Qw/2lu7gdFRZ+VF/+4uurzwqIfzMn7uKL09ZTkPp53AAAA9rK26U3a0gDiAOIIpFHIQ8D4ur2ATBINaUnHOprvbF5xd2vPwXlVyW4nACgAJIQ0gXMkxSE4g2A0hjE4wdIUj6MMTrAsJ7OczLASTrAIQqI4g9EiTgkQIQmS4wWN4zSWlWlOnjmSpHiTZs3Kyquvb2htbV2wYH51VVlLc/381qZ58+qCQ/wFUdQ0r8VTJEkSBVngVYYSBF6xWh12u81sNlssVovFputmr4+K46TvSv3i+p6bk3fo0K4rl06OXzpx7vTBwYOv9PYsXNvbeeP6pbt3J+7eHR8fP988rwnHybb5C+7dmrw6PnxtYnhi9OTo8ND5MwP7d2+8PHriix998OH7z167P3Fr8vzOrZv9/QIAAHa7JyoilmMFAJBZO/7SswD7Jn6sLxBgffVl35IDRBBRUZweT3hAQHhAQHhoSExsTFJySlpeXn5FZfW85qbW5obaqupFLYtBSZyEod5qMmpadH6Jn2+yN9ugfXcBBoLfZc/rZ5K+18EBQDRVi42OoaYraZAX7EEUABDg74iPDaUp74eEAgAEgQwM1CNCLeHBRqBHNeusxGM8CxWB0FVe5CgSgyyD8xwlcJTAUzxHer1NjiUYGmOnOSQ4lmRZimZIkiS9PicEiKpYYiKTQgOicEw08fjQRulfvrK+PykcXYW/cc755YWYv9yf9o/HC/+iL/PTxeE/WZj4/frkp+VBHy+LeNTsGk5mHi93/Gws47Xdof1N0tU+9fkJ0wcXrW/vi3tWX/heWdUPKqs/nFv8SUnh59UVX9TW/TAv77O87C9qa783J3dIljIgigMUANwXzlFwOuPEeos2IaCQafXFW8UC7ZLUWZB7sqP59uYVF1Ys6MlITLbbvOkyBFI4weI0gxIsgtEYzhAES9ECRfIIShEkx7CSd6YtjjMIxmAET9IiglEkzXO8ynIqzSq0DzyGFXlBMWmWlOR0L3s9Pcu7ly1pbKhum9/UsbgtJSWe5zlZVhVFU1RNkhRBlDhOoilelkx2m8tut9lsVrvdZrXaDMNiNls1Tfcp6ogv5kcAwAoL5w4N7p+aGL42cfbCmcODB7euWtF+YO+We3cnb90au359dOzS8OZNG3hejImOvzY5evv6xclLx29MDI+NDB3r33n25MGPv/fshz949+nDGzfHz46cPFJcVIxhGM3w4eExoaGRLC35dB3iG+wx3+TK19vlxVL4tvw777V7TmeoxxPq8YQGB0fFRCemJKfn58+prKxuaW4uKMqPiopZsnglyIgSURSHgEa9JghgyIzg8RJ7sy9I8CU2/lj+XsANAUBmoY6xLG/WdRzDAQBglsTq7TCQJD4pIdpmNWbIx3GoKpSuUSaZMMmUyBIshTEkQhOQpTCWwmkC4VhC4EmeJwSB9C5RoASeEnhKFBhRYAWe5jmK40iGmW33AM+r/n6hgX4RNKFX5fB//o7t6/9u+7t3hXd2Ee91mf5xsOgftlX83cryr9rS3y12vZHp/Kon85eDqb84H/j5ec8HQ+ZPzhlf3PZ8NuF4tFN/tFP4qye2X7xp+dmdkM9fyfi8pf7zytqf1tb8pK7sJ431P6ms+kFe1o8K8r4or/ggN+tukP9SmpcABACFM07mdK+697r70vh9AAkAUIPnG5MTtpTk9zeV95XllnqcqTY7hhAA4CgkUZIlWJ4gOQxnMJzBcYageJIWcILFMJqkeJLkvI+iGINiDEFyOMFSrEjzMsXJFCv57J7EsKIoahazPT4+qb6+fv78luXdSzuXLJzXVNu5pL2rc2FlZanZ0BmancZPMSmKyvMixwqGYXU6PXa73W63ORwOu91uGGZdN8uyimHYy+xBANCy8rKTJw5fv3r++uTI+dP9h/b2bVy39ML5Y9dvjF67cXFq6vyl0TPnRk6HRYRrqrp/zysTl06MXzx6a2pk+PiBk4N73nr97k8///D9tx89ujN+88q5Db2rDJMBALDZPImJKeHhUbJo+JJq5O8xfd+6uBepBTjb4eS9PqcgWK1Wf5vN3+kMCg6Ojo1JSkvNzMsvqKqqqq+vjYmJTk3NHBwcBk4LDSABAAWhN875HaL+cEr9j2APzrJ9CAAsjukcbRVYi8BYNYlnGQAAx/EWQydw3HfgNOHet4EQRkWGRoQHz8SDCAQsiws8ztGQoxGOIXiOlARa4EmGQhkK5RhcFClJogSRlCTKu2SZUWROllhRYESB5jmKYwmWxWmG8J0BAACAooTAqbrJJfLGtm7t376yf/1l2C/POt9aII0HMu8kB31eEPVOovtugvK8VXu+Qvv5SOzfv5b827cjfvNm0E9vm79/mf3Rdf2rG/rnF9WHW4hPhoVfPjH//JH5r69GfbUy/8cVZV/VVP68puLLirLPC+d8Pjf/q+KiHxUWfJif/V5K/AFVDZqWc72F1ASAs1uHZuo8Z3LiKIOiWQ5Ha2TIwtiQmsjAaFHMcwVwOA0ACgGBEgzFCBQt4ASLYjSK0SjOYBRPUjyGMzjBkhSPEyyGMxhGoyiFohRGMAwvMaJK8wrNycwsuyfLus3qio1NqKura29vW7a0s7WlcX5rY/uClvYFLQvaWrIy0w1d53mB50VRlAVBYBhOEES73eFyuR0Ohxc8i8VqMulms1UUZd9EEsRX2gEBQKtrqs6eGbx5/cKNqXMjpw5t37JqWWfLyPDA5NVzE5PnxsbOjI+P3Lo1mZ+fi+NYTWXpudMD18fPXB4ZHNi39fqV4Z/99JNPP3n79Uc37127dHqoPz0lFUJIkWxYSGR6enp8fKLZ7ICQBgBHEBpBGAShv2H6fndBwMGXmhteGD1v+IcgAscZJpPTMFxOZ1BoaGxMVGJqSsacOYWVVdUlJaUR4eGdS5aOnL8MUoIFhSFpSNIISUKcBCgGv5W9GVs3e/D7H8fezDccInZJSPaz5ASaU13amkWNh3ZvUSSBIAib1Szy3DfeffrmctkTE6J5np25h6EJWWJEwdubR2kaa+i8ycSpKsuxOEmgAk+qKqcqvKryqsKpCitLrCQyAk95FReWIVgaZxicol9mD8EIgkFRWmGZ4V3W//ip/z9ej/752sgfrAm4VipOhpNvZpl+ujLwJ3tDfjkW/Ms79l++5v/Xr4f9X+8G//3zgJ/f078/hn952/iLV50/nhLfOEI+2I3/4o76l0+UX73m/uWxmB/UpP4oP+/HhUXfz8n6JD/jh3OyPs/N+TQ3+6O8jPczUqZCg0oYBgMAABQCiADc23IKAOOb+k69yIhCAgAUh2im21MVFNAQEVQZE+Zk2WxPsJmXvR8ZijE0I9KMOGP6UIz2IkeQHEFy3h+myUQpiBAYTrOCzEkqI6iMoDK8MsOe2Wx3Of0jIqJycnKKigra2lrnNTUs6VjYvqBlYXtrx+IFbfNb6utqc7KyQ4JDXE6Xy+328/Oz2Ww2m80+62axWiwWq9VqZxjWd4Igs2cmVFaVnxkeuHXj4q1rF86ePNi3vrurY96Z04cuXz598eLJs2cGRy8cv3dvcmH7fACAy+nav2fb1OXTJwZ2nT91+OP3n/34s/feeHr7wZ2Ja5cvtjQ2ETgBAGKzOpPi4zLSklNTk93uAAxjAEAoSuA4DcOYWR2S3+5zQsDPKmd5SWXx2kAIOZKURdGimxwOZ1BIaEx0VGJqSuacgqKy8sr5rYsaG5r7+ras29gH1ueYCx18nCjHaGqcSYtQFJWmvgN7s3Jx3509n3pCQCTYbKqKC1iQGlgd6djfu+itx9fKSucAAGRJdDltAjejes2wBwEAiiIkJ0dbLcbMyxIEpsicpnEmnbVYBItVsNokp1MzdIUkMQwDHEPIEus1dJLISCIj+gI/nqN4lvR+5TiSogkcI6Avp08SpGYyITjtpyFPRuxf/3Pmv3xc+jcnY/92KuzLcdsnQ8LHh8W/vOn57Yfx//R+xK+fOn55w/VX9+N/8zz2N28H/9lj7dMp4sfX5L946P7xNeWDYerhXvT9M9R/e6b96pn2t3fcX/Sl/KBryVeHBv98sP8HjdVvR4W8lxD9YXrShxkpH2Vnv5GcuEyWBACmbT7EIKQQQMBp0YWDgJyeWQwwBCFQlCIJKtM/sMDtLgxwV0dFKQQVqJv9rDbEexhGk7RIsRLh9TNxBsNoHGdIivfqnDQjek0fitEISkKEIEiWk1ROUllRZQSNYlWakRhWJCmOYQRdN4eGhufk5BYXF1dWVpYUz+1e1rW0q6Orq6O7e2l399LuZV1dSzpa582rq6qsrq4qKioKDw+3WCx2u93pdDqdTsf0zekL9mZOsBn2QHVN+djl03fvjF2fHDk2sHvV8vaVy9tHhgcuXDh65mT/UP/eMycP3rx+YU3vChQhOI7vWdF96cKJk4O7X39448vPP3r/3dce3B2/MXlu47rVFosFACAKanxUVGZyfG5WSk52WkhIGEVxACAoSqMo5+0I+cPsAcB/q7w5LX5CDkF4kpRF0TAbLqczODg4OjoqMSUlPSc3r6amvqmxdeWKtfv3Hi4vrwLbDHmxQyt3qsUeuSrQkuuym7mZGs7fYQ/MkoB/H3vfTqPvXu/20QCDMMyiNaeFrsiNaEn039nd/Pj+pfa2erITFnUAACAASURBVAAAgeN+TrvLZkanBVd0VgAAMAyJjgkOCnS/eGUIWI6UZUZVWJOJ1XRGkilJpDmWxFCIo5ChcJ4lZW8Zp8J5v6oKI0uMJNKiQAs8zbIEw+AkiSEINvOfZVjWbHMAhMmNRr98y+/rr8v+4/9u+PuPgv/hXdtfvaH/9Db3gyv4l/eMX7+b+qs30j69GvgX99P/5yd1f/1u2uev2n7xyPrFbe2Ty8zP79o/n9LfO0G81Q/eOor87FX6N8+F37xu+of3av7Hn739r//8T//23/7qq7Ub3ghyvxcb8UFC7MepSR9lZX+QnnE8KCjUu7E2BN5mPGS66I8HQISA9k24RyBEKYonKTrcYok19GhFLvYPlnEaQ1CGZDCAQ4BAlCJokeZlb4yH4gyK0pjP9FG04K0jI0gOQSkEISEkCIrjRIWVFE5SWVGjWYWmRZaTcYIBACIoKopydHRsa+v8lStXFs6Zs3b1mh3bd+zatXPv3r27du3YuHH9qp4VvT09nYsXty9or6+vj4qOstlsLpfLbnfY7Xar2WzohtlskSQFQbCXL+7TjbOZWWkXL5549GDy1vULp47tX9hW09XRNHy2/8L5wbOn+o8P7B89d+zy6In9u7fHRMUiCFZSXHL21OD1iZEfff/tTz984/GDqXs3Lh45sDMqMgIAQJJseEjYnPSU3NTEwtyMwjnZUVHRNMMDgMAXpeozZUPf7KPlfBKL+PvY82YjCEJUFKvV5u/xhIaFxcREJ6Qkp+fm5Le2LsjKzW9unb9n74GS0lJwCJPXBTibQ2z1IUZ7pLMs2GlMe3R/Qhr929mbTghMqywQAIBAGGqWF6SHr86LWpAaNLi1+3tv3W6fX+c93qSI/k4rz/i2dIcz7EEAgH+AKzoqmCTxmbdDUYwicJ7CFZ7QFUqVKYmnOIYgUITAUIrEWAoRGUyVGFVlVZXTVM6k0KpCSxIlirQg0CxP0gxBEDiCINBXNCOIvMXuIDCmq4b/h1+mfP114//+f2r/+w+df/2c+uUz9hd36C8mufHdyoY2/5UN0RUZRvUc87aewPsjwc8n5E9vm3720P7plPjVDdtPxhxvD7HvnyQ/PIv88Bryd2+Kv31X/6dPEn79Sf+vPn3nX//mr341OvY8PuLjmMjvxcV9khL3fnryuympd6OiS3jB6yzA6XZYFAACAhYAASAsAr0JIW/cSyAQsQh8qElzUky+J9DOiQBgvjAeQkhiBEdxIsUKBMmiOIWgJIpS6Cz8aEakaAHDaQSSEBI4xTKCzIoKJ6msoDCsSNMSzYgoRs58sjiO2+2OxMREu80eGhqakJCQlpaWmpqampqWnJwaFxcfHR0TFBRisznNVovDaXe7PDa7y2pz2u12q8Vi6Iahm1mWn3VlR3znHpQkadHitvGJkXt3Ll25dHT3jnUlJTmtLVXHh3afGzly9vThs6eOTI2fPz987PLo2UXtLQCAwICggwd3ffDek5/88L33nt15cGPs3KnBkrmFXv3MZnPlZ2cU52cWZKWVFuSUzs1LiI9lWR4AFHg7j32JPq+O9WI048tB3bfKmz7/c7rGnRN0wxbg8QsND42OjUlKTs4oKihZ0LY4OiE2uyRz9ca1zQuawUFO3xoZ3Bntvyjq/2PtPcOruJKt4dp7d+4+Oeuco5xzzllCOeecA0ISIkggIbLIYJEz2GBjcs5IIhgTjMdgwDbOeYI9M3fCfefe77nR348jyYDxez3z3n76x3mgdaTu3mtX1aqqVU4dwa4FXk5akft7sPeL3U4MCAEBDIAwIC+9uiXGZ25GcGOc59zmgp3rFqYmRAEAxlijkjtZTTq1auLHyNNsp06n9g9wVyplAMhWgkNRtEzGaTWsUcubdKJRJ9NrZHKZQGiMacQLlCjQcp6RC7RSYnQq0aiRDFpJr5NptZJaLSmVoiTjeJ6haULIj9gTeM5iMpsU8kXdxn/5c/YPPzT+8C8lf7hv/+sr6LcjzPdXlIeGDD4WJsBZN7sluSrH291RlCSSFCbtX6N547DsozG7T07bP1xqP1qsPjFVGN0mXttM7u7GX5wV//aW/i83tV8diHmyfdH377z1l9u37mUkv+3t+Sgy6r24qLfDQm/4+Y36+nXodCKajIIQAoyAJkARYBC2OUU0IhwryGiKJ4hWUqyjpFRQdIDZ6qzRovHYycYcMojiWVEmypS8IKcZgRAWE5ZQvC38Y1iJ4+Ucr2BZGcYcAMXwkqTUSAqNKFOJklIQFBynZFjZxFyAH987xhjZXGOEbJ8xxhgTjAnC454OTREHe7OXl6ejk4vV3sFsZzYYDHq9XqfTcxz/k40bAUBgYMCGjWvPnj985cqRMydf6Z/T5eJqSYiPWDQ4e9P65Zs3rti8ccXRQ3sP7N/++qvb582ZIQlyjVq9bevwV58+vHfr0sXTB/bv2VpdWS4IAgAolZqoiIistISs1NiM5NictMT8nLSoiDBJfFqCfiLJPj60nP2p9bM5lj/F3rOC4hyhJIXaYm/v7uHm6+cfEhwWlZdfMrWtMzgkKLUwsXewN7+wCIZF87xAz64Iz+nhXt2R3rnezip+sln2ufP/hfBEk1UqAJgg4qzVVMYHtWSFZYY4NeYlz+toCvD0sL1IpUJysBgd7K3jSfaJAMyGPY5lfLxd7IzaiQ0CaJqSy0WNRtTqJK1G0ClZjYxWicTOwBr1NM8imlAcxfKE4gmSMVghUko5q1JyahUvl3OSyLAcxTDENpTvR3IVIYIpvYzav8n7v/+z4If/LP/hX0u/e+j0xWX0/XXhwVF9Yghn1QnLa7xuLUu60hv+SrNnZ76Dg46eWau4edDw3knHm136Axb6kI/81TbjjsX8iTX09a340VHy25vSX+/Jvrvg8unh/t9/+um//vrzd+rLxvTae74+94IC7/r4vuHqdsPdfY3V6MQxAGh8Uoyt2wPZ9iAaA6+WaxlOxst0PCNhGE9LAoBckFSinAAiT9XrIcIwrCiICkFU2ErJMGExYTHhCcUTiqNowWYAKYoHRHOiXK7SyhRqSVKJklKUVIKgZBhxgpC07Yb/9/c+ac1AyXF+Tg7+Hq4eLs5ODg52JpPeYDAajVqtbrJX5rnviouP3r138/lLh6+MHL9w7lBPV5so8kaDPi87q793xrIlA6tXztuza93WTcu3bVqxaXilt5dXWGjQzWvnH9wbvXLhyCt7t1ZXVylVWgAQBSk0MDAnPSUvPTE3LT4rNS4nPakgNyMyMlwUpYn08kSiDz1XNPtCz/PphLv0rAs6LuVIMwqD3sHFxdvbLzgoNLKoqLyza9b8wYWLlw0Mb13T1TUdVigc+4K9ZkT79Eb6TY/xz/ZxVrIMvOB4IfbILyY80UTSAAPGGBOLSpkTG5oe7ePjoK3OmbK8tycjMd52KcFIIRcDAwL8/QIRQs9uhwgAXJytbg5mehwnSGSIg0rurlP7mLWhjqZkT8dMP+c4Z32cq5gewof5MHolzWBsaw6lETAUcDSIHJZEIvBE4CmWJRNGb/JOx39pcqThw0cZP/xb8n/8IfaHfyv89rrPW2vpL07JNs5T2RvY6Tn2O6OVZ1IsN0o997qLB0uM22Y7HFxpGVlgdyxD+Zo9fTrU9GpzcHmWtSxDGtmmfXwAf3AcfTZC/+WO9Oe37P/60dJ/+8M3f753863KostqxZjZOGpv/4ary3UnpzGL+YBZn2DzQcb/LIyAAKIACIdJpIvznOqyzNgYiVcRoACAEKKQJIGxVSTbpHcoQAQBQYAB0bYCTlFUCoKCYcdpFUxYQnG2DzQjcLyMZkRMOF6mVKh0MoVGJlNLMpUgKTlBQVPCT2puf+6YXCRAEIr0cG9MSY5zcfI1Gt2tFrPFzmg0mowmhVJla87+qQeVnZ32yr4tZ8+/fuHi4bOnDjQ1VDEMw3OSu4tnTmZWe2vj0kVzly+ds3p5/0trFsya3lpSnPPK7k333xo5d3zvto0rU5MSGJYDAIpifT0889KS89MTCzOSCnNS8rJScjNSstNT3NxcCSFPETz0UzUu3AQIn0aX7FnUTaYBn6/qtP2vIGrNVjdvv+CIqLjS4opVK9bdvnFvaPHC3nkzC0tKIE+hmxHiOxDjPy82sDcuuNTf3TTOtfwSn/PvzfUhQAQQUAiFOVqap0SXxPgGOGhzEyIWzmzraKoQpUn3A1xd3BLjkpUK5QTqJlEBJqPezcWeY2nbe/UxyUuD3JoifdvjA3vT4xYVTpmbk1Dg7ZDowORFoMp0MdxHzdOEwsBgTBChCLAEOBrxLPAc5ljMcYSmMSHop9hb0B3+X//R8p9/jf7Xz93++48xd5Y6vhICD1dLq7qUuZGmLVlOwxZmrNPtdwenXKo0n2xRvL/H7eo080Yz2ebAjbS6DDd7BrmoLDqhPct4b5fdF2fYD07DR5epf7ot/cu72m/Phr/dWnAjImHM2e0NR+uIvWHEaLhi1F8xGy8b9edMunpJEPA4p4UQxoAIprWSKtnLY35J1pHBrn0LeqN8fACApaj8mMiV7U29hbm+ZgtGFCAGIdrmLRDACNE2dPGCXJSUDC9hhkeEQ5jFhJs8bekHQvG8TCmptHKFRqHQiHIFL8pZXkYRbhx7//Pb/hF7ClFsy8jc1NzUFBkeb7F46fVWk9FisrMzmkRB9lTe95kvzcvL3LN7+MTxPWdO7TtycFdRQTZFUQCUKChNRkt4aHhrc9OsGZ1zezvbWirLizP37Fj3+P71sYsHzx7bu3V4RWRIsG0rtdrZpSfGFKQnFmYklmRPKS3IKMxLy81MjY0MV40P3vlRY2pCroIF4CfCv+ewJ/4k6fdzhpGnKJmd1dUvMCw6Kq6xombBrP5TB07P6Jzt5uUtiCpwFoWeyKD5cf6Dcf5z4oIqAz0dbeT23429XwJCm6kEi0Kamhy9uiKjNysm1tUc6uE0o6164UC3t7fr5KVymdLDzUej1j0NXZvDo1TIXJysAi8QDMHuQmmooS3CuzclbH5OzJKCtGWFaf0ZcZmOpnAjrkhlm/IlRy2LbVwhEBoIhYFGwFLAM8CziGMxy2CKwhhPdkj8eBdZcebPHhf/8J/Zf/vM/j++cLs3ZD6UwF2bKe4Z0Cysd9odb7/Tib29xuWP9+N/eyXknQ3mk/my7Rp6t59iT5tbd4WLk4kNdJQtqnM73Gu+vUH+yTn+w9Po0/Po+5v83x4rfnNMuhFJn+ekGxbLbU+3N7ydrjuYRky6C3ba8wbtRb12qV7jwPEAGCMKgEgMG+HiVBURMjs9dnVV9p5pVa/Oam3JShRYJskv8LXenrHVgycW9Cwoz/eyGGygQ+MuKw3A2EwczfC8pOAkBc2JFCPYIIcwhzA3TnICgymOlylFhVpUqOVKrShTcpKc5eQYseN0yN+DPXutbmlF1a6Wxr6MpPIAv3iLvZfJzqBUqWRyjuWfxd6PSygrM3X7lpVHDm49dXTPoVe3FeZlUhQ1YaNojDilQufs6BLg75OSFL1s8Zz7d0dvXTtz7uQrRw9s37dr/dJ5s2JCAy16TWSQX3ZKbH5afGlOanleZllBRm52UkpCdJCfn1Ku+unc8gkl4smOrX8Ee7aBGQiJdmYXX9/glNiElXMH8lOndLV0blizLcgrONM1CLxVitnRQQPx/v2x/rPiAsqDPJxUyv8puvu58//qfyJAQAAwR0i2v+eq0ozNtZkL8hITXBzsVZqG0sKhwVnJCdGT75UQWq0xqhSaiZ8nCDAGBAAcw9ibDVqFFOpJdRVL9aGKQke7ch+3tqigruiw6dGhLcH+0SplqA5NKxLnNomJQayMxQCAAXFA0YAYjDgaWAaxDGZpxFBAjfMCT2EPAQAIFOxc5fvf/57/L7/1+PfP7d89YH6tw+5gm+7lXvmGHstrhQ5b9NSFGsNvz8Z8tTPocBS/2Ugdz7CsrvUI9JI76LjuUqfDfR6v1hkuLzPeP6h6cpr95Az9yXn4+jrzl/dUf76jebtdfkYrXjNbxhysNz0db3k6jVoNl+y0F42Gywbdbjt9KMdNkr1qUWxLjV5TnLokL26oJPWl2vytzSWD5ZnBFrv+4tIjM6eemd/+8ozalVV5+aG+IjtRHoTQeMMRpjFhKZpnOIkV5JyoYDk5TQuY8AizGLOY2ATCaIrm5SqtQq2VlGpJqREUKk4m53jxxxzML8UeAgBPvWFZYclwafH83CkdsVFF7h5xDk5GudIWxE6y4M/xCymx0XOn1iyZ0bB8ztQV83qKctJZhgXAGDEIT8q3AQDERIdfvnT8rduXLp4+cPLwnoOvbtq1adlQf3dtUWZqVHBabFhuamxBemJhRkpBWlJWSkxSXERESLC7q4dMUqFncmbkKexxE3ZvsqLoKUIFPV109kL4jdOeGp3Vw92nJCdvzcBgZX7+0jkDx/YcWtMy51fzhiFcp50b5T8Y4zsQHdibGFgb6u2sUk8+OzRxPuv1PcdzPrdzPNdnNOHKTyQYnNTKGalxw+Xpm2syFhUmJ7k4mzh5aXr6kr7Oopz0cZQiAMCCpNRqjYytvBMoBIQgG52A7YxCZpS8u5jtzEaVfqoci12y0TTFzpRtNRQ6mgucnb0Fhb8OTy+jF7WThW18Tbbk5sgQjBBgGlEsxiwDNAMsjTkaMzQiBCbpuqe3DwZBb4Pyz59H/ccfA//7N/Znd6jSA+Rzku33tauHO9R72qzbA2RbDdSFZN1IvN1eT/nBOqdZRY5GNWvV8YsbHN/Z7X5nuWVbvnRyvvrBcflHZ6kvL1IfX0ZfXCN/uq/800PTxxt1l7xkVwzWa46Wq2bNmMV4xWq4YjVeMpsuGTTHDaoSuciOp78IhUh+oMeqorQVpalDJSkryjLWVeetqshpjwlbV1O2o6ns8OzGDU2FvVlxhUGeKp5/CgQUAANA2VpmbcyKraKFHi9z4TBhEWEA0QAMwwhKhVKlUkkyhUymFOVKXpLTNM3zRKbgEJ6A30QMj56py33eCfI1mWZGx0+PCOuJi2wPCanw9kx1dTbKFfD8Po1+XCoI+xhNZSE+nfFhUxMjquODE/08BJoBoAjiCMXjCe9Xq1avWDTw7r3R0UuHTh7cdfDlTa/sWv3S0OzmstzUmNDUmOCM+IjspNjc1Pi8KQl5afEFmYlFOekxkVEGg4WiBAAKAZ6UC3pK0vvp82nCUwTgEeIAPV3w+VMDaMMeL1caXV08C7Nzl80bfHnd+tOrN15auv3e4M5fL9gF0SbDvMigwWi//piguQnBDaG+jkrFi+zeP469ZzZDhKIdHAbTk4crsjbUZy8uTk5xc1RSQkpkzKKZUzvqK2hCwTinBxTFqBVaOSdOGE6wjUsnCOJ82f5yYWYeKY+G0iBNkbNzitGUaNLFG7RT7PQF7o6uksLdSHdXC4MteH49XtXDLuySJYeJLIPBNvKHIJbCPIVYGtMUoagXY09icF+9/Hf3HX/4vdsPvzXdPq6M9majVfrlycod09Vzq43DZQ7bo+X7QuXXW3z29gTkxup1cjo9Vrut1+nyItWDrcq3txpubDRd2So8PEt/eZ18+wb64ip8eRX/+k3++3d0vz9vvpWnvKTT3bRarpqNY2a7K1bjFbP+sp3hglF32c6wwGjQUzb6hAKAIJOhb0r8UFHSovz4weyYvtSIWQkhC9Ji11fkv1SV/1Jt4UBG7PTk4CleDjxhJzZQghCNCEcojqJ5iuZpRrCVcdKMxHISw4o0I9CMQFEcJhwgmqE5pUxh1OpUCrlarVKplYIkIUSr5JSvl6QUJ0K+yUpbQD9i8ZlFghBCYQ6O7cGhFe4utX5ele4e5R7uSY6OKvE5rZqnsAfAYhJhb98WF7Y0N31tae7ysszW5EijJAJQCMspSo6BAwCTQddanr9metOG/mnHX1l/8OWNu7es3LBioLO+ODrYNyzAOzEyKC0+PHdKbFlual1pTlNVUVtdaXtDZVJcnCTa5ECp5xbw05Cb/DxZaW2rnh1PSyBbi8kLut0naqx5uULv4eGbmpicm5G2sm3a2Nw1l9qHPl3y8nfzX4dYo2FBZMiCmKD+6KC+6IBKX3ezyE88wefOfxR7aIL8BuAwznX3mJcQuzgzfm1l5tKCxGxvNyUjD/YKmtPeMK+7wd5OP7GVAiDgGE6v1CvlaorYZpUgjFCoOz8jm5ubhTpTUXUczvMSsszmJL0m1qgO1Svirdo8L0cnhUwhkMJE2WADN7+OmlcP62bjPSu0FbkqlsYAiMKIoTBHKI5QNAXkR5/zmSWhENDCNumbN1X//qXhnz9WfPIGv6BHGaJS16qEl7v0HdW6YCcxL1zXlecyu8onzEdl1XMtWcZTKx1v7lDc3sV/cU7/6QXNJ6PCZ7eob99hfn2P+eYW9dUb6LMx9P5F+Pga84c7lifzLSNW9VWdaczOeMViHLGaxoy6MZP+klE/Ym/aaTL40AyALc8JZkFojgjsTQkazI6dHh/YHOLZHOI9Iz50WrjvjubaRVnprYE+zeF+kU4WNL6wKAQEY4ZmxhMMoqQUJaUoUwqinBckjhdZTuJ4ieUkmhEIxQGiWJa32ju4uLpaLXaurk4ODlajyUQzkkaJEyPoABeOIpOv/kfkPLtHjxNjLEUluLi1BQZXeXrUBwaUunsUubpHmOz48W6VZ9zXyY9qQUjz9OiMD19akPZSde5wVc6s9HhntQIAbDclSYrI8Mhlc7oPLp05XJfXmRw+uzxjeOnM7cNL5ve0RgV4qeSSv49nXHjQlPjwgoy46qK0psq8qbWlnY0V3a21cRHhtpL95xzOSaG0CVXvp+HHEMw46g1uBjs1K9KEemro7/Ox3yT2ZDKdh4evn1+Ao9Wyurb5s3Uvf7py73ebT365fhSiVKq5IQELooMHooJmhfjlOFgNHIN/Nm/zU+zBxObxQuD9iD3bM5ZRVKmnV2dwQGuA57LsxKGc+KqIELPc6O7gMb2+YvGspiA/NwAAIOORCiIOZqeIkEitajzws9OyC5qsm6Zrp2eT9hRSEUH764mXTBGl0UYaFYEWJtZdmuKh9TFLFEZ6HpVGUXNqcX8TLJ0Kh9fyZ3YZijPkDIMBgFDAUITFFI3BlgT+id1DahmZU8vefoX+ZIT57Dr1wQg6v1/qyFJUEHY4SfbqWteMJJVaRZQicjKyWfHGjTM9j0+zvpzFjq5j3znPfHFT/k/vyv75Q/7PT/jv3+V/c4/+5k3y6VXy+DJ+9wI8ugi/vqP+7qDTjXDNZaVx1GS8ZFZfMevHjIYRg3bUZBhzMF5wtlRq1LSNrQQiEtwQHdQW5N6XEj0/O7EtIqA5NKjax73W121lWWFXTERjkGdLVGiMp+fE+6IQQghTmHA0IzCsyPEyXpDzgoznRY4XOF5gOZHlRIYVCM1RhMNAcawQEBQUlxgbGhEcERkaHhYSHxfv6ORoNZK0aJQWwxl1ky0/L8Tej1CiCfEw6DNdXUvdvco8faY4OgfZ2RkkCU1e8lQKafKjg1pdHOA3MzFyqGjK0vzEnpiAhpBAN5VaEASDwRATGz13YM7p114+uqR/39SKHQ2Fi3OntMQEV6eG97fVNBXlGVUqRIijg310SGBafHhRZnxdSUZHXfGM5qoZbXXdbQ3BAf7jSdOJdYueMiFovEdkslGLwYgFoOS8WJ0U1Z2dVhQSEuXk5KwzaGUajla8SOjFFhwKcoXBzc3HYnUUeWEwv/Lj1XveW7Xn/qq9l4degwSlosvTbYavW2+Ad6evT5xOZ+B4bnz4yS/xOWGCZXkh8Cbezfh9gp7lavwCip0cC+3NS9PiFqbH5vv7S0Swak2d1UXzuuq8XR0BAAHBCANgiRO8nO28naxyUQYANMZJ7sKaauNLTcaOdKEohMQ6cXKGsAiHO5kSPA1BjjjKm07yFOK8JZVEY0AB9qgpFw02o+Xt6NUl3Nhr/GtblfkZcp7FAEAwYgiiMWCEnjJ6P96sUiAzK6TR7dzD0+TbO7JvbqlvH2FfW6kc9OYHFfj6cpe7p923zFfOaxa3DDhcWeJ/ptRwKF9+oEy6u036aIT55rb4l/fEv30i/eV94bt7zFe34Ms30EdXyZMR6skV6v4Z+Pgq/4dR470a7Tmd9opRf9mkvmLSjtiZLuuN18z2Yya7m1b7hVqjAggAA8BjIAU+nq0BzlPDXBfmJrVHBlR4OtV4ufbERjaF+DUEeU+LCJiVGp0Q4D2BDDK+l01Oa0AUQsRWCIowhTGFMYVsJyIY0wgoiqJ9vFymJEUkJIRHx4YlJsVkpaWGBzpFBlBZCSgvhUQGMSL/fEDxM5s1IgBqlnVTKh0luZpmqHHK7AXXTmYaXDWaigD/3sTYRWkJvclhXVPCBqoLZjbW9M3q3rlt/RtXz7//4NapzWvWFKTvqMzbXF2wODOlKzqkMsizIMQ31s+HZzgArJQrXByswb5e8ZHB2anx1SW5zZUlbXVVzfXVri4uE49l3ESjZ00fAGUbgDGhDEADEL1CMSM/dW1z2bzCzOlJUU2x4VnBIQalbkJf52n42arMBJlc7+bu4+DgLPCyhuTsl6fOnV/QMljRvnfhBmj18Wp1dmyxGjscLNX2Dv5yhZEXBZr738UeGr8M7GWyusCQWK0u28EyNzGsJdw32GzHM6yXxdpRkTe/syE+NJAgUEiM2ajSqZSuZjE5VOVh4m0RoK/AtZnELi3drMGlepRmBx5qTGFEYRzh45wc6OxtYLzMOMyRjnfnrBoGIfC0x1Wp1MwSen493jHIntlBn96JD6yXytIlgSMAQBCibFzBC7AHDMFNmYoLW/j3LzF/fd/uzw+tt16lL+4UTvYaFsjpA2nyb0ecPjirG10hXVuoP5TM7/XGl2eIH55RfXlV/GyMfPUm/qcHwl8/FP/5Cfe7t8lnN8lXd7jP32Q/OMo92i97cIp9cJb+7Q3Vp6v0F1zkl/WGEaP+slFzxaQbMZquWsyjZsOYVb/JzDYnYgAAIABJREFUrPGWeJqy9XfiCK1uRoy1L03THWetCXGLslMFqFUJFlOhq77B39gWaurLcfNxUAIQMk5bTe7u9IT491O25pmYAmwty0alrCQ2tC09NifE29/BLiLQK8TLOdpXXZTCFk2BghScl0R7OrEYP70AXuwrjZcEPHM8tdH9zOEiV+U4ubQG+E8LDJyZGjPy+vDjW0ef3Dn3/q1Lj66e/+D2tQ/fHNkze9pQRsK6wvRluSlzEyN7ooKnhQeWBfm66rQEswwr2fwmluVEQaaUK00Gg72dnburs5+fj0KhnvizYeIWbCc1IRJL2eQ5JuDHAGCZKLYX5w73z1jSWjMnK3FmSnROSJDATrZ3PYc9OYCECa9S6+Ljk/18gtJi44pSMwqTquY0rx7q3gobMlKbreZms6nNwb7U3sFFEJUMy7zY7qGf+Uc84S6/EHuTrhwGAKtMke3mHSiTF7i7To0KTHe3D3K2jwkOLJmS2FaSsbCzfmpFrr2GdbcKUYGO+VNC8hN0ZUlsrK+cYRgJoFDk54p8D+KmYb6eovME4sQgBKCgSISbU7iro5GlVRSYBeQhJyaBIhi5W9nCGKYmEbdmoIUtzNFh/tgwOr4R7VstlWbIBQ4DIAwI/7ga0HPLKDVQOrZK9uAc9/mbit/dVT86wV3cgW+9atoaJ65xIu/tcnx0wHFvInOhUn5jhvzOUtnHp6Qvb7Ofv8F8PEZ/dA3/9q7wpyfi//lc9qcn4te3xc8vqT89qL8+RzhZxr+7X/3OKfqTUfGb143XYxSXNfoxo3HUqLui1143G6/oZG9nOX0+FP54Zeje/qCZ0/xqKhwSwsQCP34gQ759mnx2GtOSaJfsr7YosI8OVYcLzeH0rGy8qU8f4SfCZDIAEQAaA2VTW8UIswxmOcKymKERRRDB8BwS3DT6+XnpW+pKhgrT2xNCKyIDMwI9Y71NBSmymjxSlobK09CUaE4lpyasx6Qp+ylNgBFQE4WBCAHGgMc7MCZYTUCIprDAUQJPJIFoZCTcQZ7noazyUdX56fJ91fs39t6+sGtk7+obu4ffen3Xu+eOPzhx6KWakmWZycsyUgYSovpiA/tiQ2bFhZcG+NnJFCwjyX7M3b0w9WUrYaEmF+oEn09N1HbaDCBlU6YCxGBEXOwdWhvq0lNTiqek9hTmNaQkeFosAOhZn/PHiQ4IyQEoluUjI+NcnDwi4sKTMtJT44uW9r7cN3ULrI4Oa7Kamy3WNifnYmcnF4WcQePzGP5Xz/FgQKRYJ7nShxeqAwNqQgNiXe0TQ3yLM5PqC9Jai6f0t5TMrMuNcNf4OgixAdaWosjWfGPdFCopVMYKtB5QDcvN5pkelulhxXZWKGB5CyYUgDvHpTk6hKlUVkDKiQ5TCSEMSK/g0sPVlYm4KRVmVuD9y+iDa8mrq9DhNWTHUrEwUxRFAoAQotDzgk7jPJ6zjtk8Q37vOH3/LPrksvDlNdXto8ytI/LTA6pXs4XRavl78ywXStW3+6XPL8g+uyZ9OMZ+9gb31Q3uk1H6o2vc17fEP74r/vN91Ten1Y+HVW9MVY7kq0eylEc9+Zuzte+ekd45S392UfNOh/qSQX1Vbx4z6EZMpptm64gkfDLd47++yvnh9+k//Db3v74r+uPnyR/eCriy2+7kCuXIBsWaBmpBGT9QKjUl87VxVH8ZM7eIvLyYOb9PXpGnHN/1EAaMEBAEFADWadj4UCklSkiKUyZEiTGhfFigEOjD+nsznu6cxcRp1LQkIz4m7dz0uHUlactykuelRfUkhNVHhtjJ5AYdlZkiNBYy9Tm4PA0HejIEY7Dpa6GfcuPP+UfPmkNAtl3PBntPJ6E8U9GQr2wpUndXKOfWygZrxHmV7NwStjUT1vVH3jmx4czmoXObl159ZdODcwev796wKCNpdmhQT0jgrIiQOdHBfVFB0yNDUp2cGUQBEIzIhNw9Nal1jX4EFTOBPWqiE9JWskdjxGJgJrIOBBCLgAeg5byUHRmelxRvMdi5Wa3psVEh/r6YMBMi4s8Bb7K9neVYmUFn5liZo7OTl6+/SmXKSquc1zcMfX4+Xd7e06wuzWpTqb1DnKeHgv/Hasp+CfYwACgBIvSGysCgZFenAKsxxt87JSI4Mzq4MiNuek1uZ1VGqLvWy8rHBTk05IU05WgqU+ggDx5RyIpILcv38Ewny3TwfCsvpjO8AmEBIIYXqvSmEl7KAioWUz6EWBFWAKIAaIwDXEzlCbqqBGpWFT64hj78Ej6wmjqwnBxYiXau4otyZTxHAAigp5JUk84UAIfw9ALp7gH23VP4rQP043OyT65L71+SvblGO9qoPBNNP+7U/PqI6cMT7Icj9IdX6U/GuG9vK7+6I310iXv/dcWHu9SfrFZ8vlg3kiOdDBIuBKqOGrnLgZrjTvLDSfy9fcp7J8hHo/xHm7WXfNWjOrurRu11k/6WyXhdo7tVrPvguN2Xbzn+5h3P3z3w/vYdt2/ecfnspt2js/qxbfLt09m1DXhVNZ5fRPVkouFuesdc9vLLwtjrQn2JCgARIARsPUQUAMWyVFmuYdty3UAb01kjTa3lp9YK7fVSay3f3iBMa5S1VMqaK1X1ZYqWbH1XtFtnsGdHsHezv2dzkFeOh7OIaQCkV7HZ8WJzIVOXg3OTaaOGmjBuk4rmvwR749CbyEyQjCjltgWygytlh1arD65SvbxE3DHIbZnLbJhJb5mDtw8o758fenTz3MipV+6Pnv34+uVjC/tnhwY3OFjqPZ2a/T3afDw6fLzbvX0S7IwMZbOxGKOnpww8Hbk9jUNiM3qACCCKwbQdq5JjW3ukzeekbHkFi1LZlZHSlBiT4u8bG+AVE+pr0GsAMEG20b/8T6yfDXscxqwgKhAl6PRmFxcvg8nZavaKT8iC2T5+szwDZhhcGyhVtd5aFRtn1mhf8KRefPxS7NliaAqQlrABKn2qi3uss7O/g9nH0Rrl55MYEhAf6JUZE9xYmNpVnRPta3ExcglhLg2FIS35msJ4yl5PAMADs028rFvgOzi2jeeaeSmW5hlAOoTSCdPAiK2M0Ey4Jkqoo4QizEUTXgcYAxgEMTfCvSDS2FHCnd7Nnd8FxzejE5vR8XVwZC3evESYEsvT4wW9+Kksk636FAFAXpR4dbvs7QNodCu8uQ9/fVP23dvqu0vFcyX8vX7xuxOGv/xK8+V1+tMx+rOr9GenZZ8c1L2/z3BrofpCsezyFNXVYNWvsu3uZZguesnPeagOKLjjTqrXQ2SnaxVv79G8c5R+dIb+9HX9rVzdWQV/XsVdMGgOmXXr9fqXIsVDc9jTq9jja5lTG4SzG8Tja+lDK+D1pfD6QrJ7NjvciFZXwMJ8NJCP98zjTqznLuxkru1XdJQrKGKzSDYClwLAJgMzNFt3aKO0Zg7pqoOaUtRQwTRUUFUlUFcO05vI3Klk/aDsyEbNrn5dV7S5wsWhwsOhzMNa6eGY5WkJ85YnhomhToKzjs6M51tK+YYiEh1EU5TNglHo52D24mNSXxwBUHnRuo19sq2DeOsgtWsRvWshvWOQ2j6Ad83Hry/nh7vQy8tTntw99fbNkzfP77+4a/mCgthmd4cKs12Vu1Opq6XC2aHJ3bPZ1yPXX5UQLLk5i5jgiR2Bgqcy5jYJnOdoeTwelFIqxEbwdkYi2rCHEIPGLyBJ7i4Lc1NmJkU3R4c3x0YWhgXqJRGAoPHhec9MiZqYHCzZhnjqjRaro7tWZ5+cmDe9Y6GbW5DCpIEeD5/Z7kGdSsdarGy1uk7LzrIYDE97Bf/T+cvghwAAWMBOkjrEzsHfzuJmNnm6OHo7O0X5+02JDI0L9EmNCKzKSeioyk4K8XbUCPEhrg0Fwe2F2qwIopQhBBBCca2CvJMX23m+neMbOCmQFjBCzpgqIGwjYRtotoEwTYRpIVQ75uooWTjFc4D1AKkmfXWQe12UeGK9+t5Z4cZx+vJB5sxu+uQm+tR2blWf0tVkyxdjQHgSe8g2HwLA08IeWq557xg3thmubYJPLvJ/+JX2ixPSx/ulLy9yf3pX+bfH2m9H5B8elj4+rL45S3UqWbqUqjkZqDrppjqoZy9Z5G/FGR5PMZ81SDt5cihAOl+hHhtQvX9I//5p5dvHmLtH0UdnZO/PN5z1U5+J9BqtK14+JS5WI5T5k5WV7JoqtLwGVjegDa2wrRtv70E7+mBPP9o+E69tJEvL8WAeWlpOXpnPnhimjq3FF7fKdy5Sx4eL4zeBENhy3EGy3SsVJzZTp3cKW5ZQM9u5xkquqgjXlVCz2+nV/fTWhdS+VezhYWFjt9AVY2j286r386zxc6/0cGmMMi+apl3TKy1oUcZ6cE46kpsoTS2XKvN4O72tHGKSpfzp+SKbZwMsUAAIAy6Zot3SL986h9rSR20boHYM0tsHqe2D1CtL2B39zNIWmN8o3zY/Zf1AxoJpkbNrnFvShKYoVb2fQ6OPV627S7O3V0dwYHO4c1Ek3VUuzOvQBfnJAAAhCk/kDCZivKem8z6NPUQAYTMS0gSL0aYxNa4QhwHAUaOdl5+xsiS9LzWqMzJkanhQeaCfUZIAKMDc+Ehg9FTnOxIBiRhso8WQn1/Q9I5ZUWEpJXkti+dsSknNC0wMhGadZZZncJPMUoUVHb7+M6pKXRysf5dN++XYowBJLCexvFahtrezOFitjiZTkLtbckRoXIhfSkRAWWZsa0VWWmSIvVKKDXCpyw1oL9Cmh1OSiBnACTQ7jZdPY8U2XmjjZJW85EBRBMAPkQLMVFNMHUU3YqYe0zUE11FUPcWmMYICUXqAFEK1OJibXXQrctVnV+mPr1QfXKE6sFJ9cK3y8GbF8KAyOZjhaTSxGU9SD8jmR/E0Xtyu+XpEc2cPdW4Z3H+V/sNd/T8/Nvx/j01fnRU/Oyz+7qDhrW755ULxVrvpYoH+lJ/6rKv8uJK74qg5qqTP2YnX/ZTXfOTn3OSv+Yvnp4pvvSq7f1R674zw6Kz87RP8rcPw9gl4fED5YHX6B7tX/PGtCy+vHAx2UmX5wYxMMisH5hXjoUq8sg42TSW7ZpKdfWjrLLRhGqxowIMlaCAPXmrFB4ao4y+Rwyvg6EpyfB2zaaHCz523rT8AxHOksVx1ab987BX29Abq4Eqyc6m4dJYw1CffsUJzaIPsyDBzeBV5dTnZMoCH6rmmcG2Vh2udn1udj3OZs6U9SjFUTy9qoxa2UzNKJB8DdtXjrCixsVQeF8pTGGCSJ/4FPieaYIFsT5qhSG2+dss82YaZZP0MasNsvHkO2TaP2TaP2dxHLW+DRc24vxJ1ZUFLKpTHQVkCNGdDb7lieqZbmZdDk5dHu5dPvadrdaC2PJ6eWgh7h+Rr51lNOhYAELJNdyQ/wd6PpAYCsKX4QilNueRoR3M2ntOmiyPjuOaUmC0NpStKMgcyEmYlRnXFh5VFBOjkcgACeFzH8VnsCYAEPF4HA54u7ktnLe4o74wJmOLnHdXc0b5t3xbo0Tp2ufhVs/ppjKEnJqa7utjXxeF/F3sIMHnGkyMCJ9eojQat0ahQ+To6xYcExYX6JYf7FaVGtFVkZ8fF2MnEGD/numz/1jx1WjgtioQHMoWmO1nZVFZs4fhmXp5GszIEPKBwRPIRXYxJJUbVmCpHdCWmGxBTi5ksijZixAMKAlzCs7NcnDrMmqkWrt1ebHcVW73FxmC+IZ6tiKfTgxgvi61cwzaJcpJtGQ9T86KED09pvhnlLyzC56ez95erv95n+e0rTrc6VRdS2AcFptPu4lFH/myQ8nqu3Y08+wsR+kM64ZiTeD5cebNCd3+29vFi7cdbzE/2m27vYt88jN88hB+eFh+eVd8+JrxxAG4dwA9PMl9cSvvujb3/+fmDc3teinM1RJugKJitjKY6UtGcIrK4Gq9vg109aMcMengaWdOGhmpgbh4sKkXbZ6Bj66iTG8iRFXB4BTq6Es5tYNfM0jgaWZt7YtbTGxYq7pySHRtmdvbD/mXo2Bbq4n7l9cOmsX2KUxupw6vx7kWwsRc2zoShqYZoT629TOapUUToVeUBhpk5Qn8JzK4gc+rR4mYmL4xzUiB3PU4O4QqTlXYaGgDbegV/abz3VDAiF0hLsXbDXNnqHry6B6+dgTb0UVv7uY2zqdVT0bJmWNqIF9XiuaXQlQvNmbgpi0wvoxdNs+bFOZplnJdGlWK2q3A3NUbLWnKprlLYM8TcPWmYVquhKRsNZOv6p15o9J7iIyASqTOIVv6s0Q5zdtjSUra9tnh5QebAlMTZidGzU6MbkiLNGg0AQs+32woAtsmHArLpiANYdKY5VZ3ru5c5qh0MTtrVm1cdPXgUBnQepTpzPohzFa7zMjOmlmWFejtN/K0Y0M84DU89vl+CPRvXZmOUCaIozEuCSi3TGOQqf2eXpPCg+BDfpFC/guSo9sr8/NQEO4UyytutLtu3o0iTHSlIAlEAzmG4DlrWyEj1DF/HSnGSTKApNaAYQDkABQDFCEoQLsZUKWYqga5ApADTjgAA4AZUDkJNcqlTpakDUgWoHKAAIBUgFiCKgyQjlewqMyttswdtDZUIjaceMAD4mLkzqxXf3+Du7+ReL+Bf82PuVqquF6guJOpeU7MP0hzezjZe8lYdsZNOBurP55tG6kyjNfqxbuW9ddqPjum/vKb7/oHdXz6y/v59zaPz5M3X4eYh8uCU/N0zqjePcFf3oVv7qV8dhvdO6b8e6/q3j29d3bcj0slqxOAjpwK1VKIjqoyl5xaS9c1o63RuQ5e0vJUsb8YLyvGMTBiqw3v68blN9LnN+PAQvL4UH1yGTq+jLm4W+xrkSgkDQJQ/f2aH6uxWdv0MtLUfHVhFTu1krrwqnt/BHFoNry2HPUtgx1J67wrFvuXimgFPd9dxMTgaqIJY13kN2r5K6KuEebWwqJGeUSwPsqOc5NhLixJ8hEB3kSZ4ot/ihT7mCxcPYAAArJaTqSWyTbOlNV30mm5q3Ux6Qy+zuY/dNJta30PWdKDlzWRJI9NXjruK8Kxypr+eXzxNsXSGp6/TeLWTWuAqY+268rkZVXhuA9kzRB5fEM/v1UUGSuO/C+FJvdNnIWdLc2BCsXKB9+KVPpxMyfM8z/Icy7AMx9DFESHbW6s2VxetyM0YSEmYlRg1JzW6JTnOQacDAFtH2rPqujwAPyEcTgCAI8z88o51jQMuFqe+oelX37i2Y3gHLGbNeYwQA6hWbbewJK+jODU13Ftgmcn6KtvSwy/G3i+O9576AgSEIgLPKhSi2iDX+Dm7TIkISQj2TQjxy0+OmVpdUJyZ4qCzhHp41uX5zaix5MapRZbSA1VAiy20VEuJ1YQrZ4RCe0c/lcYN4SSWy5dJOTSTBWADYSHgQoTzCcrBxJ9mNKLojakihMoBGgC3YaoNUdMw04rpGkSKgWQBzsQoS00H6XlbtScGQBghPFmxj2UsNa9K8fZO5oOD/OlucV8Y/asO44UM2c1Cy5lI9d1ihzdLdBf85Ud9xEsV+psrjfdfU390TvFkVPrghvyj66qPryq+vqP468emP39o+ugad+cYvHmQvHVUePuEcPsIf30/ub4P3TqIHp4gX4/6/8dH2+8feSXH09sK4AxgArCnIdwO10eTwSJmWbNmSZNyUSNZ3ID7CvD0TLyqjexfSF3czF7eSh1ehvYNoP3z8YEh6vQwOrdNmFopkwmkLE1+eZdq11y8rht2DFKvLWOODDMH11L7l6G9i2HbIOxZwV8+7HXjTOCJXfablwbmJRtDPYi7lRF5yIp1Hprm3FtN95bDvCo0v5as7BSzAhgLjbzUyM+Eg5w5lUBN+pC/9Bgv2wWDhp5eKdsyS1g7jV7TSa2bTg3PoNfPoDbNIBt7yNpp9LJmZk4l3ZmPeqvoRa3cknZ29UzNqlnumeFilD/n6cR6OCpai516a5lFHdzwHMXhdfzdw9TDC7J1A1qNkgLACNEIkYkA/nnsAYAgiolhAaXJESUJYQVJUbnJUQVJMQXJcWXJcf15mS9VFq4ty16Wk9qfEj8rObovJbo+PsakVAIAoKe7H350OzFwCDEYUTbyvCOtpG1Kvr2T3d5DO3/z/VdHj56EYaSeTaQCwGVa9aKaoubCxNz4IMW4XNJ4/PPzRQh/F/bGaXsENE1LHKuUi2q9Quvv4poaHpIU6pcY6p+XFNlelVuWm+piZ+/r6lqRG1Zb4BrsLacwsUd8PiXW0UItzVVjplRQ5BnMqWpDLBFy7R3rEmKroiMqvLyK7Uz5kiwHkUyAKQApAKlyebKjUzQv5CFUjKAa42aEmxHVhumpmJ6GuTbMNQBTDVQOjQNljIylfryz8X4+bOshyAyRnV8ue3yQu7pOfL2QuliquJyjvJKlvVyqvllvuj1d99Z07ZvzxfuvyR+OKh7dED+5Izy+Tj0c45+MKj8ekX92Xfj+oeavH1u/fVv7zln6xgG4/hq+c4S9d0y6dZAdfQ1dfR3dPYzeP8f/7YPOry68OhgQUwh0PpLHIikAGB8M0WqU701PyzL35CoGyslADTV1CurN5/YtkU6sIxe2kiu78NkN+MBi2D8I+xfBmS3ovcuKW2eMLZXyOQ3SsdXyFc14UQtaNpVa10W2zCVbB/HwHLR6FuxdrbhzPuSDOwnnDln3rDVvXhjeUaxtzibNWWxBHDO9XP/SbLe+Sn5mMQxUovm1aFMfN6NE8BSxtwYCzCjASDmoaIyem9jxS7BHAMDRzA00KrbO5tZ2UGs76bXTyJqpeE0bWtOKVrbiJY2kvwp3F0J3EZpbx8xrpBY0k41zzetmubRmM3117ECr0NdoWDrdbX4bu6ST3jhPOrtFuvka+dUJ6u4xdX2BnCBAwBBgJnaHny5OQtNMVkJEX31uX1XmzMq8vsr8gbKcwYqCpZVFQ7kZy7JSVhSkz09P6k2InpkQOSs5qjwiVM7aYELDC7DH2ebXY2BsdF1BVMKc9mazvd7bz3vl5vkXbp6GNUhchWQLQZhnclhWVViVEZmdFMpxDADA+D6Bf9Zj/8fCP0RTRGIZhVxUG5RaHweHaF+vuECfhBC/nPjIjpqCqqJUN0ezi721KDslPsxbLjIA2ANLBZRUQXGVFFNB8wm8zEKzjgwXgNlsP7/qgpzqzCmt2elT89LaUuPrwwJLnR2y1ep4QqIpKtNkiZMrEjDOAFSCcQPgJkS3IXoa0J2I7kJsNxHbaDGT0K4M4Shi2yGwbXXYAj6EAMDTyu8bVD4+zNzeRc5304fT8EiNeGOm/O4y2f0Nwuentd9c0X94hXtwmdw9x9w7wz8ZVTwZFT8c4T8akT0ZUXwwKv/8lvIP79n98T3790fl116DsX3o9hHmV6el+2ek20fZN14nb+6HX70u//3bfd+PndgSPmUmSPOxeQ526MDmSqRKATrbTlfmZSl0pCsDoT6CynFCNaHihe3GO8fIpd0wtgeuv4xGdpPLO5k3D8jeu2z+9r7Lbx67vHXevHcJs6qVGqgmizuYoenM8m48NA2WdMDCDti2QnX7SviTt5PGTji/tBBtWui0eV5kW56sLhU689D8Gm7ZVH7DHPuBWqmnCPorYLAa7xwUN/fKMz1YXx0KsZJQO8rXSEvsj5Vl/5OM0rivh4ACQH5uwrJpiq2z2HXTyNoOanULWdGAltXCUC1aWIN7y1F3EXQX495qZm49M7eBLGoTdi50W9pmrE/CfZVozUy0cZ5s/aD90k5+URus7EbnNgt3XmduvYrfOyMd36IL8GRtbCoan6szKek9kdwDGgCHe7s3Z8Y3pUbUJUc2JUc2JobWxYfURwY1+vtMDwmaGx/XEx3dGR4yNTxwanRwsrvruBTVC+2eTbBjPKtBAKC6oKh/1ixffz+T1egf7zV1TiMMYW4ZElaBNGx135KW1uzmXBToJbHj2KMQhRAGW+T3/0S3UAjG5fcQUBTheUZSiAqLVu9tbw11d47194oN9EqNDG6tKmysLPB2c7XTGbLSUv29vBAiGFG+SCgkQgnFldJsJifYUeOCTiqMY4P8c2Ojs13dCrw8quMiG9ITm3OntOSm1yUlZHl7Rhj1nkqFiaa9ARIA5SFSg0gzYVox0wakHahpiOmmxVZGSsGMmaIoCsO4IB8CwAhhBAgDAkAqkazulD84KNzZjW+so0aX4cd7+S8uyz+6wD44iz66Ifv8pvLRZerucXT3OHv3BPvuJfmTUeWHV6QnI7LHV2SPrsg+GJN9c0/3x/dcPnnTcP0gHtsPd4/xD87LPxjRPTqvfOsIdWMPvLHL77Mb2767PbozNW82yIbAtBzsVyCnIWyey5rme4W2K+0rgc/nmTQKhQEEsHhtq+6jEcNHI8oHJ7n3zlOfXlV8ftv663e9/vAo7LuHYd8/Cf7TE7+LOxQdOTDYSrYs5YYX0asHYcVstLgLb1ysuHE+8NFbkVdOOu5YSS+cBhsW+G6YF9CRy9QmopYM1FuB5zeh9b3Wxc367nzUVwr9FXjPAtmBZbJpWVy4I4Q5onArDrESezU1afV+GfbAti6j/RXrpis3zaDWTCNrWvHKBjRUgxdX4QUVuK8E9RTjnlJqdiU7p46bU0/1N5IVPeqdiz3nVMtqEtCsCjzUDWv6mA2DppU9sqEOvG4mfWGrcPMV6vrL+M5B+t1z6iU9GqWMAAAapy7He/YQIraychsVGOPtUhHtVxDkkh/hUxYfUJkQWB4XXBYRmOfmUOXm1BES2BYS2BzkXx/o0xQZ7G80AAAgCp7p9Ju0e+NjahBibMupobqhvqqhtrZu466NBQ3ZFY3FsBy4ZcAvB2Gt1rw/KHKJoO2Va7JZ0UImpOAQxuOL7x/Gnq08h7Ilm2hM8bSglhRGlcrD3hLo4hjh5RYf6B0T4BEb7FNdmNnVXDclLinYNyA2OtSgUwIAg0ggYgsIX4S5QkoIojl2QjgQY+Lh6TUlPDzL3SPb0zPT0yPL3a04YkLpAAAgAElEQVQ0PDQzNCjI093D2d7f002pVAKAHpMwVkgFugyTekIaMWkG0oqodsx00kIzLcRjRoup8RDPZusRsjU/2dxOjND0EuH+YenWHnxtM775Mn7/DP71LeaDMfTWWXj3PPvkivD4onjnCPPmMfr2ae6dK4rHo8rHo7JHY8LDEf7xFem9S7InY8qv75m/uGt5dEV776R474Twq1PiO6dkD87J719gR3coRtYXfz525C/3r79aWDULlItBvwiZl4JlGRjX6Xw2OIWvpB0Wg3G52Wu+h1eDSRuPSbocLc5WHJtvub3P+PWb2n/9xP7fv3X7P197/OnjwN+/F/bHJ9F//STi0SXnJR3cnCa0Y5mw9yX5jnXs9lXcKxv1V88EvHszYuSE/csvsStmwMKp7PoFgWt63TtzSF0SasqAWeWovx6v6jIum2rtzKN68qGvGG2eLZwYVqzoZLJDcKQbRDijcCcU6GAzfX/XgQAgPUq7vke5vhuvnopXNqGhalhShedXUL3FeHoB6immZ1Wws6u4vlp2Ti01r5HaPM9p86BbTylXFYdmVdJLu2HNHHrjAvPqHu2yDrJlgBnZxV3bjcb2wrX96P4J/sZBbUGqfLz+Bj3HtYDNT+YoKj/cd3p6WE2MT7CTydfJHO5mH+flluTvneBmX+7n1h0d0h7u3xjqVxPsUx8T4msyAtiCvRdgz9b7ZxvYZjPvRbmVqYnpjQ2Nx06fLarJndrbCKuBX4H4FYhfScu2ai3DjGo9koZp+XxOm80pjARPBDz4JwXTaCJx+xwsX5h2txUcIZFl1ZKkEeUOeoOXozXEwyXUzTnC0yXaxy3a3z3S370kK2lJf8+i/tmtDdUBfm6EAADmAIViuhCzRZjPpCUrYQBgor2WONi7RoWGp0VFFqUm5UdH5QQFFUaEx3m6W5QyliBeECiaJ4TWajSx3r7pBnMuwlUI1RHcgEgLItMI202LdTQXSmiZzcBP2L0JFswW8GICuL9e8eEZ8e3XqFt7mLuvUA8Ok8+vMh+M4Xtn4OE5eHQRPbok3D3BXj9M3T3NPx5RvH9F8d6I9O4o92CEeXhJeHhBvH+Of29U+fXbzl/dc3t4XvPGAerqfnzlFbh3hnt0WnOg1bA5MfJ4Td2F1uaN3lEDYFwMpsXIuhTslyLrKsF9NeeyASzDYL9d57PPO2RHmO+qEI92O30uYnNkTHe4bFmZ/LX5xruv2X15w+GPH/j8y1fh//5t/L9+GfH7971GDmoXd8LGfvbYdu3ZA4aT+/Vjp90fvhlx/bTrvvX8mj5Y2ApD02SbF/iumuHYmUfVpUBzGvQWUYM19MJmaXmnXVch054J3TloYQ197CXV7kV8SwaX4I2iPUiUK452J3YaZjI78z+hbryCmxBUkqrZ2CN/aRpe3UaW1aGFFbC4Cs8pQd350F2MppeQnjJ6Zjkzu5ruqyML24QdS7xXzTB1FTGVMdBXwazqwi/1MZsWOq6daRpqQ7sWUKN76Ku7YWwPXNtLbu7j3j0nf2WNztViawq3eTQEALEspVaJNpFCieVbM2LW1afOyI20U0gUoXialvO8SiZpZGKKm2N3bGhbqF+1v3dZoGfN/8/ae0bFlWXpgnufc/0NH0F4j3fCC2QQTghhBRJCIIdAAnmDhBUI7yFw8t6blEl5r1T6rOqszCzfb6qzTFd1vza1Vk+/6el+M+t1z9T8iAApsyqrZ2a9u+5aIoi7AsW95zvbffvb6Ulxbqd/YZNvq0vws9jzK74E8FKct7p207bklLRFi5Z6wj2phfEwBNIAioNEHgZhBPgxIo0T+Siqb3CmK5J5v6zysHOCBXMNTrOqdW9usJ/RN6fsMksLCfiZfh49UXCsSaWwqpRGSfaYjMkRwQuiQ5ND3Wnhnoy4iMzEqNRob2FW6nBX05N714b6O2YFcBklkgWULUV2BSOlcEqZ0AARF4ChrNPmigqNTIqal5WaWpSRvjI7uyw7a/nCBfEhwVJgrhCKgqwLMqYmJRaFR+QBXQWwDslGpFsIs51wO1mpkpNiCaOYC0Nm+U5zlR8AyE7RfHTV+uuX/F+/p/3LR+rPLpC/uMr81Qv+r95jvniAXz0mXz0lP3nOfnGf/eAa8/13xZ++UP38hfqnzxQ/fMJ/+ZT96pnww0fy927xH74jfn7f+Nk7mvfOcs9P4stz8PEN5gfvKu/s0rbo1XvA0EINbVR/CM1dYO8Bex84B8A1CO4hcI2CywcuH7jHwDFOrTM2943ihZeL00YWRu4JtWxxOUskVaZASl1sfYqia63xnXH3T5/G/O6zxH/8acLf/TDk7gnl0D5yole4dUbz6B3bh49C33/Xe2VaOd4CnduxYzPt36mbORg+tMu8s4xZn4M12WTvCtKynmnewPXvsO1dpazPw135uDcfz7Yrr/TL7RvF4vkkJwazIzArhkQ4WAxEGW9vzX+yth7AnkJia4rVh/eKo1voQDXTXQXtq8n+Am57Dt2+jN1dzO5aibvXsPvXcAeqSGM1GTlgP9IR0bVduaWQVi6ElipmbC870cTPdLpHGl1ddfRsJ3l5Gl+dxfdOkten6Kuz4sfXpS/v6htqdJJIA9U+oAAQ6lFuXecoyjDoNSyP7L6K4jt9m0e2rrCr1d/aPhZHR1WmzKuaF1kxLzYjxLU0aV5UaKi/Woj4tsyE3waKGIAfO4samBeTXFi80mpzAoDOHpRYmACDqBhAxSBRDhF5BKQxkMZAMUHUx6jqOlUc59VpvAQQIARCIOP3jZrBd2c7cTbYowBEFqXYUG+MxxZi0du1KrdBHe+1LYj0LAh3ZcQEL58fU7Q4cfnC+NX5mX0HG65dOFGzsYph/LVaqkWaTvlSwucwkoPh3lLRBI7jbSZbmCM4wuqeZ3UtCAlbEhOTEReXlZISFxHJMRwgpYShlLI8H+71ZNidGUBWIK4Fuh7IJqT1lK1nxZWsGE1ZFfob5ud2Fn+shwDgtgmXxq2/fa385Svhn3/s+tkj9fvn4HvX8b88Y75+n/viIX7+kPnyKfeTZ+yPHvEfXmM+uyP96Jnmpy/UP3ki/fix8ONH4lcPhM9vC6/O8Tcn6PURcnMYnhwmn10TP7uuve/THVsrtZil3WBohKAWCOoAUzdYesDeA/Z+cAyicwjcw+AZI54xdI+Dexzcw2Adkq2XcxZeX5l+vjTldEncseIF3YnR9RZLAVUkA8QD5JjJjhyxe51mcqfxWp/56ohpaL8w1AgnhvDaMfXNs6azE4rxFtKzDdo3k/ZavneXfbQpsrdOu7MMKzJJRTrdWoTNVeTAatKz2XpgtaE2h2xdRrbl4NAW6daodrqR2VzEFKTA8jiyLIGkhLEcITBbNIe39+JvrZgArwyMWnF3hXZmDzewEXvWYmcVtJSxFZFsRYiiMkRYH8vtWqbatlw6sEJuXce0beYPt8eO7XW014jrs+iaBdi2kR3ezwzvJ5MtlpEDnq565vIA++oM9+oseX0KX52mL89yH57hfnxT8eSsKTtN+TaoclI0ww2a/t2qzWW6ojTdYH3Wi+n6C13bXHojAABQf4XA6fDMT0ix6tRenWZBZEiUx6FRKpUqDSCDwJJvSkvMik0IgT6JAKsGrFZHfHKa2eKmwCp0qoTseBgBxQgoh1EeRsUIKkdQNYpKHyrHiHQY+EFGEcfwABjQNv5z9QN868ZSAiwDlCWsQDmR8gBoCjKU5GWXLkvPz0jJXZSYkRSVPi8kY15wZqw3Jy5kaUJo6ZL42lXLdlSvatxZW11V7rCaAPy6pcRASBYjlDByHOWlb/5FQRCdVmdUcESMJzTa4owOssYEBcWazUkhIR6zjSEsoZxCVvmr5FZDUKLesBCwEHA1kLVIqpFuQaaW4YspH05ZJSEE3y5S+SlmYFALA/stf/up9u8/Y/7lL23/8jPvl/fE1xfhezfJTx/TX77Pf/mQfP8++eop9+NnzE+ecp/dZD69yf/wqeInL+UvH/Of3xM/e4f/6Cp9fR4fHiNXBunpg3DhEL06oDnWZtheqiwOFjcJ0h7Qt6ClA80daOsGRw/Ye8HRD44BdAyiYwidw+AZQ/f47DkK9mHBdj499XLZwjNFCaeK553MTxwMdw3YvYd07m2o3gCKFcDmUsiUITcIVgSTzUl8V7owUSic3KI83aA81ij5GoSOTdhYAQ2r4UAl31Fv79sV2rZBVVeMKxZiSRLWZkFjOe4ugcYK7YE1pqp0pnIhVi2kdbnc9B712UNCSzVbsggL52NBClkcw0scmXUdvhN7s9UbBAC3WWyoUPq204EN2FlJWlfBnuVMkZ0tDVJWmhQbQ1W1Cboqt7jBze1I4zs3WY4diu/fpm6q4tak0aqFpKOGjDaQgd3s6D7jWINzcCvzeFrx0SX+5Vl8dZa8PENfncYPTuIn55kf3dUcbjNYDf4sHRVZblW6on09bd9I++tUA3WakXrd0b2eqf1pWYlGvdKv5gI8Ly9YuMhgCDANggy6uHlx/n0fkSIICDIEQrvZM4DGQKeyf5aBQqGKiI4zW72USIho9gTBEMjDII6AOEKkYaIYpcoxVI6BYhD5IcI1crKHMADI/DFXKCA2TilShlCWUIFhZI5TiaJWVOgllVFWWpRqm0pjUqpZQi1GQ8HS9FUFGWtWZK0ty6ksyVpXnLW+KHNtQUbFsoWlmUmrc1O3Vubv2FhWv6E8LTluduNkANBCaC4j5lLRxfBIWH/86n+ElLI6jc5ldUZ5QxPCo5PCIhI9nniHI8rmVPEKAiwhrEKpppQFQKUohMpSEkAuklVIKxHXAdlE2GpGyCOch1CZBILI2Ux5YH1YdMKVMef/+IXxP34T9Iffh/9vf2n82TP84Ap8ep1+dZf86rXws2fs9x/gl0+YHz+lP3vOfnGf++wm88V97ouHzKe38f3r5OUlfHkR3rtAXp/n7h8WTxxUt27QFqcJEVZeRzERuG2ga0JrK9rawdpGbIfQ0YPOfrAPgGMQHENoH0LHCLjH4A32xsAxwpjPLYy/vCrtfFnK+dL5x5bEH5L0XcTQz9gGiW0EbP3E2mP27gv15ktMGkI+A+284qjCdNhumQnXH43VTiXoemPlg/FiQwq7K4tvXm3t3ODeXypvyCHL5mF2GJQlQ10+1uXh5lxh3yrz6jQpPxpWJpHyZFKzhA7XyCM71GuymeJFULoQM2I5SXgbe98V9eHcvY1ySU0V4lAN9q0lbWXsrjy6aTEtCWFXe+QKq7DRo14fqq4ySWuUijI131oQ07shqnWNcvtyIT8MKlOhq5YM7aKdm9mOeuOhra7BrdxnV9Sf38QPzuDr08x7p7jXJ8iLU/D6DP3qqvT5NcPmlWo/fcKoFSuzpQMrSUMp01IpdG3ieqqhqxq6a5nWauXWVZqiDMW8MCktITzY65mzlkqFMiM9Q5KUAITMZlkA2dmOWzYwoxvfYG92GVGFUqvVmwhhAUBpUMCZRYt7lJpewDEQRhmFjyoniWoElb2E76XMVla0gN9F/uOyAWGQ5QmnYAWNIBlE2axU2jRap07n1uu9en2ITh+qN4To9A6VRmLZUK+rcNmSkvz08qIllSWZlSVZG1bl1a4prKkorF1TWFuRX70qt3pl7pbKgvXlhSEeJwDMitiAC8kyKixmRSMrAfFz5OYCekIJ5VlWJctmnSHE5ogLDol2e/VKzawuOiOKMkMZAGQQzQRjEZcgFiItJ2QdkmrCVhEuExkHoeIskXMW+YGtm6UkI1lz75jxVy+1f/VK+9efSb/9jPnyHn58mfzFDfzFS+EXr7jPH+IXj8mPn5KfP2d+9Jj/7Bb7/VvC929xn71DProGH9+gn96QnpxUj+xXVxUpatfElOdHWxWgQDABlqGylZha0NoOjoNgaSVBncTWQxx96BgExxA4h8AxDM4R8Pix5wO3P+QbQevZ1MSra9Ivly++WrHkQu6CIdk2BNZhsI8SxxR4jmDwRXvCs5KCm2VLe5PCd+k0vaA9Cu4p8MyA4zg6jlDHDGOf5G3DsrlDpR2MD+9NDzsQKW12M1lanCdCqhmKY2FFLOaF0Y1ZpvJUXW44LU0mq1JhVTzULabdaxXbirmydCxfQjLjGZGfC5n/PPYCb6VGKjvWyb3rSEc5NhSw1YuY8iSyOplbN19aGcqXOvmVTr7KLFVplRVGVVtW0npv0NpwRZFHnMdBehDszOOaV9Mdy2FfiaZltdtXrf7F7eDfvNB/dVP86DL7/ln6wQn68gR8cIJ+dlr86pby9lHD/FgJADw2Yc1SYXsB7FmB+9eQ9rWkeyN21dDuGjq8jR/ZrRjYJQ/stvXviSjNVAVbAwlcSVbk5C41WowAiCAQ4Mmcvss3tD352bncb3xDWVKbzTan2y6KolJrgFsHtl9eVTLucA2AOEYU41Q9StRDVDlAuC7KVvGiZtbKvUU/DTiWLDAS5dWMaOAli6xwKFVujcat1Xh02hCdLkyrC9XpQrR6u1KtZLmEeVErCrPLijIrVmSvLV1aWZK5uiijLH9Raf7CihWZ61blrC/PqV6du3XDisLcdIXEzxo9QgDCkM2jfCJl1YzEsAok7Nv+7dxDZgF4yih4UeJlRBYJh1RAZHheYFkW/KI9AOGAqQjLgaxEWolkPdIqyi9BzoSEIzhX7ZnD3mwiF1Oj5clG/W2f/Oo8+9tP5b/5hP/iNnx6DX76hPn6Nf/lI/yLh/CjJ/jzZ+Tnz9kf3GU+u8X84K7w1QPp4xvK65P65lp9ZpJk0rOSJGQtWbS6ZIldBSYeoihTS/QHwdYM5l5l2IAhpp21t4OlC6y9AbvnHALXMLhGwDOGnjFwzWFvGGynk1NurM++WZVza/3Sm6WZk1r3GLgmwTOFrsPoPYrBR1jnNWf099av+EFj5dOKvDOOyHFwTEHoMfAcB8c0OKbBcxi8h8E7DLaTnpSpkNhu1tDFGPuDo9oTYrdHuDZ6dUVB/CKBZBn5glBDooYuckBpEimfT9ck4M5M0rSSWZdNVi1hM+K5t0bpkO/mmM3BEnMS5J4NYlcls38FrcmkZfFYOA9LU0hZMimNZ0timBVRWBnJrTKxO+I8Lenx+RybJ3NpDEkEyBX5ndH6gaW28eWOE+VxV9ZnX8qOvZlnfb/B9sWU5csrtq9u6D6/Inx2ln5yHD46RT+9JHx5Szu42xykEiIcbPVybmcRNKyGlg3QvZHp2yT01En92+Xh7WL/DnbkgPLioPtij+Z8lzzaoKxdqYkJljUq5ZLFC51OGwDM9uMyiN8CHofAE5TwTZ7TP8tAp1HrK9ZUZGSmC5IGTlWuvt+w8/7OulPzU8d43Riqh6h6iCqHkO9m+AJRZAOB8dsjhwJVEQpUREZFOR0nmATJLstOldKhUjnVardWG6zVebU6j9bgUGkVlHVazctzF68syV5TmlNVmr2mJHN1UfqqwkVlBalrV2ZsXre8pip387q8TZXLE6LnNKQYABAITWDEAirEUEZAVuCUPCfOTmYO7Cj47edKARiG8BQ5BMpxAs9z/qvVAMGIiYBZQIqRVCBZi7SCsAuRMSLh3rSuz8YqBACR+P17QLdZqMpVzrQqP74q/u2nir/+iPvebfjBPfr1+8IPH5Pv34cvH8PPn8MvXtP/8pr/6ony2Xm9r1lbmaeO9goqObBlEMKmp6VWrci06sAkwhJG3EusLWBtQlOnLng8MnUmbPGQMWZQGzqsCOlH2wDYBsE5BJ4R8IyjdxzdPvD4wDMOzhGwnE6Kv7Np6d2Nee/WLL+7Ju+wMWQQzONgPwqek+A+RtxHwHkY7LcXJP344PpPt5Sf9EQMg2kKvTPomQHHJNgnwTUDrklwjLL2s8FpM0HzRsE+Da6zxphLUYmXFs6/lLfgaE5Cf2pUQ5SjKSW60uHI10klFrIymF0TwW+KI3uWMdVLaXkWuyRe4Olclpt+t3Z8YBUxDC1MlTsr+cZSUp1F8mMhOxxyojA7CrMjYGkELo8gK2PJxni+PkbTnR3fEOnY7zT3xYUOpUZNLU08V7zgVnn2kw35zzcuu1G44MKiBceNEaNoGVaZJhz6Y2nGyxuCHrUaPxl1fH7a9IMrmh9cVn1xifvglK6mWJceQ2vzyL6VTFMV21HL9tXz/VuF/t3C4B5heDc3tp89P2S7Omx+Z0S4Py3cmeCuDMojezU7q3S7qiMXJdneWml+jRUGkZ8zd4gcJbJ/kiHM5v9lSeF2Ba9aWbkkI4vjRTi6cMmJvLzb+7be31E7aXaOgDRCpEGq6KfKLiLmsjwhlLIiJdxsyvjNQQB5oErK6VjBxEsWSbYpFHal0qlSOzUal1br1uk8Or1Lo5EZxmYyFuYtKS/OWlW4qKwgraxgwdqyjJq1yzavW7Z7c1Hr3opdW0pWFaamp4QYNf6us4CNtUhyjkKTT8VwyjCABFmOEVhWZBh+tk469yxnM6tIESlFzl/Q51heECR/ulsCsCPGAC4CpgCZMkIqkJYRNgWpBSn/pnEvYFHfeJ+z31rkSLSH314u3z+m/81Hhp88Yj59B37+Uvjpc/KDe/Cjx/jLj7mvP9G/vGppqdMsjJWDNBxD3uJ7AFDKJCXMK8tNNSnBJWA50bQSRwtYW8HSQi2dmuARW/ywfd5URMqJuPRRa2SfaO9DWz/YhsExCq5J9E5C8Bh6RsE1CpYz8TH3q/Pu1eTfr1v+cF3BUVv4lCZ4WhPmA+tRMJ8E13EIPso5381K+97WVefi5vVwQRPgmAHvNARPgXMKHJPgmkKXD50+6pySQiYZ7yTaJ8Exha4xxnTE6rqfv/BeRea1sgXn8mKPpSf4kpObLfZ6Rq5hpWpZqLMpt0ara+K5TalcdoyC85MTaGBw0uzT+Tb2ZkcFMqsWKvaXsluWQlkcZDohy4m5TrLcSkvMzGojv9Eg7zAoG3TqwdCQyeh5/SrTpdjk68nzryTOe7Jq6YfbSt/bUvRebfHr2oK7pelHwqNGWdcUeAfBdQjMrWBoENXNenWvU38kz3T/gPm9AesH04YfXdc/Oha0YzVXlQ27SrB5DdNZK/Rt4wd20cF9ZKSBTh7gL/Tpb084rw2r7vjYu+P0Rj+92k0vd9OLPeKlYftws6OySBcXLosCM7vqWACBoF8unkMUKVFAgFDGUOQoVRAUkpNSi4tWWq0ulpXgZPZSX3zSqbyltzdVjdkcgyAMEL6Xij0oHyRCBmElTlBrgjhRBkAK1J8GxNmgiAUiE0bDcEGsYBREsyjZZIVDqXKo1U6//6nVOjUagTI2i7lkecaGlbk1q5dtXJ1dU5m3p75s/47yxu2rDu2rPLSvcm3p4uLclLTEMAbnDBqwLBtlsSzTGjKR8xBKAkYYCeE4VpZElSgoeU6klCOEeVviiSBDZi0+y3CypPKvBA7AjBiNmAZkGZASQlZTtgTZOKRGQti3ugy/I1wJ2ENZoEkRUme94f3zhi/u8D99yn/9mv3ZY+nja8bTg4b6NerYYEkhzumXIMyKcwEAoTQqKix3caxJhlie2UwNbWhvRetBtLaAuYVYOkVXr9Ldrw+ZCE2ajkk9Fpd2PDx5whg2qvCMiR4fOnxgH0PnGDpHwXoqOvpBdf792oL7dfmPNxSecEWe8yY9ziu7mZp1zBI6jaYp0J8zRnxQVnptXnwHVXZA0AzxHgXvFLgn0DkJzklw+sDlI64J4hoHxwQ4JsExgY5JcI2CaUjQX1mccK100dmChAvLoseiPZ1WZyOnbwJ9Ixj2gKZJaR4MD5taEOHLCl2f7BT8NVUyG9L9KcuHsx6FSctVZSh2FdAtyWSLWayVFPUK9U5Zu18wHGRNXaxtgHGMoXOQOE4GL5zWx0yA85joPSIEj3P2U+6o51V5L7Yse1qd82xz7qu6/GsLU0eIYxzcY+gaAPchsO+HoD0QtBN0+yT1UJix16NuCxOmKtQPJ+wnu0xbC9ht+dC4Hg/Vs/07hME9zPB+nGgipzqlW+OOy73a6wPC7WFyawDe6WUudzIXO/FGL3d31HLHZ742rDzZo22p1eSkyEYNiwEBVX+MJwDwsqSzmuyiIAFQwsqUVQFgfFzy1q27wsKiOE6Gm7u3nitbcSor650VxcN68zCIg4zYRbgu5JuptIAwWsqaJLXEibP25BvFPYLII1VQVs8KRl4wiaJVobSrVE6N2qVWuzUar1brUKsZJAa1qqooc+fagn0bCnety9uzsXB/Xcm+zUUNNQUt9SVbK3PmR9uSYkKcDisAAvqDVFCrVbFeT7ysiiOsmQYK5YD+v8yxjCgKKklQCYJS4JUMy8+W8hmCPAY+BAlhNFo9ZRhAoAAGhAiAFMClQIoQS5EWUD5ZVhk5fhZ2gVzAn1g230ydK0Sal6a6MOB4/2zQu0cMLXXqRQlykJblGDJnNpEEqD9vCheEOOymxCirXYYsTtpHzW1gaQXLQTC3gekQaxvUhg2ZIvt0oV1Kd6/KM2YJnwmPPxGXejwq7VTc4mlb5BhjGQPLBDjGwXY8NPLRpsKHdYUP6vOf1hafj5w3wVtPWqLvla78uHH73dL8Cwlx72ZnvJu8aIhoW0DTQ2wzEDyNrknimARHAHvoGEeHDx3j6BoHlw8cPnBMgHscbP1Edyoh6mLR/FN58Rdy40bCXfsYTSPoWzCoFYzNYGwkujaF/lhS9MWC1LqksADdb652/uewR9wmqXqptGs52enlupmgUbCPo2MSXJPgnYLgSQiegOAj4Jmg7hlT7CTvmQTnYXAdgeAJ8IwR6+W4uPdrC17V5j2vzXu5rfDFuqIznrghMI+iqw+cHWA+CEHNYNwNugbJMBgS0mW1H9BaNmn0dTHc0AZ9yyr1lgKydz0e2kZ7dzFDe3nfAeFIC39t0HilL+h8B3utl97swxs9eL2budxFL3Xj9W7+dr/pzqjl1ohwf5w+GOeu9GiGd2pri5XxYaIkzCVX6KaabceOX4iKjAEAyiqQyACQlzAyZ1oAACAASURBVFc4NjYZGRnN8SJc3rPtbtO+61trLq8oGZKDRkExTOQeInRRcR8jJyGrA2JCRo8siwQIEiT0TSMsAAADKBNGzwpBvGAURLOssCoVNpXSqVa71GqPVmtTqVgkDr26PCN2bWZU5eKItRnhlenhK9M8JSmuwgRrYbJjYbjRrhe0WpkQFgMZWyQE7HZLsNulQKJDIn1jOJ5faJkjKFAUKREYIviH1PnlTQnOqS8CIVSj1funkCKAGiEEMRFJFmABkiIgy3k50+6y+tux/JyM78AezsWXAeMMCOixSakRUohFkETmrWvpXDVmjjg4949KwXlMXISCrGY1bcTWBpY2sLSDpR1M3bxzTB85YowYNEaMBEUPS6G9xNrDWUbU3ilrzNn5meczcs7NX3IqdP6UGDoGtqOusMfVRY+2FT+oL3xRX3I1IWkCjOOM+VZ56eeTbd8bafh+z67PGmruZS0bN4Y2oW4M7EfAMwnuSXRNwZzd82PPOY7OcXD4wOFD5zg4x8HaD/rDoaHnlyedXp5wYVnidHxEM6NvBWMTBjWivhmCGkG7D2VfaMipJUkFJh0BeNN39h2ZTgT/3SORDrGuQNhVwDR6FCNonQTnFLoOg2cavZPo9RGvD0KOQPAMeiaJcwacM+ieweBpEjxDXJPgmBFcd7MWva4vel5T8GRz3ovthQ9Ksme0zmGwjYne8aBwnztmJDJmPCXhWN7i8+VLz+ZlnlmYccDqLRNgRwLdu0yxOo3ZmAkHq9ih7ez4HnbmAH/2kO76oP1su3TpELnegze6yY1ueq2LvdSJl3rgYg+90qe53me93CHe6MbbA3h3VHzok+5OyKe7FQfrVBVLNZFOXqkUZ06e/td//7/X1O8FAIIiARkAXG732vXro6IjFWolzOTn39i97UFP84VVpb2sdghVQ6joB6mDkeo5RSQyOgAHYDAwRvAn4JH55sgQBlAmVMtwBl4wiaJJks2ybFUonCqVU612arR6SaZI5jlNq1JclUnWdamuimRLaayxKFKfF6zKccmZLkWYltGIyAv+2l1gtJokCaGhXqNxbjqKf+XTudZjBJYgj8ATCIR2s1UXbjbt6893o1qtFcXAPCMZwIUYQ2g6kuVI8gFzRWW2N8Sq0/6n2AN/KAP0rbfnrvJvB2Rue5gdjEXeqMcG1iIKLLg1sFBit1FjO1hbwXIQLO1oPYSWTmrr5Z29vL2btQ0K3glF1BgfNgjOQbAPE9uUJvSwNfpkVOrl+csOB8WPgG3G4n28vuDx9uJH24pfbF9xY36KD0zTevfzvdUfjzZ8PH7g47597+Qsu52SdTI5vYHRToH1CLp9xDOJ7glw+tDpQ+dEwNV0+tDhI44pcE6gcxQcY2DrhyCfzXU+N/FsfuL55YnHF8zrEIMaQdcAugMQ1ARBTaBrYnQzoTFdDnccCYwoCrALvyvVErhvmBjKb1/Bbi3Axhh5iDePg9uH3inwTkHwFARPQsgUhE5hyDQET4N3Gr1HIGQGQ2bQexhdRyHkCIQcNwY/qMx+sa3gxaZlL2pzntctvbIwZVh0nI1ceCOn8NLy3Dt1q+7urXq0v+rBtvKZuIQ+2d3E2tdxfF0k7M+Wytz8cgNdH8fuLWY7t5Dhfcy5XvvZDuO5g9KVTuZqJ1w9RK93slc7mctd9HI3vdSNl3ulq93GM03spTa8cgiu9eCtIebBmPjExz3yMfcmlWe7NV07dY+fDvz4b36Vu3oTAAEUgYpIWERUqpR5y3Pj42PhyLKl07nZ01lLTi9Y3M9qhol6gKi7QDpIpc2iJoryMcgsZ8RcKi8mciQKqlmjN4c+FlFGqmH4IEEMYE+psCmUTpXaqdWbVVqRCgg0zmmuSvWsTTBXJdoqk20rY4zF4foVodqKaPPqWHuaQ2dS8BzLImECynYAhiB9aFgIz/MAEGilCByBCGoWe9xbMKOzv/km9lRatVLjd4JEQBvSCCQLAPIA8oHkqfW5kZFWreYNyL+rNIUI/mEGgZ/9jB86995b+CKAzKzNo98UY0eJxRAVFopyE7UeBFsr2NrA1oG2TrR1o60bbL1g6wVrD1r7iGOQuofQO4KeUXSPonMc7OPENs67fYzHB/ZpvedB5fJHO4sfbSt+ub3k9uI0HzGejUn6Xs/OTwd2fjJ64L29dSf04ROs9YBk3Eu108Q5jW4f8fjAMwFuH7p86PCBbXIOe2CbBPs4OkaIbQytg2Aa1lnOZs67UJB8Nj/+VPa8Lo2pXWHu0DnaeOMB1OxDRYfCMuWJ3iloIhkeAg47na3xfccOBgCAC2OFfeVCfQnZm8H36nQT4J6CkCnwToN3Brwz4J1Ct4+4J9Htf3kMvEfBfRiCZyD4KIQchhAfOM6ER7+sWf6iLu9pdfaTzTlP1uWdj4odlZzDiuBRU/CdioLnBzfc31/x9MCGswvSB8DeA64tqKkPFdoy1ZuM4iqQV8qKMgtTNQ+aK3ST+7wz+7TnD4pXu5irXczVQ+zVQ+yVTuZyF3O1m7vazVzpka4PmE+30YsH4WoHudGF7/TCzX5yZ4g89NHnR5j3TtBPzgkPz0eVrU7iBR0FJRIFUB6JAMAiMvHxcS6nA46sLhxOTmhhFf2ifpBRDVFlL5E7iNxO5G2MpoDVrmMM+5mgBmJsRusO1hbPKmdRF7inHBAFYbQsbxBEoywbZaVJobAqFHaVyqrWKnkFAEuApgbbNy4K3TDfVZFor0y0VsZbV8UYy6OM1fGuDQnubI/BoZAZ4GA2vckwjMfjcTqdMAugt3rCcDbworMip4HVT5AlyL0tewqAiKhSafQ6g5/IxADoAcOQLEDMRZILJFepzQkLt80O/Zy1e2+vm7ewiLNx3BxKAwWYucv9xvmb3mYAgYFQOcxrr89fUqMMagFzWwB79g60dwaA5+gDVy86e4itD62DYB9E5zC6R8A7SDxD1D3GuIepdRRMPjBPKhz3VuU+31n8ZHvJi50r3s1cNM1Z7izP//7Q3k8Gd39vZP+j8tJjYB0F6zZQtNGgKcY7he6pQFDnHEfnODp8YPeBfTbFYp8E+zjaRoh1FK1DYB4QjWcWzbtUmHKuIOFMQUKf1TJiCTmWmHo0LW1yfvzAvPCJhHhfVOR2vSFYFGe3xrmOkLex9/b9BATMTBQb1yn2Vgn7y/kuj3oc7JPgnSCeSXRPgWsKXZPonATnNHiOgHcGPDPomSHuSeKaBu80eqapewo8M5zj1oLkV1uLHm3OfVi97Glt3oNVmYfNIX1gHgTbuUULn7ZsuHdg9dOD1bdXlU4oQ0bA0QBB25zaxvmGTRppA2i3oX0LGjeImuak8L2LjE3LmNEaemo/vdTOX+6SrnSJ17uYq530ajd/bUC4Pqi8O2a91itf62aud9Hr3fBOP9wcgNtDeH+cPJ6mr46RH1wRfU1Kkx4AGJYoCIgIEqIMwPO8QqfX84IAR1cWjMcntqLUjYpeVtXDKLqJ1MHIzSg3o+4ANTYTUwsGtYGhFyxtnCuJU/m3eDpbOeWAyJRqOE4vSEZJaZJURklhkmWTQqGRZIocAMtTPivKsTbZURFvXpNg2ZoetiMzcmOyoyxEu9KlKw83LnZrdIKAKCEGeuzVanVERIQ6wCj/Y/ro3BKfYxVQSgRKhNkUC3nj7AFKkkJvCJpNFKESMRzJfMBMYHJByOKkRSajfxLqXIr1DcRn+fjfZQv/fxyZi+ff7+1s07mbwHgQ7K1gO4j2DnR0gqMHnL3g7ANHHzgGwDHLKXOMoGsUvCPgGiPOq6nLb+SXHw1JHmIt/Yz+ZmHGy+2lz7eueLm99N7SjMM615O6NR+M7P54uOGzvr3XU9OnwXKIWmpQ2UNsM+idRvdh1jvBuUbRMgaWcbD5wD4OtjGwjoFtHOxjYB1F6xhaR9AyAKY+YjyZGHO5KPliQdKFkhRfZMhBRndQMB7JWHh5U8G5jXmnirLG46IaokNtSvnPfu+5NDICAEdIbqrYsF5oqKJNVcyhBNUoa5l1NT0z4JxC9zh4J9AziZ5J9EPRNQl+ZHqm0XsYgw9j8CQ4j6iC7xdkPd+a/6g659HGnGebc+/kLPbJ7j4wHguLf9xQ9bRt7dO2DY+2rT3mih8FWyeYd2p1O4O1lbKwFjS7wLYTzQct0d2uuF2SYYdG2BPKtWTQ4Upmejd3tlW40cFd72Qut0mXG9U3ugx3xozXB6Ubg+ydYfb2IH13hHkwxt4dI/fG4eEkfnCef3dSn52oQKBABIIy8evnEg6Ao6zsCQvWB+mhyWLts7rbiKIbFT2MsptRdLPKg0RsQfkgNbSgoQWCmsDQBPpOYt7D2kIZaW7b8sd+IiEqltXxQpAgBYnKIEkRJCmMskovKgTqz/KzLJETneaqBNv6OP3auKDNC9zb08Pq5odujLHVznNUJwVHWVVIcDZFiwBgs9lCQkJmTd2fxB7AG+FhylCeZeS3UizfuJ7jhKAgEwmIFaISIBghEWEJMstAyKNiukJllgR/qywhRKPV6IxB3xpu/J2pg/8PR+AT0hPjT6xet58EtYG1DWytaD1IbB3E3oX2bvSzqO3fwB44h8E1jJ4x9EyC67A1/mJW0YP67Xfq6o9lZL6zJv/p1tLHdSUvt624v2zJydh573Vsezmy+6PRvR8e2HLWHO0D+w5GtwkVI+A8Au5JcBzXx16IWHzckTChDT+ijzqijRxhbMPENIymETCPoWUMLKNgGQJzH5g6QXc4OuxyYfLFwsSLpfOPJse0Em0Tao5kL7xQU3C+On98QfwuXqgIUhtk7j+9BTCLP5EjhYv5hnV03xpoWks70lVDsnkS3BPo9qFnCjxT4JkAr5+jM4e9CXRPgXcag2cg5DCEHsaQGfBMgOukLfpJRe6TLUsfbsx5Ur30xcblV5KT+lA/rgu5u3HVi87qBy1Vz5o3Xpi/aAIcY+A8wBpqVPJKVqoAdR3ot7OGdltkmxzcCZ4e8LQylq4IV9cC84FFfM8K5vhm5vwB8VS9pjtZmCrSXW503ug0vNNDb42SO+PcPZ/wYIK7PYq3hvDpFHlwRLm5TM8TGVAEyiHKCKJfvgVAQJTMdrtCrYL9RGxAvomIh1DuIcouRtlB5YNEOkiUB4mhCQzNaGxCYzMGdRHbZtZiIVzg7iFQJAJhFAyr5QWDIAWJcpCoMEiyXpJ1glKk4uwsJR5AUHFcbqS1Js2zNtFdnRxcHW+vigiqjgralWLfmBJiUytm2TMMAIiiGBYWZgooZP/n2KOE5zmZEvGtMVdzVxIAQimr0xkYhvO/lADchCQgLgEmD8R8kJaJysUORaSLdwVBUog40tXY2Nz8DSrB/xyThwCAlCxyh3aGzD8A+nawtqP1IFrbibWD2LrQ1o32QLyHtv4A9gKcsjF0j6F3HDw+sHVTw7n1az+4fPij0xPvTx961b/jSeOG5zvK75bmXF6x9MPevR/07/50ZPeTqlXHqHsQHJVU3ozqKfAcAc80cc2owk96Uy7OyzoannYqdvGllKXHw1NOhiQec80b04VMGyMndKF9rKWHGvvQ1AXaCa/n0vKki4VJF1aknFoYf5DVt8um08XZ52uKzq3LH4wK3UP50iCVSmL+01swdy+1Sq5yuaq1lm1azxyoYprzxd4gwyQ4pojTRzyT6J0Brz/FMg3uaXDPgHsGPLOnexrch8F9BNxHwDkDjgniuBgT/3TTsgc12Q/WZz+pWfq4MuukN3wALJezc5931j5oqXrRuelmWd6k5B0H70FiWweqYpBXg2oT6negcT8xtxJbB7q6wdMDjhln3MXF6cczk/sWONoXCL35Ql+WokFPW/T8SKr9SJHrbJ1wY4i7M07vT7APJtl3hvBaF308Lo7tUbnMEoCEVELib25gyGxeEIATJYWkVECnoN0D7F7CtxCxE+VOquyginYit1N1BxPUBP4kclAbmDoZZwVvVqN/cAEhiBylCoZTsZyG4/W8aBCkIFGhF2WNIElUJAEj5h+2yFLChdst8732KIM21WZcHe3YluRsTg9ry4zMj7BKlAXgZ5lrYDAERUREBLIsfxZ7AAwhPM8rWEb+purwHP2NABBCGI1Gx7L+EeSUQWJFTASSBcIyVCwFOY8Tq+KUGwpUKxZDTb765c3DQ/0j1N82Tyh5Q0z5n3BQQuYrjc1ScDtY2tHajpYOsHaAtQOtnWjrBnsv2HvB2ou2fnQMgHMQHIPgGgb3GLiGwNlP7EMQ1Kdw3Gra9/Li1POLM68vjr+eaPqgf88nvbufNdc8bqn5sG/fR317P+jdcWXBwikIakdrMRF3o/4weqbRM4WucbAPEduI6B5Wesd1YUfd8SciUs7ELzyfnH48OuVI7PxTqUuOxqYeDo73aYM7QTNksl5elnKpJPl8Scr57ORO2dgV5DxXkXeupujcmuXdDsc+Viyx6/g/oRmBswE8lWWR41iYjYyNOnHzSn3fbrm1mtu9iuxdwXaHaKbAPAP2KfBMoXcG3FPomcTgSfROzmZfZsA9Ce4JcPuIewJcE+CYJs7D1OkD24TgvJGe9rQ+9+HGpQ/X5TyuzX5QlDGlck1FxD5p2vCstfpFe83D+vIZa9QoWPvAVgOGIlSVobwedVvRvBdMLcTaThydxNmL7l50DoruGXf05aVLLq6cP57laQo3VivEWpnf6zIfindPrVRc7VRe76G3B/HOMF7rgaudcG9E3FmuYRnWX2QmwAEhQCgCRwKJCQYArXYbdPDafUTYTfj9yLeB2IFyO8qtKLdTTRs1NKG+GYyNYGoHSyvjyub0/pwjA5QnRCaMkuHVHK/lBb0gGiTJIMoaXpJZgZ3rqkAWgeGQ56jEUIkhIiE8T+i8INX2+aFtWbF7MxNiLDoAhECiBVmW9Xq9brfb/+TwTVnvT9s9npMFXkHedG0wb8GPzJbXiUql5jgBgABSAiQIIQHoYmDTgV8CUg7PrU3m68uEVYth/TLl45tTr19/srF6y/K8wppNW1esqLBYnU5PsEqj+7N7wX92IAJBBiAZ+AYwHQLLIbR2gKUDrIcCwPNLszj6wd4P9kFwDM76nIPo6gObT+09FZV4NDTyRNrCl2M9L8/6Hp+ZeHVq6PGBDU/qy987UPPx6P7Pj3V+f6rjw6nWF727zs5PHeFNdYw2j3Ct1HQE3ZPgmgT3FDgnwD4thR41RE/rwifVIaOiY4ixjHK2cdnhM4QcDk08GjX/VFTapCniENH1Ko3nM5MulaRcKJl/aXlan8HS7wk9tzbvfM3y0ytyDmrMu0RxuVtH6B9vUjhLk1Cnpqa4XC4Av/gbmIPEnVX6sf3K5rXsjlLYW07a46VRVjcD9mn0+NA5BvbJAOXNO0U8E+CcQOc0dU6yrmk5+LQ9/rApatIYftqbdD4kZUYZPA6OGb33Xln6i835j9fl3a/OerZp2fXU5HGP+2Z1wavW2icHqp83Vp+MTxmiugHWUE/1RaguIsoq1NWheR/aWsF5CFzd4OmH4CFwD4CtG4xHQhMery9+vCnv/rr8w5mp213WDXZjy/yQrizmaB0938hcO0Tf6SK3erkHo8y1Ab5wsQJAQJApiBT9dCs/1XNuXCF4g73QxmhaWMV+5BuQOQBcK0ptKLeg3EbUbahvAn0TGBvBdAht+zhnHKdC/8YNVESipJyGl3SCpBfFgKspKTS8QqI8naVvIzAMFTgqcUQgVAZWSViJYQWjUpUf4SwKs0SbNCLLB8QIEQFApVJFRUVpZivdb7uOb72cTdwjSylPCT8LNvqn4IeIqFSqZVnpzz4ShCCWxDAkmeB8QhYAkyHS9QvZneVCRTpU5qjuvTP5b//9P/7xH/7lt7/9p3/+b//Xl1/9+ta9Vx/8xU/yisvfWk/kTYbz/x3y/IONTGrFert3N6M7AOo2MHSAuRNtnRAA3gA4h8A5DM5hcPm7h/zwGwDLiNp9PSfrSU3J3Q3L7m9f/XK6+/mZ4VfnfO9PHHqwfcWj2sLnW1a+aqr+cKTxk4n2T491fHK069O+gzdWr15tNGUD7WbMx9A9A65J8EyAe4K4jqqiTlkSjpvmnTTFHtNETrPucbCOgmUYrQNo6wVzNwR1g6ELdIcY3anU2EulKedXpFwpTB11OEejY86uzz1Xs/REXnqTYNym57OC1X+mouByOevqN6ekJM9hz26RGjYFDe8R962EnSXYsIZpXsL1KdRT4JoEzyTv8smeCd49xXtO6GMuelIPm6KOWKMuhKdcjk47F5lyKWnRjfScm1m515csvZK85Lgucgo8Y2A97gl5vDr78cbcu2uz763Lur8q40xy9PmitCdNGx7uX/+keePVNUUnFi64Uri8OyqhjCiLQF6N6loI2g+2g+BsI45DxNkP7mF0D4F7COxT5vD7Fcue1ua9rC3+sG7lw41Fp1dk+fISm+IVB9OZkVX0yBZ6YS97u13x+rDiyqAqNVYC4AjIiKJ/qAOC4O/x82fmAXiG5aCV1bSxqjZGbiJcA3JNKLYSRQtVtDG6VvRXTo1NYD5EHVt5m5cG1GYosgrCqllBy0t6UTJIskGW9bKkFUQlJwqEpYHEICHIslSiRGQpRylPqMRQgaW8UqkMsZksSv8HsgywBKjfQFmttrDQMAzIvTBvu45vJSG/ATN8o/VN3xpu/KbMQAix2RweT7Dfe6QEzRoh1sQttPDLPcIyKxZ52C250u4ybl0GlC0iF462/fPv//d/+Lt//a9//29/83f//l9//4d//j//8H/84Q/72geJX6np25r+AAAapTImMtRkMnyHmnDAAqQlz3s+NXx9w8b+sNhW2dgGhm6w9YHTH90Ng2MUXWPoGcdgH4SMQ8gIeAfB1YvGE/Pi311f+G7N0jvVGe9uLX401vz07OCHZ4afN9c/3FLwaGv+k81Frxo3vuzb/ap796vBfR8e7/3y1ukHvp5clyUfmBHqOIL+lgX3GLrGqPuwFH5UETnBun2Ma1rwTgvB48Q5Cs5hsA+CZRCsQ5K7X+ns4PQtqDwyL/JiyfxzJckXi1OnokInUxPObVh2fuPSyQVJe6hyp0NcGPInk5yBbz0vLqa7t2N+asrs44NQl9C6Rdu7jdtdCntKyf7V9MByptOknQDPODiP6SIuh6dejV1yITr9ROj86/OXXpu/9HzCkkvJmWfD0k45Ew+bIk+748844iYVHh8XoOOMgnUA9McjQu9VZt9dt/R2Vc7djbm3y7Pfqcp71Fj9tH3zk/bap127ng00fnSs72L1ug2KoAIQVqGimmj3grkF7QeJ/RCx94NzgHhG0TUKzjG1+35p1vPNBY+q859syn+2ruDGsqxrxbnnVyyeSAs5GCF0zmcGc8nYSrzcKB47YIzxyABA/H204Od++Jc3PyfoAoCwn1M3sap2VtXBqZqo2AhiM5GaidzG6FvQ1AymJjS3oPUQda7jTEZk/TeTAVZBeDUv6ERJL8kGWWGQlXpRUjI8SxgMpP4ZAJYAT0CgwBP0g55nUKKEpwxFMlefnyvTEVEUw8PDLFbLW0YP3vqZzJaGvmHfEFjyjblq3wIkIhKt1mC3OxiGAQCCVK9hYrw0K4avyhBr8thtJXJ9EVubD+tysDxHeXqq5R9+90+//e1/+9Wv/9df/vW//eZv/+NX//CHf/7DH06/88Bo8ff1+pVPMVDLAgSAxWmJX33y6GDzLn9U811H0fKMX//w2e++fPT59ZmrWzeNJqYdVNoPgXkI7CPgGAbXCHp9JHgCg6cgZArDJjFsAjw+hfPK0kV31ubdWp99c0P2u7UlT0daXpwffznTe7lk2bMNhc/qCq8VL3zWsOF1384X3duf9+55/3j/ZzdOzTTtnscz60CeQvcMuKfAPQGucXSOo9OHjnFwjINjFOwjYB0ByxjYhtE+iJY+CBrknOeSlp5fXjiTnembn3x8WfrFqqUXqzLOV6QfzUk6XrTgzIa8Mxty+xOjdsjynkhlSoj0HdhDAFicvqBua41arZqze4nhQs8OVVc9t7ccG1bh/nLYX0q7QjQT6JgA52Ep4rQl/kJI6klnwrQhYsYQdcwQM60MH+M8I+AaBccY2McDvFPHBLgmRK9PFzYVFDVmDB2Ljr62sfDRvoqHeyofHVj7tHH988aa5211Tw7VPW7f/LBj+8P+xpczXY87WxrcMYXArwZVNRh2oqUZ7e1g70JnLzgHiNsHrjHwjAjO+7npLzaXPNyUf2/jsodVS88kJEx5Y45ExB21Rw7KlmGDZTRYPZDEDOYzW5ZIRgX/1rRNDmdHbX7rhL2C5gCvbuXU7by6nVe1EbkFhGYitlJtMxqbwNyMlla0dTDOYi5I8k+6QCTACpRTsJyaE3SirBOVekmp5RUKKrJkLqDkAifhAQX/GAqGCoT69ZvmgPd2IQ4kSUpNS46dFwUAlDIcx33zsm86nG8wxv4R6t4ur1MAhlJOoVBSGrBUKhnmeWnuPHZtJlNbgJuLsbaEP1AT7OtcceNMz0+/+N7vfvv7v/r673/5y3/6+jf/+vXf/I+v//4P//Dvf3jvx38Vk5g6a/fY2aaqwAZRkLP497/6QV/Hvlns4R+dwFCyubL4p6+vf/rwxMs7k48vDl8b2l0/31su83slXTdnG0LHKLgnIGQaQqbQNUWcR4j7GLgumGJerCl5Vld2d2PerXW5d7dWvJjsfO/KkXttB6Ziol+uKbqdu/DsgoRX7Vtedtc97dz6tG/fR6dH3z8/3VBeOF/g90nWKXDOgL9E5vRX1X1oHwfbODjGwDEKtjG0jqJ1iFgG0DwM5kFqGzKEDcbEXd676f5Qw52unbeba2/tKH9nW9GV+vxL9UXnthSfqc2fWZExtCSpOcu6IPI7i3sMQwsL80vLit/+5ZIk5dBedVcdPVBF9q/GfeW4v5Rrj1SNUdMMOKcxeAK9o2CbYl3HlOHHNFFHNVEntLFH5YjDQriPeMbROQ5OP/Z8jPtczJLbZRU3ECrDygAAIABJREFUV696uHPTg66d9wZ2Px3Y+7Bp063aonfW595Yu/TdupK7u1fd2V52a3vFuy11TwcPvJroHclYvoYoV4K0DnVbwbgfrG3g6ERnH7qG0etDzzh4RxnHzYVpzzcX39+Qe3d95sMNWdfSF4yrveOcxweuKQifhvAJxjGpN0ylWCsTjRzlAaS3sMf96YW6W9AcEDTNnLqVVbZyqjZG0Qx8MwqtRNuKxhYwt6L1INpbGUeWoPd7UgSARVZkeSXHqjleK8g6UaETFRpOVnMKgeUJ+iM9liBHgaHIAFIOqIoTRV5EQmdZYzjbdvAmXaFUKstXlxYX5wOAIEgKhWrONr4FpDnfMsCc/mPg4TfcTgaAYSgv8CIG5tEwEovRDlgaBxUZsKGA7Kt2Hxus+ejx5V//7Ed/95vf/fbXv/36l7/7+ut//PqX//T1r/71F7/99//l7/7wy3/5w49//99zSipn/0vMt7CXu2j+L798tX9nNcPMdQ996wSVQm7fU/29+yfvnOi45Nt3YWj30P7i/DRVsguWuvlKh2qfSderDhrj7FPgPgzeowHylPuSJfbjmvKPGte9rl/5dOeal8ONH5wb++DSkQurSic8zkdLc6ZNzqv52e/173zWueVRR92TwcaPzvnuTfVUpERVeb1DlqgJsE2DawKcU+CcAOc42sfB5kPbOAawNwqWUbSMgmUQrUNg6wdrGyjaZMO5+rXvjO+/OdRwfe+Gi+U5F1cuulydfWlr8dn6FWfqi8/vLj+6vfhAiS0zTv4uOWpZluf/P429ZZBdR5YumpmbDzPUwWJmZjrFzMzMzMxcpRKzJdliVoGYWSXJFtjuttU0t7tn7nsx991Hc2/M6269H1UlS7I9czN2VJw4p2LH3pn5rVzwrbU83G1srD78A4Qo0p872cAeKEXt2bA1Dbamo4YoqkRODQHFVqDfBnRbgX4O6BZJswNy1wNqjx0yx+1C2+086x0c6zlkPAN0M0AzC7RzQDeLdDtVjrut3WctbI7mp16e7zg/2rg00nS+Lu94rN+JCLdjka4nUwMvlMScL409XRp3ujbjYm/ltYWBQ4XFpTxlEqCyIb8MSBqhshNqBqBuFOhmgPEsNJ4DprNQc9jeaSk/8mJ22IWskKW8sLNRoTMc4zmgXQRmc8h8AZrNr9NuNE5JFhbr+t3HnW4/7MxPnBH1LEEjzWunBW00r5XitBCsFki3AaYTiboxRRcy6oRGPVDTTGpcacE6T4gEkIUIDkHxSUpIMyKGLWZxJWzu+l+KoCAkIFw/9DACYFyckNKEqVhoLJbQOL7OxPxQiOEzRwWbzXJ3d7OysoQQUhQHx6nNQ2/96fEPdh0EBITYB5X1V869zy4Mw9b7VOEsEvew5SWHCqoyVfP9ibcu7n/99NHbr1+9+ea7N9/8+N2bH9/98OffvfvXH97999+++7fvfve31//0j9f/+/sf/u19fn0vROuBFuwjWxQAAFxtre6vHi3OScKwD0bp59iTiYVTXZXLB0YPTNTtGanc3lfakOnpb418bKC/AxZsBzM96EZfzpAzb1olWWQ0O7B1+Bnv5VrczEpZyY45Gxf8cLb3xcUvXl46+uzQjj0G32MeTvu1lpMsxaXitOv9Fas9pUt95VcXeu8emt/XWRmiFtRY28zJbBaA0TpJej1xYQaoZoFqFmo2sbeudhpNQ/UU0IwB5SCQdmKcMVOLY80VpybaTo82fFmeeDDG/WCEy4EE733Zhh3Zhh35kXvqU0bLAyqiBTEebIb45WAMwzD29naOjvYMs27hA4okksI4Uw3UYDnWmYNaU0FnFmwMx7NEdCfSzEPT9WIWc8BkFhnvEjjsljjO0iZTSDML1LNANwt1M0A7A7UzQDMH9LNANwmUE0A2DIQLdm5L/Q0Xh+svDNZdbC87mx5+MtztRLjLoVCnU2lBF0tjzxdHnSmNOd+ef3my/WJPS7OJbSqgswC3GIjqgLwdqgagdhzoZoHJLDSZA8azQLPX2PZSVsRSTtilTMNSXtjF5LBtcst5oJlH+mncZAYznkPGO4H5IG3uwBYBgG/y+z859z7boqBNqaxlc5tobgvDbyI5LSS7BTHtgNONpL1I1YvU3dCoF2mqGY0lvW5BAhpADqL4OM0naAHNFrN4EjZPyuHIeTwxmw0/8nDQCFNyOE5qeZS9SZijlYzL3ZR5v6abAAAAj8cVCYUIYQzNRT8RxD424TbsSR6XJxIKcRwHPzP/foa99ZgHjmPEurEhEgg6GkuO7xtdPbHt9YNbP7x8/c3a0+drj1++/Obl2m9erH3/+psf3r7587ff/evb7//fl9/+z2fv/rb21/fv/v5+4uApoUQJ1s3eD4UoIQAAyMWCmZGOkACvjxI9Ptc5VXLJbHf5l/MtOwcrdw6Uz7Tl5kbZuhmDIBtocICRziAzEFXHYv0pzLiBM+XInzUWzomlW0nVAlAu+RvO+PseiQ17fmzPq2sX3lw//+rQ1it5aWecvWaQeKeJ3ZWmgtW2vEutuZd6K65tH7p1cGYkP96bjzWamc5xTbcCzQLUzSHdAlzHnmYGqmagegZoZqB2CmqngGYSaCahdgwYDWLiOSPjbdaWuwy+J7urT4y1nh6qPVQYuT/edV+0y6543325YbuzQ3YXxe1uyuzJdcsPYZL9GRH3F7AHIeTxeK6urm5ubh9ithw2nRHDn24gRyqwrlzUlg67svBSHyxdxrSwlFOYbh6oF6B2DupmoHYW083iummomQXqBaCZ3UTdDFCvH32zQDsHtHNAOwYk01Ld2bLMpZG6s31Vy13lZzKjjge7nw333utkcSjQeak4brkkaqk4YqUp+/pQ/a2ZvsmQsBwkzMfFZaSiGsmboVEfUI8B7TTUb2JPt1NhvZIWcTHHcCEz8GJ+wKXMkP3G9nNAvQC0s8B0BlpMQ7NtmEUHYWyMMQBiANIftXf/3BOxgb0ea7N6qaSWxWukeM0Ur43ktmOcTiToQYo+qO6Dmh6g6sO1ZXytnr2OPUghxCVoAcEISZaI4UjYPAmbI+GwpVy2jMcWsCgeTUp5bCsjua+pKsHJtDzEuTbay9XYaF3aEdgvxIA+DKFQkJqW6O3jAQDAcWKTBfbT06+XpoEQBwCoVEbenp5SsQQAACD2uS37KfAQJHGcInByve+UWCzasbjtj7959/WjJ2sP7r148ODlo8cvnj59ufby5bO3z56+fvjom3sP3j5+8qenL//bo5f/96Pf/PvjP79/8z/eX/z6j9bOPgCAzRjGhvMHAEjgZEpCpLFO9R9IFlMj+XxPxb7p+vme8oXO4snWvLJUd39bMsAaGOxBnBteEEI2xhH9KfRwFD0SwgwG0v2e9JiNaFwi3KHXXowOeDjc8Obc3jcXjrw6teeb6Z6r4bH7WFZboepSbNzDqdbVgaILrZnnustXtgxc2jpYF+bqxwUVYuE0rtoOdPNQO4O0C1A7C7QzQDO9ceJppqFuCuqngG4K6MaBth+IJ5WaY2E+J5P8Dif5Hm3OPTnZcqK7Yle87+E4r0U/q8Vw1725obuzAncXJ+xqyGqMt8rwg2kGSi37BScTRVEajUan03E3hS8AgMehsuMEc83UeDXRnYc6MlBrMpHriefakC1GnDFcMQe16z6hGaiZAuoZoJkB2mmonl6XGuvA25Qd00AzDYymcNV2qckhK4szcQEr7cVLfbVX+mvO5MTtd7M/H+h32Nxij5n+UnrE9eKYq8VhN2vTHw7Wv9w1drqmqkykL6DkrTLrFr5Zr8BykDEZAMoxoJ4F+jmonwH6ea7JuciAi9lh57OCLuT6L+UaDjm4z+D6XXzbRcpyCmimgHIR07biej1iAwAhJD7TOX+umoEuO/MWjapNq2kUihspTgfJ78YEPZhkAKn6oaYP03YhdQ+lzxbrpGwWAACHkIXhfIIWECwRxREzHAmLI2GzZXy+gGEcdYoEN4sUd8uiENeOlJD2OO+WCKeOBO8oF0saARWXCbIz1cvFP0vR2aQ+YFhKQvSlc1+Wl2ZtSkwEIY4ghf0UOscAxBAiAIAiodjHy0en0a8TYjYduL+APQgwkmAEAgmO0wiSAAAelzs+MvTs4cM7N67ev7H68Na1p3fvPXvwaO3x06ePXj559ObBg2/v3Hl75+4Pdx/+5e7a/3X327/d/dP7B//b+4f/8veItIpNlvU69jY4+wiRFubmXM5/xCe2MdVOdZduGSid7igabcztr8vorIzLj7MOdyNDHUGSF14WzmpNYIaT2EMRzGAQ0+NPtvtj3cHsAX/ekDOzGKY9VWe4MV74YGfHq22DV2ISd2C6HUC9jzZ71FD9au/o420dd6Yabm3tv7F3/th4W5arIlQKyhnWDDBahPpZqJtCutmNvFjtNNBOA90U0EwB7RTQTQPdJNCOAtUwUuxxczqR4n8kzm1ftMux6tRLU91H6opn3Ky/CHYdttJtjfTcm2fYnRmwqyRmS21KZbg2JxRmRpFmOvqTVQUAAMDn8y0sLLRarVgs/gl7bDI7hjffzp6so7pzUXMirItB1VFYXSze4cse5cpmgX4OmM5A41mgWzftpoFmEmkmoWoabgBvGqimgWoWqmeAegooF4X6c95eq0Fu54MdL2RGXusovzXevNxQsMvO5oSZ3VkT+11c+aohcK02/XFN8tP6vOd9DV9PDzwZHey39cgE3Fq+rk1sMa53WzDxGhNaD+O6caCeAeoZoJskdF/6u1/MCT2fFXIhK3ApN+yYj+c82+SUs+G0Z8Qejd0UJZ0FknagsEAcAHDwM3vvF7DXY2veojEa93IcdbXtUCk6KX4vLu7HlcNIM4C0vUjXjTQdLONYqYZNkQAACiIuRglxRkCyhDRHyrClLLacw5PxhWycDLLSdSb49CX59ST69iX7dCV4NcV5JbhZCEjSSMhK9zSrj3Tzt9YQm5ldm6uzYQvZWZkf3j17belQW1MRTeIbP0ESAhIBcj05CEICQQIhEiECQ6RUohAIJAhSEJKflub+UK50/VURhpNsNhfH1yu3AVMT04N799y+duXq8sUbq0u3r16+e/3a3Zs37999+OD+8wf3Xt279/bunW9v3fnt9Tt/unzvv139+t+v/e791T+9f/p/vm+YOEgyXAAA2IiT4Jv0YJymWQj9KqcRIejnbjfRVTrekjPSmNtVmdZYGNNQFFuTbciOMI/xYqUHE+UxVGsiM5TEHgwn+4PpngCyKwDvDmK6Q8jBcLrPwHT44eNRwj1VHitd2Qfs3U5qPQ/JrI6au7wcbnu+rWdtsevl7tHvLxz6funkV0M1sTZErB42cfhbgXYLMJmFJlNQPwm1U0g9BVXTQD0F1JNAPQHU6xGOcaQaBvIZju5IsMfRVJ8jMW4Hoj1O1ecszw3ty88aN9FstzQdUGt2JgTvyQ3bmR24pzJ+sjwp319Rl0yVJVNWxps0QAg+VMmQSCQ2NjaWlpZGRkYfpoLPkPnRvC1d7LFarCMLNCaApgTQmgKaUkFnCnvMVDQL5TNANwONZ6BuGmingXoaGE1BoymoXLdLp4DRDDCaA6o5oJoHqjmg3Cc1XfFyW/a3Xw5yuBzj/agh/9W24W+3TaxExRyWmp7WOe2kVKcd3O5nJV1PijkfbjgWErrXO/BwSMykhXsZJioAvApM2so1XrD03WUXss3cZ05mN0PppoFmHGkOONtfzAo5lxV0LjvwYp7hTLjvPEu7VWb9lVvgqaiYo+Ghey0cBnl6N5wHIAE2jgriozTuT3VOSIB2tbZJKZ/wc5qP850L8OjmSHugZBBTjyDdININQN0g0LWxjYMkynX3JQUxLk4JCFpAMiKaJWOxpGy2UiAQstkEAMHW2vY4r844j7pQ+7IA6wqDS6ybtZTCtTx2mrd5dZRtlcExw8tSTG/i6ifsARZN1ZbnL5/Ze+7Y4kB3lVTE/5hFSWAEhj5SKSGBIQrBdW40gUEaIRrCn8VS4Ia8gYBAiAQAIwgWhEgikbW2tF9eXr147tzFs2eXL168sryyeml56eLK1Su3bt14cv3Gi9XLa0sra8tXXl+6+u7s9X++9Ox/rP72/YV376/98/t9935v5x2xEdv7UNEMfPjwqzo1j83KSgwbbinoqUptK02uzY+tyo2qyIwsSjLkx/umGIzTwzhlsVR7Ij2axB4Np4dCmL4gsieE6A6lukPIgTCmJ4LVGoo6w1BrNNUWLhjwkZ3MD72YH329Iv3lYufzxY4n0y0Ptw5+ffbwN+cPLNZFx9mATEusmydaBPo5aDoHTGaA8RTUT0LdBFBPAdUkUI8B7RjUjUHdKNSOQvUQkM8IjY8Gu59M8ToS63Yw1e90V9ml+b7dCVELJpbjPKNRrcn+jIg9uYbtuaH7G7L78mIibVidGcxQOd/enPns3CMIQqvVmpiYSCQSmv7pVFQI8foM3mIHPVAMmlNAcxJsS0VtaaAlFXRkkyM+nClKPAU000g7iVSTQDkNjGaAchoopoF8CsqnoGIaKuagcgEqF4ByERhtBcqDIuObPj73w30eRfs9Sgx+Vpr1zVDv877e5fDEXRLz7QLzaUozydXOyM1GeOouTNIKRI1A2ADEjUhRh6TVQFwFxDVA3Ms1nZLb77Dx2+8askfnOgM1U0C1y9TyYkbYuaygM1kB5/JDzicEbxeZjQHFKJDtcXa73lt+paXwq4z4RDNTuO6R3MTeZ+73n/SyKlLQqjIa93eaTg6YDfHtYhT9QDmEtMNIP4TpR4BuHBq3iszdFUocAAJACmIcRApxSkjRYoaRMoyUy5VxuQyOMRhKcLXqSvRpiXSuCrAu8jHP8bK0FHGMuJw4V5uqcKeqSLuGSOeGWHe97JOWFOvOFyc7qwO7Zk8d2nL2y8Xu1hKVTOzh6uzv5aaWSyUCroDLYbNYFMlgGI0ghTZhtt6ECQEaQhqBn74EHxRUgCAkaJJDURwICYpkAwCNjHRjo1Ory1fOnDr31ZFjX3157MTxUyePnzlx/PzJk8tnTl8/c+7u8dN3vzp57+T552dXfzh941/OPf2f5797f/L7fxz97v3Ff3lfM3OEw5dsCo5PYpUQYr/mapeLBaWZcQ2FCVUZEcUphtyk0JzE4JzEgMx4v7Ro34QQ++QARXkk05NMDCdSg5HUoIHuDSF6DES3gegNJQcNdHs40R5DDCUz7XF4lQHUh6OmeGah3OJUR8D5gdjro/n3Jhse7pt6fPbQ6r6BlkTTZGdY4ID3ioTTQD0FtDNANwP000A/BY0noHYSqCeBdhzox4HJKDAZA/oxoBkCikmB/qtAz5Nx3gejvY9WpZ8ZaTo70bI/MWLR3KkNl07a2x/MidqdHbqjMGZfS2FNsr+rHtYmsQYrVRbGH+nbEAAAeDyevb29SqViGObjabE2JkZrOVtaiJ4c0JaG2tNRVwbemY43Z6DWXDQYS48IhFNAOw1Vk1AxCRQzwGgOKmehYhbKF6BiERhthaqtULUNqLYB1Q6g3glUe1n6C7bul9w9Tjk5Hbaz22ttv83KZURlMcTRDGNGfVDRg5SdUNEK5O1A0QGMOqCqE6k7cHULUjZCWQOUNUJZC1S0AXkXkA3jmhmJ3Va54xymmwHqLUqz0ymh57KCzqQHnM8JupQSukdlMw10c8j4kIf35a6Cy/0F10crKyN918nJm46Wn7D3CQghAcohd9DacsrgOZcUOmTv1AkVI0A3hPSDSDeE9KNQP4ob1yjMbeUSAgAKYAzEuYgS4rSQpMQ0LWOxZFy+kGbhAIhZTJavY0eCT4PBuTbYvjrQptDbMsjMKMbVOtfPqcDfuiDArNTfqiU7ysJMCz5dIg6bqa8sOPPlrkM7pk8d2tbeUKxVSmsrCg/tm+/vqMtNjzfRKhmG5vF4PK6QyxGwWDyKYuE4jeM0hm1ENdDmBSGJIIVhNEmyWCw2TbNpmoNhJEUyDMMBAIOQMDOzam3uPHjgq8OHju/adWDXzv179hzZs+fYnr2n9x24dPDwlYNf3Tx49O6R089OLv9w7Mpfj97/f068ef/V9+8PvX1/+q/vJ5ZeKfV2AHyc3v6f0DshBHq1LCc+NDsmINXgGRvkGhPiERviGWvwiAt3iw5xC/d1ifUyLQnj9qdhI4n4QATdH0p3B+PdBrLHQPUb6AED2RaGOmLx4RR2ZwJZF4M1xOD1UaA9CQxmwpEs1nyhfn9d0NJsw8NjC8cmCouDuWmeWI473mTK7RaLuoWiHo64l5QNIOUgMBoERsNAPQw1Q0AzDDTrfVdGgWoQKAZIoy98PHd62C0GuZ/prTk/1X6mu/xAVPCwUNcEhQt+7gdzI3dlhe0uT9zTURjv76gUoCAnjocNl6E38xg2+zfJpDIfH5+PCLobw8eZ3N5L7e5CC030fCN7ooYaKkMDRVRXNt2RgQay0IAZewopZ4ByGirmgGoRqrdB9Q6o3gFV24F6G9SuF/Zdz/qdhqppoJ5AqlFKMUDJupCkDYhagKAZcJsArwOI+6CiFym7cVUvrunGNB1I04Gp25BRG6ZowxVtuLIZKZqBvBnIO6CyB6oGoXoYqLuBohcoJqFuAupmuPpTkX7nsoJPpQeczQm4lBl2yMZ1Bqi2sMxOxEdf7i5cbcu80ltQHeGDgw/k6Q+n3ychvg3s1fKlM36us9HeW6JCBuQWfUA9gvTDyHgQMx7GjIcxXQ+ly5CrdXwWBQADERuRfJwRkSwRxRKRtIxmS9h8HsUmAVJyeekeNjXB9pUBdnWhTjVBDiVeFvmeVukuZgk2umRnfZa7rijIua+lytTc9JM9CaGLo93BXbNH988e3D55+vCu3tYarZGsOC/l6BcLB3dMbpsZiA7zJ3Acx3EOhyvgi7hcPo/H5/NFXK6AzeZgOP7JDQGGQYJFc4R8kVgsZhgWhhMUyfB5ApKkwEboH1fKNeFh8Y2NnbNz27du2z87t3dm9sDclq8Wtp3ZsuPC1j3L2/df3/vlw0OnXx84//svbv4fR1/948j37w+9/ceRH9/vevLf7fzSwHrBlg3L5uOepr8wcBxzsjdLjwmOCXA3eDsG+9iH+juGB7gZ/N1D/JyCfR0CvZxCPW3Sg42aEvhDcfRoJGs8ijcWzRmJZQ1G04ORdH8E0WmA3dF4XxK7JY6si0ENcagtGevLJAdzYX8m6EwDzbFEZ6J2a1XwcK5djh+W6YPl+qASb7LEkyhxw8vsqFIdXSFjV7LYDRxhNUdUxRI08oRtfFEHR9DJEndT4n5M3gUk08am09bGWyO8j3cVHe8rPZSfOKy3aALsDlywM8JnX0749kzD3oqk7W2FnnZWCEAW+UHxBpuSCGIImRqbBAUEWFlZfaxwIohSwgVfTbPOzVPLu2VntyqPTCgWutkjtdhQMdGdhQ1m4ZMugjlSOQ9UC0i9Bem2YLp5pJ2F6ilkNIqUg0g5ABV9UNYDZV1Q2omkXUjZCRXtQNIGxO1A1g2UvUjZg+S9SNGDKfqQog8pepGyF8i7obwbU3bgylZc2YjJGpCsEcoaoLwRyJuAvAMqe5G6HxiNCywWzL1HxZYjQDoEZBOE5migx5ncwOOZgSezAs5nG77y9JoG8m1iy/P5SUttWUtN6Zc78qvDfXCA1tUx8Ete95++6XWwnIv0nE30mQv0HWB0A0AzDHVDSD+I6YcwfT9UdwmMsy0tdHwWCQALIi5OCjawxxaRLCnNFjM8LsGiAK5gcWKsdfnO2nxXk5pgl8Zwr3If+xwn0ww7fYajSYaLRZ6H7XBV/uhop1gm+XhTctjsuoqSc8f3Ht49cWTX9ImD27uaK20sjFMTI/raq1urC3taKsoKMjRGCgAAQhiOETiOURTFYnFYLLZEIrKzs7a3tzLWqzRGMo1KodOqTI11cqmYy2WzWAxFUTTNYrE4FEVvgh3DMYqiuCTJk8v1IYa4+qaB8al9E9MHh8b3j059Ob1wenbbhbkdq4v7b+/48tm2Y9/uXv2vh1/+7dB37w+++duBV/849eP7hKoJjGAB8AF7ECH81w49AABJkp5udslRARH+HiHeLkE+ToE+DkHejoEeDgGedoE+dn7eDgGe9qGeVvF++txAZY6nJNtFWOEnbA4TdEVyB+L4Q4mC0UT2eDprJJvdnoI3xIHmRNCTgQ9lkkPZ+HAO1puDN8fDQj9Q6gfLg8g8fyzfB5b6gRIDLAyHBUGgMBiVBlElPkS1N9Xoz81yIJMtYYU73erHaXGjmxxZ7Q6sbmtuuym7zYwadpdNR9tMZ7htyQ8YD3ZslCk6paphc/32FN+duaHbsw2H6jMWmgvMNZpNobdZkGaD/gQYmraxtra1sfk4urCOvXBvyc5u5alZ0co+7c2vbG4etT+9w3ihgx6pBh0FqCuCGtYIRqFiFKhHkWrD8wdVXVDeDqVtSNKOJG1I3IYk7UjahiRtUNoOZV1Q3g1l3ZisC5N0IXEXJumBsh4gaYfCDiRqx0WthLCdErUykjpCVI1ENUhei+Q1SF4LZbVQWo9kTUjejpQ9SNUH5ONC/f7AqCPRyXudfMcEun4gW7S3OJ0TeDoj6GxawLmM4MMBnsO4bIuJzfma1AsNKZfq0lbaC+rj/UkCAwBDn5I5P4s8Q0CA6Qiv2VivrZmGKTevHqQZBNoBpO7D1H1Q2we1XcCo08i00N1RzeeQAHLWE/YIRkAyAoIREIyIxRMyPBYiMQDlDB1ppsywN0q1VWU5mea6Wua7W+e5WBZ7WJf5OuZ72JUbfPfPDzc0l6/3y/iwSYV8fldb04nDu3dvGd0+Mzgz0tVcXZSVHFuYnVyal1GYmZSTGpsUE77ZnGhjncFmZzOd1qgoP6OtqaKhqqC2LK+uIr+2oqCwIEOvU+E4hmE4QZA4TnzkudlgqBEEw2ILJGIjM1P7sJi86taZ3pHdg6P7+ob3Tswfm9p6bmpxaWbH1fkDD6cOvdpy8V/2P/v7vlf/2PPy7/sQoaD/AAAYB0lEQVRe/OPLH94n1M7gFAcAADexh+MEi2EIHIMIfWzbrH8mCdLVyTImzMvg5xbs6xbo7Rzg5eTv4eDrYuPnZuPvYe/nae/rYefnZufraufv6WCuNeKThJJLmMtoRzXjb86PcRTm+PJro/jtabzOTG53Fn+ogD9dzp4qJsbz4Wg+Gsylm+PxilBQHwUbo/GyYKwkAFQEweporCoGLwmB5VGwJoGqjcf7sqnePFZWGJbsh2piyY4UpiWKbAkjOmLw9ji8NQZvDcfaI8imMLrKj2oIFtR5cxo9RW3+utYAbX+sxVCi7US629aq+NaCBBGXA9ZJvgh+tkA0zZZKZR/lQP80jFWSklSPrChNfLCgNlezfcj2wm67/cPi0WqsLQe0RZGd5kwzyW0E0mYoa4HSVqBsBbJWKGkBkjYg7gDidiBqBeJWIG4BwlYgagWCNiBsQ6I2TNiC8VpwfgsuaiWEHVx+h5LbquPUa9m1errZkqlW81IJThpgFQJxBZRWYtIqJK9F8noob0GKDqjqhaoBpBpA8hG+8aKdz6GMjKMl2dt9fbZ4OhzPCD6d5Hsu0fdsmuHLcN9RodE2d+fzLZmn6lLP16avtGf3J/mLGAoADEAKQAIBAn0UZN6s64UAwMBCnP9CnP++zJgRC6d2oOqB2m5M1YM0fUDbDVTtUNGkMY63MxVRJAMwDiR4OMUnGT7JCHCaT9I8mscmWCRAGIQWcmmivXG6gzrZzijeShFtKom3UCRZG6Vaa1Jt9GlOFsNVeYd3zQYF+2ymw25IRwLH/Xw85yaHZsd6e1trWqqLmioLGisLKwqz8tIT0hMiE6JCIkMC7Kwtfh6WhxC4uThUlOR0t1SO9TZN9LeP9rV2tlRlpMfJFesE1F/UADc0QwzDjYw0Li5eHv7Rtp7hIdGZnX1buwd29gzv7Z842j9xcmj2/Mj2G4N7ns+e/6+7Hr7f9vQfi0/+sf3p+91v3ocWDiGc/gh7AMdxnVZlqteoVEqhULhRHnajXTsgCdzBziw61DPIxynAxyXQxzXYxy3E1y3Q29nPw8HHzc7Xzc7XzdbH1dbTxcbD1V6lUn56iiIKYQIWphaTVmrKw4IT7CxM8ueVxnCbUlldmXR/Nj2Sy+5JpdqS8N5MqieFrIsg8vyIXD+yIY6qi8PKI1FVHKxLxhtTiKECvK+AyInEM4LwhjiiM5loicZbo1FnAupMRB0JsD0Jb0vEmmJRRTAo8AGFvqA8FM8NoNM88PJAdok/UxUuzAnSW+qMMLQZ5PxsZSAG4S8rAhiOmZmbB/j5iwQyAACFI1MNOzdWOl4tHCjE29JBeyY2ksUa8eU1cNhVgFMD+LWAXwf4dUBQB3n1BLee5DTQnAYWq5nHbhexO6ScNgm3TSxo4gkqCLKaYWpYrDKCLuPQHdb8fn9ORwjV4E9Ue6MmP7xYT8cgVjJk5wNRBZBUQ0k1ktUieSOUtwBlJ9T0QG03UHUBRT+QdgLhQljY8pbui2N1J1uKTjVknSqMOp4RdCI15Fik37yxyYEI3wut2Sfqks80pC43p0+GepoQNAA4gBSEH6fXrPv/PupjORsXMJ8UvCsurEukbQWKNqTuQOpOoGoBijogbKblbbZ2oeZaHkQcSHAgwUOkgGQEJEtIsngUQ+M0AQkCIgJiNkbKRDuTFFtVqoMmy8042804zUEdZymP0Ep8ZdxMP6dDW0Z2zY1qlNKPdv8GBkiSiDQEDXQ1tdYUN1bkN1bkV5dmVxRmFGYlZaZEZaXGZKbFR0WG2thYSqViLpfNMBRB4iRJqFSKpIToytLc+sqC1rqS5pqyqpK8tORoF2druULE4/MZZqOZ/a8NhDAuj88XShBJMxxhbHJJZ//2lu6trb17W/sOtg8f7Zpaapu9M3r0n7bffb/46P3Cw/fz997vfvY+smgUI9Zd6hv3hwjaWJr6eji7OdvrtJoP2AMbyMRsrEyiQ71D/FyDfV0NgR7hgZ5hAR7Bvi7+Xk7ebvaeLjbujlbOduaOtiZOjpZajRGOf+gP/rnMWQ+Q0gQQ83A7Pc/HmhfqwI53ZzL8OQVhnIoofk0sPzeI7WdGRTgQjclUfQKsjMGqE2FjOtaZS87U0uNVTGEMlmvAOtKovgy8IwF1JWO9qag3GXYnwa4UrCMJdSRhTdFYcSAs8IdFgTDTD0v2AMUhRLY/yAvFgp2Ynx7n54/469RBhmFMTPR6Yy3DYj5YiQwJ43y43XnsthxYnwmGKojtlbwBT3aVmKgUUo1GTJOG3azjdFpzOlw4TU5MkyPV6kz2eDGDAawBP3rImz3kKei05dUbU22W/HodU8BDRUK83Zk7GMnqisabDajeH2v0ZWUrqVhAZQBOPhKVQUkNkNRBWR2SNSF5CzBqh+o2YNRFqgZ4+hFK1YNJvkiMPzvedHqy/uxM64WxpovtRWdr0y5WJJ9KDdnh7Xgo03C2Kf1EXdzp5pQLlSkLdq4hgM8g8mfBPeLTdnwYmIrz35oeMeXlXgtYjYDfBCTNSNrEVjbJdU06425Hh3p/b3ullAGQC0kOJLiI5GGUgGAEJIuFkwjhGCAIROAAV3M5IVppgpkszV5d6Gle5GWW6axLttPGmquCTRRd5dnH9m/Zt3XaxcZqc2k+SWIQ8nmFOWkDHfWd9WVtdSUtNcVt9WVN1cXVZTlV5dklRZm5uakpqXFh4cEBgd5enm7OzvaeHi5xMRFlxbn11SUNVcV1lYWlBdk56UlRYQEO9uYqtVwqk/H5Qgz7LNj9E7vy5xvG0TWsqXOuvn22oX1LY8fOxu4DLUNnGseu9O37bv7yv83f+vv0zf9v6urfFq78u1dULUQbZO71m+EIOtmY+3s6eTjbqYyUn20+DEPmJtrwQK9gX7cQP7ewAHeDv3ugl5OPu72nm727s42LvaWjjZmDlZmDtamDnaVSIUXoA1d7PRV5nUmDfVL4E0Auw5cJJDKBUCnm6xQCa5XIRSdwt+DYa9l2CiozlG7Nw+tTQFUCqkoGTdmwrxTf2s6aa2aVJOCF0fhAAWu0kOzPxIZyicFs1JsKupNhdyrelYI6klFTHFYUAPP8QFkonh1IpPig4jAiJwQVRKFILw6Ff1Ry+2exzV9DH4tiycUiiYgnFgt4XO4HO1nAIVJCBd1l7OYcbLiE3FrFLObxZhJ5/QaqJ4TqDCH7I+mJFO5YKmcwgR6KZQaj6ZEY1kg0ezSSHg2nRsJYA4Hs/gDWcDBvwJfd5ci0WTPdnqyRaG5/LKs9DG8LJhq8OKkiMgFQOYCfh8TFSFyFpHVQXo8UzUjZCo2agKyDkW+xstvn7bHLxXHaxvJ4Zc7J8fpjQzUnh+svDDScrEw7WhR3vj7tUm3aqZLE43VpJ+rTj1bHnWpOP5EZt0VsVQOVxgQXAAx8UiIdBwCDG+3X13XO1NCt6eEdtmb1QnGv2njA2LLfxqbTzbbVx64r0LkrxD3C2owhcBIiLiTXgcdFJA+nuDhFIgwCDAGKRBQESM3jxduaFLiYF7iZFriZZjvpUu10idZag7EiM9hz50TvFztmD+3e2lxVIZdKNkGAAFxPLAAUSSbFhM+N9gx3Ngx01Pd31g12NfR31Ha3VbU1lVWV55YWZxcWZuXmpOVkpWSkJ6WmxmdnJZcUZleW5tdWFdVVFhcXZGWkJiTERgQHeDo6WGjUCqlEymbzNpv1fRg/pQt+jjxIeHhH1zSMVtYP1bVON7Qt1rfvrO861DBwrnX2Xs++3/Z9+Zfe4/88eOpf6+fWjEx8NzcYvh5m4LIYN3tLTycrJzsLsYj/2c0RgsZalcHfK8THPdjHNcTXLcjH1cfNwcPFzt3JxtXBysnW0tHGwtHGwsnG0txYz2IxYEOhXb8+lAmFH0kPCABgMWyFRK4Uy5VCqUIgUvPFGpFAKeSaSHjJvpzBcm5/Kdmag9Wno7pM0FoAhmqwXT3MQhurPAUvSyDGStlT5eRoIT5eQowW4QM5qC8D680kutPx9mSsIQYVB4KiAFQbxRQEU+m+qDiMyA1GxdF4jCePwdYnc/1Z/iNewceDw+IoZAq1RmNpZaFUKNB620O4LoLx5HDxQBlvoYpeLOVsK+DsKOLM5LC6o8nmUNCXgI+ls0ZTyNFkYjKFmUhgRqPJkUhyLIIcNTBDoayhUGbYQI+H0ROhzGQIezKUNRpGj8axh5PYXZFYaxhW5ERH0GQi5BYhaSmUlEFRNZLVQkU9UjZDo1agaEKiKRPTwwb3Q7EeX8S47Y/xPFqbdmK05vhIw8mRxlPdZYczQg4l+B3ODDxZHHOxKed8V+HZtoIzzVlnWrMOJoSP0KoWILKHrA/YAx/lMWwm4mAA4OBARcrB6owtKWFbkgzbU8IX4oPH4vy7DY4NAVZdoS4dgS7eWiUAgIaQDXEOJHmI5OE0F6cYDCcgRADDEEljNAKYTijK93GuC3Ep9bHKdTaJt1CHmSh8jIQeKlFrRd6BLRN75scXp8fmp0arygptrS0J4gO7BQEA2CxWakL0aE9zf1ttT3Nlb1t1b3tNV3NFR1Npc21hdXl2eUlWfl5qVnpcRmpsRmpcWmpsRmpsQU5KeVF2eVFOYU5GWnJ8fEx4eKi/j6eTo525XquUy2Q0zfrsiIMQMQyHxxNwORwel83lsLgcNp/HE4lFZqbmCYk5FVVdZdVdNU3jtS0ztS3zda27G7q/rB88Vz9xs2nmSfPiy+69v00omWdz5et326yBA2QSkaeztYudqbWFMZ/3iWcPAAAh1BgpQv28QnzcA71cg7xd/T1dvF0dPVzs3BxtnO2snGwtHazN7S1N7azM5VLJZjcRuEnQ+lCMH37EpoEAAAxhfC5PwhfK+EI5X6gSiNRioZIvdNEL2nNl8438sUqmv4zqLCLbClBnERitxff2s7a0scpSsYokcrKSM1tJjpcQkxXkeCk2WoQNFxIDuURXBtaaBBviUHk4LA/D6mOJgmAs0x+VRVC5gbA4Co/1FtA4+olQ/vlAEKKPbHsAAMBwnMPhKOUKExNTa3tHa1t7Hp+/PjkAbTjPBDwqLUwwV8ffXsZMxmPjsWgqjTMYz3RGoqEEfDKFHksmx1PJyRR6MpEajyUmorGJKGwqkpmK5k7GsKZimeloZiKUNRnKnolipqKoyTh6IonuiyWbw6kIM8IUw90BOxmKy5G0FkqqkawGyesxRQtUNgN5MyVZdLXfH+myN8JhX4TD/ijXL3LCTvWWnxxuODFaf6wl58vUgOOJ/l8meX2V4n+yJPZkU+rplqyl9sJL3QUnq7N2hwQNmFl6cvgb2IMkgOv657qTk9ykfGDgTEfR0frs7bnR81lh00l+o+GuHUG2bf7WLUH2HaFuneFevqZ6bL2hGEA0wNiQ4GAUG6MohOMAIoAwSNCIphApxMlwC+OqQKcCT4soE6mfguel4NsJWUkBHlsm+3fNji4M904MdY2P9owPdZfkZdlaWTA09WGV9BpVRlJMY2V+U2V+Q1lOXXlOXUVufWVuTVlWWUFqSX5yQW5iWnJUQkxwQkxoSmJkSmJkUnxYRkp0TmZiRmp8UmxkdESoIcQvwNvVzdHKwVpvqjeSSX6ucAKSpExMTG3tbOxsrRzsrZ0cbZyd7VxcnLx9PBMSEkpLa8rKm8urOyrrhqsaxmqbpuuat9V17KvtPlLbf7Zu8HLd8PXmqbveYSUYvlm0bdPe06gU3m72TramVmbGUqnk5xtSKhb6e7oGern6ezj5eTh4Otu52Fk721s52ljYW5naWphYm+otTXTGWjWL9Vn9hV/Y2xvpSwDbcLHSDIdheCyOiMOR8/hGXJG5SBTjLmrNE07Uc0ZqyP4KsrsU6ykF47Vofx+z2MYuTcbKkonpas58DTVVTkxVkRMV2Hg5GivD+/NhSypoTIRNiXhtAl4Vg2piUJEBFYXhFdFkdjCWGsp2s+Fi6FfUSgARwimSIUmGIGiKotlsDo/Hk0jFGo3awszYxtrc0clBrVbDjxpsf9DSlVJuUYJ2rFg2kc6MJeDjadR4BjWcjI8kkxPpxHgaPplKTiSRk/HkVBw9HUNORRMzsdR8Ir0ljdqWRW9JIaci8ekIeiaGmYkhZ+KJyWSiL45sMDDB1mw5nyuhaT0i/ACVCXiVQFoPZI1I3gKNmoGymVIsuDruDnfeHe60J8J5d4TT7uSAY21FJwdrzgzUfJEZfTjC41iS37Ek72MJPscKwo7XxR6rij9dk3qmNevsQPm5gYpj9flZLs7YhnpFAPixyfdR7eaxSNcef8smJ3WNnaLKSlJjI693Vje46mpc9fXeFsUeVir6f6nS8MaUISzJUptsqfBTUO5CZEMDFyNeZ03B4mT/WHdzX2tNd1t1bUV+amyYwdfD1sxYzOOyGZZQwDfRq309nNLiDLkpEZmJhvT4kIyE0IwkQ1ZKeFp8cHyUf1xUQEyUf0SYd2iQR3CAZ1iob4TBJzzI2xDgFejv4ePt5uXu7OJq72BnbmtpbKaV65QcmfAXXNsAAAiRlaWVs6Odi7Odp7ujt6eLn59XqCEkNiY+Iz0vN7ciJ7cqr7A+r6g1r7izqHyguGKiqGahqH5XcdMXxc1HylpP5dcelqmcf35nAY9trJWr5AIjqZjL5vz8HzAIbMz09hZ6e3ONnbnaQq/QGkm1SqlWLlRJ+XIJVy7gSHlc/D/KsvrPx3rzRTbEOYDkAWAhBVmhoK8EdBeCtjzQlgcGysDODjBTA7LDQX4MGCkGo8VgpBCMFoGhQjBUCIYKQE8OqIgChcGgPArUxILycFAUCIpDQUU4yPMHbiaA94vFWX4+2wBDCKcomsfji0QimUysNJJqNHJjE5WxXo1hvwJdSFiYqEI91fkGRWOMoDsJDKeC3ijQHwWG48FQLBiOBqORYDQcjBjAmAGMhIJRA5iMAHPxYCEFzCWCqQgwHQqmDGDCAMYiwGAsaDOAch8Q4cS2NDPSm2o0ermxTOAqlscKVAVAWAVYNYBTA9g1gD1mrN3qbb7V13Krn+Win9mOeI/DDelfdeYfrcuZtLRatNMdinLa52k5b6c5nOV/tNRwuDD0UKHhSFn0kdac44MlxztKsq1s/vOp+fb+rbf3bry9e+PNneuv71x/e+/m94/ufvfoztsHt797fPfVw7vXV1eXl5ZWlpZXlpdWlpdXl1cuL69cXl5eWVpZWlpeWlpaXlpeXVm9fHl1ZXnl+url53duvbx369md609uXb1/dfXpvVu///H7P/7uhx9/891vv3/72+/fvnn18umjBw/u3r57+9btWzfv3L51/969p08ev1h7+s3LtW9ePHv5/MmLtScvnz95+fzp1y+evlh7vPbs8dqzx2trj9fWHj979vjp08fPnj1+9uzx2tPHTx8/evzo4cOHDx4+vP/gwb379+7cv3vn7u2bt29du3n9ysry8tLPxtWrVx/cf/Do4YNHjx4+efzwyeNHT58+efHixddff/PNN2++efX21atvX73+7tXr71+9/s3rNz+8fvvu9bd/eP3dn15/919ef/9f3n7/12/e/Ona9TtLS0tLS8vLy5vzsLx8/dq1Wzdv3Lxx7daNG9evXV//fmlpefNaunL58r07t+/fvX3/7q37d2/dvX3z9q0bt2/duH3z+q0b127euHbz+rUb166trq5eWrq0+bwfv8IvvM5Pvy2vrKysrK6sXl1duXp59erlK9cuX7myfPnK8vLTe6s/vLn8w+vl37xa+s2r5R/fLv/ptyu//3blm7Xl1y9W3r1Zffd65d3r5Xdvln98vbz++cfXK2+fL796uvTm+fJ3L1a+XVt+/XTl7drqd8+XXz1evnNj5eKlpQsXL332CB/edGlpaWVl9fLlK1euXL169er169dv3rx569bNW7du3rp98/adW3fv3r5z5/bly6u/+C5Xrly7dev23bt31x7fe/v8zm+/vvru69Uf1lZ+fL7y7sXKuxfL756v/G5t5XdrK+/W/z5bebe2/Pu15T+8WPnDy9U/vFz9w/OVP6yt/H5t5Xdry79bW/nxxepvni29fbL84vGNx4/uPX788NGTh/cf3rt///7Te/e/uXbz2+Vr3y5d+27p2rfL197duf3Hx3f/+Pjen57c++OTu//08vFfvv/6L7999Ze33/x4684f7t3+8/MH//Tg7rs7N/7y6ulf36z95c2zP7959pe3z//8/au//vjmz9+9+vr2ncsbr7KyvDEnK8sbkNm4/n8UrvW5DCve0QAAAABJRU5ErkJggg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6" descr="data:image/png;base64,iVBORw0KGgoAAAANSUhEUgAAASkAAADcCAIAAACj08DLAAAgAElEQVR4nKy713Mdybbm1/+FQm/Six70JEUoQnqTIkYzc+eebhp47z2bTe+99wS9B0kQAGFp4L0lvCe893Zj+6pdPr9PDyDZx917rqZPxgKiEBW7snZg/fJbudbKn0xXErwptOIEUiFSySRgH3GUPA/eIu+TT8in4FPwBfmUvEfeMnDZ4FFwH7hHMBmIp4gCw4gwIlAgEFYoRCC4EwiwGATuJncJ7hT0JwOBEJPhgpFkNEQSRZLFBIt7YZ0zlQuWdoQ4A1wEbxJPKZ4J8ViIBwIPLPHcMt9Cz4KcJzwFymaBYzZ/ZaRwpufjUEtBd11uR01hU3lRWWHuh9zcvOzC3OzCnOyC7OxPWdkl77KKM7NLMrNKX2cVvy+o6O4dHJmYfPv+89vMkqys4uz3pTl5xe9zi3PzivPzSwoLy4o+lH38VFZcXFlaUlVWUl1WWltcWvehuK6wuKbwc03h57qi4oZPJc0lZS1lFa0VVW1VNR01tZ0NjT3NzX1tbV/b2792dg11d48NDkyNDk9Pj81MD43b1zdJGrpPdjsUSbJ0XZe9hirpqkfx2DWnXd3alNZXXWurTpvN4XA7nJLNraw5lWWHNrfqWd106oZpCnh1zavrsmV6dd0la05ZcauqzzSmFxcLP5eWV7V8HVtyyxr4VwOAAPD9DwGC5PTixr5bn2/Ujrd6+WlAK+w2Pg+YFaOoHGf5GAv7zep+m+TTSRIkBYm/efL/79HcNXb4UXnx3Nagzto5VE6yepIVE6yaYvU0G2eMNY+5/Xp/YAgSgiRhWOat100xN6o6tzQ3aQccEC7CQ7oFnArcMt2ycLg1h1tzeg2n19pym+suc9Vlbrh0zRDfv/7fHyAIWgBJSzD9XZPf8dzyRdcE2b4hasZExYgoGxGlI/w0bHWv6aqFn5S3Sd6CcGHbK1clej/vEZ5j4FFj7ZjSe95yPID6yFx9KLyv4Xsr3BlCei3UdzBeQ9yHdR3GGViHBPeASWAsGQFGgCEQwWCIYCAYQAaB/uAucBe4E/Qng79bKBgvkEQmEEngXuAwxTHgpMmzguctXhTigsAZIU7BOgVxTOCAhV+F2EPjN2r7oO6HfEh4j5nOU7rtlL58TJk74Zk8u/H1/ELn+cnmi0M1l7rLrzZ/vFpXcKMs91ZR5s3cjNvZL+4X5Rb1D0wMDw89e/zs2bO3z1+8ef4i8+mzrKfPs56/ynmRkfPydU5GZv6brKLsvM95BaX5RWUFHysKPlcVFdd+Lm4sLftSVtFaXtleWdNVXddd39Db3Nj35ctge8dwd9dYX9/U16/zQyMLw6OzY2OzC3PLW2ubisuteT1ux5amK4AABAWEqemaR1iasAxdkTWPW3E6vJvr9qWljbn5xfHpuZGp+bG5kf7xno6vPT3Dff0jff1D/f3DA4OjX4cnhkamhsamh6emR6ZnJuYXZtfWh2cWCkqrH7549+T1+7d5ZXWtXxfXvXaPqpmm+M6LphuS7DMtE9/8kmOzq7/e/Hi7YbxNYumIVdKP8iFWjaFqVFSN8WO/0TBkl1XjL13tj47a1pGDDytKFxwDGmtmzYpxq2oclROonETlFOun9Q3J/MPz4McyoWj6tRf1Sen1fS7TQzoAJ+AmvaRbwKHAJdHhsbZcut2tOzyG3W1suvR1l7nutrY8ur7N3r830+/s6aa4kVETcCq3atkzTrZvWDUTomIM5aOibISfhs3edUMT+Ek+s9d7MdEoOeaOjvceOIDVK+QFffq888YxpfCO+uWRK+uCOpXh68vwvr8jFz+USp6p/a9M93Nj6IZefV5rOW0uH4LYA6SZiynGaJLljQfDLDXUdEQKRxSUKDIA2A0zhEY4zXAiymQYGAHGkSlgosUE8FfyKHgMPG7xrMB58rzFSxYvgRfA0xQnIY4J7hNMBpOJZCARIgEijmYc9XjqCdRjqcVTTqQrgZvxXE3EYqI1HesbjvUOJNq7klaa4xbq40cqDlZ9zOjqHp4b/lL17mht3smK96fLss4WZ5779ObCh9dXC1/fKspIL8h4lPv6Sc7bZ/mZrwrfvc17l5WbmZP7Li8v+0NBbnFBQWlhQeWHj7WfPzeUlbRUV7TX1XQ1Nva1tQ51dY8NDE4NjyxOjK7OTq1urTl0Wdv2Il1TfLLLMnSC3w3fnIQEACGEaZiqongkyeG0L60ujk4PdQ60NrXW1TZWVTWUl9eUFFd8+lT2oai4qLC4sLD4w8fST5/LPnwu/VhcUfCxPKeg9M37opwP5enP8o6ff5L3ua24ur25a2B0ZmHd6ZY0Y2Ftq2dwbGF144dfj04tpl3Nvtcw1uZj2STLR1k+zooJVE6iapqFQ1rDqN33Z+xhW1D+GBYVTcMHH1WVLbn7VFbPGpUTRvWkqJ4S1VOieprNc4ZNsf7YDPxz9ryyev5x1Z5HTcMyttlzkR7S8509hxcOj7C7zS2XaXebdrdp85g2r9iS4PJZ/wg9ksB39hRNv/S0NPRcfsOmb4xsXTdrJkTVBCvHWTHOknFj0GboAj9JF/b44tO0tAOq317lyCGsXQevU72vV9z2XbisXrmh5N037UVy3RPf24dmR4Ge/VL//MhYzvblp/vuXpfTb0kvjlsbB4XroPdOmiMpQWnYQyYrLSGuk2GekzHe++HGfDSNSF9NqJIRq+XHq3Vxhi3a2IzWRtKMiQPCtdfS9wn5CI2TsM4L46oQNyluUVwHrwveAe+Sl8kzgmcEjwL7iH2Cv1pMsZgoEAcRDSMKahTUaKrxVOIoR1GKojuSzihuRXM9mstRXAjjVAAnA9ThpNbK+61tHZ7ZYntbuKcn0NkV6miL2GyNXG+OWmmIXahPmq1Nna7aM1H961jl3onK/RNVR8cqT49UnBspv/S18lp/5c2+yvS+yie9VRm9le+6q/I6az5115b01Ff0t9QPtn0Z7eqcGPg6PTS5ND5tX1pSXA5hGNtOIEzLMoDvzrvtHb///jOfBgjdUra8K9PLIwNj3d39HZ197e29X750NjS21tZ+qapqrqisLy+vraioqaisLi0pK8gvzHyblfE2Oyvvc2Zu6YNnuZm5VYXFTXmfagpK68sbOlr7Rr90j1Q0dHUMTtrcsiz7VFUbHJk5+7DodfNYm02vGDEqRqzKMat6krXTrJ1j0ZDRPOZQNOOHN//la/53juLagYMPKyvXvP0a6xZE3QwaZlE7y7o5NiywfclyKNY/R/cESDo9ypmHlftftI6r9JJOwsnfdW9LNm0uc8tl2Jy63WU6vcIuWXZJbEmwy/So+A8sAyBoAiS9PvXc4+LYa8VtbnOEbN2waiZF1QSrJlAxwfIpMeoUBvGTdCxV/n8TfIf3a6cOe/emiJVbgg/Bl9bGc/neZd+Zq1pvLow6X+0TpfIVlSazJVcvfWitvJc/PJNfPVRfPpGunzUXjpnDB9XjJ3wxp6Snvwnfr9rHaN+OvWrsGZtfmLssWnhT7Af9nf812uUXb/MLVuv3uApibBER9iPJStt+rfmY5/V+a+OiMnxeabwsth5oU7fNlXRaj/T1+8bWQ2i3heuKcFyz5HO0DkHsI9LIJDKBIpZmNI0oqlFQoqHE0RdLOYpSONzhwhkOeyQ3I7EaxuUgzu3mzC5jPL637l5Ha5O2km+OhHBqJ6f9OBnIySBOBnEqGFPBYipYTAZjIpijwRgLwWgYxsKt8WgxEWeNJ5oTKcbkHn1qvz5zVJ85qc6clWcu+mav+GZvKPN3lYVH6sIT3+Ir33KOsV5kOSssudnS+oU5DjFLrG3/3yFcQkiADmikRhikSVikEEKYwjR0XXX7XCv2xbH54Z6Rzi99LY3dLU29rS39LU09DQ0d9Q1tDY1tDc0djS0dLa1dTc1t1TX1ZeXV5eW1ZeX1FVVNNfWttY0d9U091Q09FfUdJTWtJdVt+Z8bnr39XFjWXNs2UFbXVt3Y8bGs6U1+7bvixoLqtqKagY+N4yVfpqu6V+oHHV/Glcp+T9f4lqabf+nTfxSMosrew4+qazakPoX1C1b9LBpmUDuNuhk0LLBjxXJqf1xcCYICJG1O77G7pYdet0/p9JB2wsFv0ucS2JKNLbfu8JhbLsPpFS4JDs8P9iBr+LPo5N+eirS2Off6Ttz7kHCrpEvCsGDLqlk1ZlWNs3ICFeOomhYTHpjET94bMfa9YVr7cU9W6vrhaHP9PpkF5gvpjSfruuvxLcteDb1Nrn8p1z4TSr3ZmqdXvrBWC3yfnvju3PK9u6M03xDeq77C/d4Tp/Uzt+QTB6y5A2plsha034w54k1I0jsPQTpo3xcgnd9nPD/r2Rlrlh33vDzg/JdU343TxtRZJfeke+8xs/6h9PKG+8EVY+aJt+CqXP/Ymsj2vrwltz02Fp7LeXelV3d9bZehnAT3g6lkEpgAxEFE04yhFg01ikoM5WhKkfSEwxUORwTtUdyM4lo4V0OwFMA5f30iebDxUV9Ho7aWp0+EiuldYsYPU/6cDMCEPyYDOB3E6UBOBXEmlDNhnAvlXBgXwrkUxZVYriZwLZEbCdyKpyORzgS6kuhOpjeF3jRKeyj/Snkvpd8oH6DvCJWTQjkrlEtCvWZptyz9AYznMN9YWo4uVUHrg9kiRKWw6i2rxTI6LKNL6P2m9tX0DWnuQXmz3z7XuTTcNNFdN9hS3dNU3VFf1VJdVV9eWVdeUVtaUVNWVVtRU1vVWF3VVFZWX1LaUFHRVF3dXN/Q9qW1u7Wj/0vbQEv7YFNbf2NrX1Pb15LKzkcvizILK8ubegoqWvKK64tKGj6XNBZ+Kiv4WPKhpPpDaW1hcXVRaX1pbWdl82Bp42Br/+SqzSkpqqYbpmUB/wTdyyvtOPKkps6m9PpYN2/WTovaSdZMsGYKNdOibdH8p7BHcpu91U3XgRsfj73tnLPoIewU9u/S5xRwqqbHZ3kVOL3ihzkksSXDoVDSvn3lf8ie+Ma5dPBGXtKd8h6FQxablozKUatynJXjqBxD5ZQ16RYm8ZOxtEdd2GuZZ5XZ466eE0J5RuaSRZb0Xm56pPZmka3C+KIMZcsDmUJtMgY+a23vLVuZVP5QLk6HM498Y27elW4e8x08rJ06647er9Qd10p+VYJS9MOnXFFJ3pcp5sBRd2SodC9F/3TUuTvKqDjkfbnX+y975RsntLlTWskpKfGkduamevya/OK+OftWz3+sZb/T8/O1qy/NtnfGeKb64JnyOFMduAfzNHgc3EemkolkPBFLMxp6pNAioEbCFwU5At5w4Y4Qrgg4I7gVwc0wrgdzNYiLgcZ0ylDTo4G2Bn0t35gMw/QuTAdxKoRTgZgKxFQwJ0M4FcqpMMyGYj6Ec2GYD8dSFJZjuBrLtViux8EWC3scHQl0JdKdCCmRcjLkZPhSqKRQS4ORBn0vtX3Qf6NxgMZBWvsp9gOHII4TJ4U4bWiXLe0uxG0hrghxybIuWsYFSzsjtFPQzkO5BN8VyFfpvSEcN4z1a+rSNWnuhnP81sbgveXuh3Ot96caH43WPv1a/aS34ll7ybPGT8+qip5XfHhd9vFd+cfc8o+FFSWfykqLS0vLSsrKSkorysrqs/PL7jzJelNY/rGyOTu/PKewMv9j9YdP1R9KKj9VNVQ0dNQ0dFXXddY0dDW1f23uGq5t7a9p7WnqHuocmhqaWppZ3thweryKahiWZYntiO7vOuJfXvz1eFPUdOBxVYNd6/Wxbt6qnULtBKsnUD8lWuat/lXdrf/xmHMbCJBcXLXvvVJ0OrtnEXR/Y084CCfpsOA1oBj06XRJwun9RqBLhlOhU6GkbjMl/u28K/5c99Zsnt+u5P36oLZP56CBxmWzYlRUjLFiHJXjqJwyp9yWRfxEHiXPgVfJR+Rr8q1gHvgRrIRoIFrANoEemG0w2iAGLKnd8jRAa9GXP+nr74HPZIG5+VQuuWB8uSTG7jifH/RW7lHr9m4dSVg/nLKeHOF9Fu+9F23b5S/lp2rFezcDQ9Xqg97nKe7/mibfPqfPnlSLjrv3njA+PFDv3ZIepxvzb42cJ/rNl3pelvY622jLtiaz9KfPlddv1Zn7gmfAE+Qhcg+ZRMYTcbSiaIZDC6MaRjWCvnB6w+kJpzucrnA6wrgVws0QrAdzOUCfSR1pfTbQ0WBs5JtTkZwJwGwQZoIwE7xtnAnBTAhmQsV8CBZCxUKEWIzgchRWo7gWzfVobsRwK5aOeDoT6E6EJ1FISfAlw5cMXwrUVGppQk+F+SvFPnAPeAg8JniEOE6cBy+Sl8Br5E3yGnkVvEZeBM8Ap2kdA36D9SuNPdRTqKdQS6GaQiWFvlRKaXTv4davXPtVLKSa02n6aKo2kCh3xbu/xG02Ji7UJo5XJn4tTev5cKA1/1Bj3qHa3GMV2aeKc86UZF8szb6alXEz/eGLN/nl2e9znjy4+eLpo4wXTzNePMt4/erNu5ycvE/5H8oLPlZ9LKuvbupu6Biu7xhp6Bxp7p1oG5jvGF7qGV8Znt+cXXevOiSHJEuq9p3CP5cFi2LbHcV2AvCvnFYArwobT7yq7XDpQzI7l6yOBatjwexY1L9umssSPZowhIk/Xsv4Nj1nFzf3XCm6WDi4SroJB+HYznYSDkt4NPh0yipckuWShEuCS6JLokumQ/7B3r9D3g/2LJJLa+60i/n7njYMmBzQWb9olo9ZlROsmmD1JGtnzHmvKcifhOew5b4I47ZlPhT6ayJHoFCwGKwEW8A2oBPsJ0fIEXIM/Er2k31gF9gM1gPlggXga/IxeU+oVyzvSct1yjd7xNO73/f1kLAfVNri5bIk03bImtjvyklWpw9JbWmuC2mOq2m+rgO+ptNbL45Y6+ly1RV39jVzOVPNf6i8e2lOFksVWUrHO2Mq0/cs3ffmlTr51BIXwKPkIfLXH+zBioIZBj0MaiiVMPrCKYXRG0Z3GF3hdIbRHkpbCDaCuBJgzqdNdGQMdTWZtgJrJopzgZgP5lwQZ4M5G4zZYM6Fci6UcyFcCMVCGJYiuBzF5WiuRXMjipvRtMVwK4aOWLrj6ImnlAhfMpRkKMlUv7FHLQ2+ffAcsryHhXIM+lkhzoJniCsC14DrEHcF75G3gTtgOnjb4kWB88RpwaPAIVr7ae6hmUojhXoqtRRqyVCTKCfTm0JnKrdSuJHI1RguRnImlBNhHA0XQxF6X5DUHuBoCVtrCJuvC5yqDhwuCx4sDhr6GNT3MbAqJ/7Vo7vZOZ/KPt0seRdT8jau+E3yh1cpRS9+LXp5qDDjVG7mpfdZN/LeP/hY9PZz8YfPxaWfyupKajqqmwZbeqb6Rhemlxw2t2VXhdMwvKYh6aqsqqpu+DRjbcu7bvfq5vdq2Lbr468FQ1hWXdtodtPoqGROeK3BNW1w1fi6qk3YlBm7Mm+TvbJOiH9CTgfffiZn11IvFV77PLxOegkX6STdgJd0W/BqkHV4VeH0mi4JTglOLxxeOCRuScKrCvHjYf8B9uaW7Ynncg6+ah4Q7NfZtIzqCVRPsWaS1ZOsn7OWZQHyJ/e7SPvDeNNxU+44JZWep1JAq1ibfKsOvhTeMrILVreQ6i1nvfB8EUoXRT85BmvYUltNoxlsFqy0+BHMBjPBl+R98i55jTxDniZPCx4lj5MnyRPgcfIMeZbiPHwXLM85oVyyvDd022Wh3TJs6fryK+Er0Gaz9MV8oVTI4znaYrax/t5X+cSbe9/Xmw79MngEPET+RiSTCUQ8RTSscOrh0MKobOMXRjkUUijd4XSG0h6yLX1cDTAX9sx0vx3tabFsedZMOOcDxEIg5oM4F8z5bQvavsBCCJbCuPxd9NajuBlJWwS3IumIpDOK7hh6YiHFQ0mimvzNtFQaqbR+NccP+B4fNu5f0DIva6U3rakb5GXyMnmNvCZ428JdiLsQ94n7wD3wmuA58CxwhjhK7Cd+o5VKM4VGKrRk6snQkoWSDCkFnlQ6U7CVLDYSsRaHpSjORXIinKPhHA4xh4LVgXBvb6izJ3Cj03+lPWi5NWi5JXixNbSvNiEn42Z+buFg663pL5HTzZFTjTETDRGjdeFDNeGDlTH9FUk9ZcldJXs6Sw61l5xsLTnXUnqjsfxRY8XblrpPHa11o8ODNpvN5ZUlxTBNCkEBCsDlkQorWosqu1e2ZN00/9w3/8ptTUMva+h7XTc4KBk9dqNpWm+cNJsm9cFlY3BJ6RjbGl90qob1T9jtfd+aDk8uJ10svFsxZiN9pJf0AhLhI70mJB0+g5IGl2TZvZbda9kl2GXYZW75hFcX/36J4YcobrM3ObcRf/rdiXftQ2CvxqYV1k6yZoo1U6yeZP28teITJH9ynIre2B2uNVySzqa5Dv5G92fhLHI/POG+fEjtfUeOCqVP7cxUyp6oTe+U3veWqxXmsD5TobS/0ntfW7ZSsNHyftLGnxnrz8l3wv3AWL1tqekW7wjeFrwKXLV4WfAixWWLl8GL4FXyFnmVvGrxBnibvAs+BF+SOWABWAaWg2VkBVkOs0T48k1HhuW5T3H+W/zGA0Aakfg7e0Y4tFCooVRDqYTSFwI5lN5QuoLpDII9mLZgrvlbC3sW+7Im+r5YW7nWbBgX/MRiABYDuRDIhQAuBHA+kPNBnA/CUjCXw7AczpVIrEVxI5K2CGyF0RFOVwTdkfRGU46mLw5KPNUEqglUk6Al00wiftXbDjvDjuoR17WU23LKTb3kFnmLvA7rNpAOPiSegA9MbgvgffK24BXwAsVZ4jh5iNxH/EorlWYSjCTqydRSoaZAToU3le5UOpOxlSA2Y621GCxFcTaK4+EYCxZjgcZQsG8gyN0XYO/2X+8MXGoPmP/iP9caNlCbkp95q/jDx+nOewttkQvtkUsdMatd0as90Wu9cZt9yfaBVOfXNO/IHml4r3dkn3vkoHv4sGPohG3owsrgzcWvj5ZHsxyL1Y61Lvv6mMe+KrndqqIZJjbtnifvSt9+aBhf3rB5XLphfY/V/lr3fD71+rPPJ17X9arscLFmVlRNi6ppNs6yeY6NM/rgiirplvijDTT4EbX2jy4kXix6Uj/pIjXCRyqESqGTPkO4FdPts1yy4fDqW15zy2NseS2HTzgU2hUhGX9/U/u37AkhSI5Or8SceHM+r3uY7FHZsCRqJlAzyeopVE2ifk5f81kkf3Lf3yP5pUqH98vJe9Xrl+mpMMbeKg9PWFmXfbWPYY4KZUJtztTqM43eIrXmmbVap6/USnUvtJYstfal1vAcnjpjpth7+6JUdMXyZusfbjrOH1SG0sksIEvwBfEMeAI8pXgE3gPuAw+Au4K3iXTiLsUD4JnFZ8RrimyiQLBYsJwoB8stllr8ZDJb8Dl5l7gAnhQ8Rh4E9/BbW0w0RQTNMOgh0EKohlANphJMXxCkYHoC6QqAM4B2f67vFkt71kfyZ4c7LXuONRvCxd1iyR9LAVz054IfF/24GIDFQCwFYjmIK6FcjeB6FDeiuBnBrXDYw+gMpzuC3ihK0fRFU4mFGkstjmo81UShJtJMJPdaX866Y0/7Ht81M57ov96yKm5T3NLX0+WBJ/rUS/qyoGeb7lem/szSn1nyQxj3hHYPxk3wNHEcPEYeIPZSpMFKpplMLZlaKtVUKmmUU+lJozOZ9njY4sV6HFbisRDH6WgxGYbxIDEarA0FS/1Brt4QW1fIRnvwSqvfUmvASE1a4fsHpWUfZntuLraFLLWHrrRHrHWGr3VFbHTF2noTbIPxzuEEeSxZm9hjzRzgwnGunqbtIl036U2n9EB4H+ruJ4rrpeLI8jmLZWeD5O7zeOcnZqbupmdlv6/dsLsUQ3HL+qZD8+l/pz3FI/uuv/h8Nqe5V2e7E3WzVu00qudYOyvqZ1A3K4Y2LNX8h6nF/wB736fuGpyLu1CU8WVGJi3CBAwIk5YgFc2ye1SbW7G5FbtHtbt1u1t3SqbLJ1wqHD5L0v+BAv+V7g2OLoQfy7ha3DdCditoXBS1k6idYs00qyZF/by+rlgkf3K+TPGkpar5d703TskPLmKrVKm6r2ac0+pvyZ+vwdZGZVLpyNQmioStQW97I1aqlbEipTub1jSdQ0rVS30q1xz/oN+/rby9pn99od+96Uk6pDY+gCgGS8EiIh8ilyIfyAbfEW8p3oBPwScUzyCeAE/B14JvBDMF8ohii8UWSohKoAIsE/hkIRt4BtwGrxHnwZPgYfLX72FnzA/2qIdSDaYaRCWIvkDIQfQG0O1Hlx8cftzYgdU97oXy9flhy5FjzgZzaTdWArjkz0V/Lvpj2R/bKC4HcCWIayHciOBGFDejaIvkVgQcEXRF0B1FKQZyDJU4qLFQY6DGUo2jmgAtCVYS1ANG7jlfxHm19KFa+sy3745V/8SyPfbkpku5r+WiN2rvW3OjQKp8Y/bmqT3vvC2PzI3n3i935N7b5A3yLHmSPELsI/ZCpNFMoZ5MPYlaCrUU+lIoJdOTREci7YnYiMdqPJdiMReF6UhOhHEsRAwHa4Ohcn+ouyfE3hm00Ra42uY3Vpf2sfBlWdWnud7rS22hK+1hax0RG53hG93htp5oe3+8YzDJO5ysjCbrk3usmf2YPyZWz1j2i3DfpHKfxkPiKfmSfEHxDOYTy3hoaU+Fnu9xlJXl3i3OydW8mmUJpyIGl5SRVVkx/ro07fJIV55/ulDQ2mey3WE1zJpNs6ybR8O81TRn1c2Jr5umZuJ7C81/9xA/dmJfeqaizxdldy/ov+Py7eGqbrokzS0bbtl0eFS7W3V4NZdsuH2WV6NHg2r+gyXgz9gzSXZ/nQ458vJO5dAo2eMTzUtonGH9NGqnWT2FpiVzUxMkf3JVn3NmnoVU4Wt86M2/Yq0UeUtuqJ/T1ebnvtLb+tR7c6VYaXhkzpebmy1S+1tzo8VcqNF63gh7q7nyRW56pc4WaYM5WtlDo+qBkn9TeXtfvnNBr38o9FrBL0ADWANUEVWCpYIlxEeiSDCXyCNyBVLEKwsAACAASURBVN4JZhLZZA6QK1hAFAPFgp/JUrKcKCM+ETnAM8Hv7OEEvqVbUr6xhwhaoTBDaIRQC6Ya9B2/AEr+9PjBtRvOXbD9LDb2Kuv1ro0Zy5VnzgVxeRdX/Ln03Zb9vtmqP9aDuB7KjTDawmGLoi2a9nA6o+iOhTeaUjTkOCixUGOEFgs1BloM1Hia8USa0X9Y2nvKCLhp3X+ipz/SfntofMowul5Ldx+Y1flqY7bU/tKYz/O9yTJf5SuPs+Wct8b0O/eTu+70e/r4fUu6CJwmjgseBPcK7IFIhZEEI5F6ErUkKin0JVFKoieJziRuJnAtjivRXArnbDinwjgexJEAayhQGwyU+/2dPf629qCNtoDpxrTyj69rqz4t915fag1d6Qhf64zc6I7c6Inc6otz9id6vibJw8nqWIoxtUfMHRBLx7B+BluX6L5BJR3GI+Al+Bp8KfgUfEY+Iu+Qd4h018b15cnn1IY0dWHV6e6YkdoXlA3FUExT8mk/uiLtTun8k5LLH3v6LbbZRcOc2TSPxnk2LrBxHrULGNqyNGs7TfpH2AP4LW5taBuNufChcGjtb7ah0AzhU4SiUfJZTo/m8Kh2j+aSdLdselV6deomfkfs77OH7zGnSbKtbzLw0Kv7DWPjZLeE5iU0zrJ+BrUzrJnBlxXLroPkT4bni2ZrhTFkOrr1tVbL06XO1Zn2QSgz+mKzslysLRZqo58hTeueUc9kme6dhLqgjRcrPe+Utiz16wfL26l2Z+k9L6zRLG/mRb39pbfoklR8TcjNYB/QRbSTX8gmsAGsASvAMrCEKCaLwc/gZ+Iz+Zn4DBaDZWT59k6PrCDKyc/ke+AFmE5eJc+QR8gD5F4wlUwgY8gIIgRWEI1g6EFUA7+xpwRQ9qfkD7cfnLuxtdPa3Keu1XvW5wxPobEQyOWdXN7F5d1c8sPSbizt5vIuruzGmp9YD+J6CNeDYQ+CO4LeSMghlCPgjYUUSSkcSjS0GCrRUKOFFiWMaOqxYARFipZ3WP5v56zYO8bxG9rx28ZvD7W7T7TWN953j6TPGb7eN+Z6lrGcL2e+Md/nak9ztOzX5lSm79lj5fRT97U7ctkVqJeAkyYOCe4DfwNTYSbQSKSWQDWRagrUZPiSKSXTlYiteG7EcjWKy+GYD8NMKCYCOeovhv30oQDfV39Pn5+zw9/R7r/Q9ltjRU5bfela/9WV1qD1rrCNrsjN7qjN7ih7b4yzL84zGC+PJGjjyZhK49x+LB/lxmnaL9N7G+pDWM/JDDKDfAm+AJ+Sj4h75B3yFnmHeELxkvjo8nT1TIy1z7hmZTG64RhesC1sSMubXpvTOz6/cTz94/XPfQMmv9hQP281LaB5kU2LbFpi/RLGHaYu/hnNa99zLTUtQ7GXPhSPbfxtd5huWLLPlBTh2dY9j2r3aE7ZcEqmw2vaJVP5R4cYfqR0hWWRbOya2H0w41HL1ATZ7UXDAhpm0TDHulnWzKFjXTi32SNXSbugi1RIlfSR5rcnUSfdEFuAlzQt4TMNmxA+0hTapr42ZC72w7cErhtrTZat2vK0+MbyLUeFNPDG0/FK+NrJQbAP6CY7yXagFWwmGohasgasAquAaqAa/GZkFVlN1pA1ZDVZDVQBJWQemUHc/0v2fiNTyXgyBr+zFwQ9gGrA7/jJAZT84fGjy59bu6zNfcpqjWdt5jt7u7iyCyu7sLyLKz9sW/cCsRmEzWDaQmiLoCsGciz1RKoJlCKFHGapkUKLhRJNLQxaBPQYGrGCURBxWtleOfm4VXhLDF0zO26q9294Lt8wZl/rM8/cjffkgceWnGU638utz635HK0721f71FzKkArvaPceaJfvq7m3hO+y4DGTh4hDxD4yGVY8jYTv7CXzG3tJcCfAHsfNGK5FcSUSC2GcDeFUIMf9MepvDAcoQ/5Sv5+ny9/V6b/Re6S75XPvl4rNwUtrbf4b3aEbPRGbvZG23ih7b4yjP879NV4eidcmkrbZ4/JRbp6h4zKl29AeUbz8zt4r8gX4hHxI3CPvkrfJm2Q6+Jh8IZDr9NROLU+P27zjm+5Vl2/DqUwsbI7MrrQOTB9NL0qvGhow2LyO+nnRtIDmRTQvsWWZzcuYcglD/DN6tr/XGMobB2OvfKyY2vpbGdV00+vTZdWSVeGRdZesu326WzEdXt3mVG0eTf3HndT41kstTJKVLSM7D7x63jE7QXa6rdpZq24a9TOsnWHtHDrXhdsgyZ8E5oFVC1uCbtILaoQAIWDh+4uDwLfjJgBgQQgK0iA1QU3QS9rIJXAOnCUnYXy11H5ag8SgYI9gB9lNdhHtRBvRTDSRjf+GNZANRD1RT9QSNWQVWUYWkK+BB+RV8NTfsBcNRpChsIJoBFAPgBZA1Z9qIJUgyAFC8qfXny5/bu22bPukpUrH8qTpKTAWAriyk6u7uLqDa99tdRfX/LkWwLVAsRkAd4iYD5UzdvguBPtux3kfRvsaYoUnRpgRQouEGgktVOgh0CNoRNGKBmIpkqzV37T+fcJ7GjxLXtDGL0kNly3PffKhUB4JJYMsgMgT+jthvTN97yz3a6ivjNWn5uADa/CO2LwGnhU8Rh4hDgK/gskUCTSToCVSTaSaRDWJSiLlBHrj4YzFZjTXo7kWjeUIzodwOogTARwPsEb8tK+7ff1+3u7dzs6druFzM0NNYz01jqEL6627NruDN7tDbT0Rtr4oe1+sczDO8429RGsqlXP7vrHnvEL5NvXHFBnkG/INmfE7e/zOHrZT1o+IV2QWWaGqoxsum6R922dZQiiaPjq1dPLeh4d1I19NtqyzYUE0LaBpgU1LaFnhl2XMumGC/0T2PlT3xFz7WDPv/FuMdMOSVdOnQdEhq6akWpJmSZrllIwtl2aXtnee/wH2BCzLJPmptv+XfS8yeuYnyQ6nVTtr1U2JuinUTLNmTnRtWB4DJH8CJsE5cBlcI9cBO+ElfKREyIQmoBESKBE6hWFBM6kDGqAISoJOwEaxBayCc+AiOU/OgpMmxsBhcADb4G2zxzaymWwmm75f/BuGRqIerAWryTKyEHwLPiav/Rl7e8lUMgH4zp4IhhlAIwB6ALVv7FEOEJI/vH5w+cO+29ra75wrXZv9KrwF5mIAV3/h2g6u/8z1n7n2M9d+xtoOrPthwx8bgdgMoBJsjoY4/f+L+3/8V+n/Drf95wDH1QDLHk3GEVE0IskoIIKM/G5J5B7yALkfPACeAM+Al4S4DFwBb4OPyFfEeyKHfE8WgDngS/AF+RK8L3jd4kWLp4FTxAnwoNiOrpFEKxHbwqsmUk2kkgBfHKRYuuOwFbONH1YisBAiZoIwEYBxP4z5mcO71YHd3p5fnJ2/+CZv2pfHFsdbnCPnNlp/2eoN3uoNsXeH2Xsi7P3RrsFY71CcbzROn0iyplPxgz3XFfru0HhCvCEyiUzyNfkSfEo8JNN/bPmIB+ADwadANllPLqq6V1EVUnw/MMiZ+ZXj6UVPGseHBVs32bTIliU2L6F5BS2rbFsR8158d/g/HnOSZE5Ze+zNz01L3r+9r2qmrJiyKhQdPk34VCGrlqLDLVs2l2Zza6r5j3UPBAS2awy55Z079r/M+ro8QXY4Rf0cGuZQP4v6edbNi95NSzJB4idwkBgGx8EJckpwAVwh1ol1YBO0C7hAF+EC3BAewA14BDwW3AJ2YgNYIZYE5gWnBCfBSXDC4qjBMcFxYpwcBnu3pQ/oINqINqIV/DtGfDc2k41gPVBLVoCfwPfES/A2eI44Qh78rnsJQCwQSYSRwRABsPxp+kP3h+ZPzZ+Kv5D9IPnBvRvOnZbjoH2hdHmqX3jzzUV/rv6MtV+w/ies/4lrf+Lan7D+CzZ2weYntvxh86MaYI4Fqbv89P8hUA9NkC+lqXVp1lyMWh9sjkbRm6TPxluzceZSgiWlgMmW/CuMX8kD5FHyJHkOvExeEbxK3hC8Z/AJmEFmg1nkezKfzBZ8LfAaeAReBS4JnLN4AuI0xElwP7GXSCOSaMVDj6f6w76xB08MHTGwRWM9GqsRWAoVc8GY/MaeNbJb+7pb6vuTs/MX38wD1bvpXP3qGDm33vanrb7grd4Qe2+ovTfM2R/hHoyWvsYoI3HGZKKYTsP8PqwcxdYZeC7Rd4fGM/INkUVkEW/JV+BT4gF59xt7vEts13Ufg++BJnJNCMswv5+bAkmOTs4fvlPwonVqWPDLpviyxC8raFnGlxV8WRGtK+aCLKx/QiP179vFzOLWuJslbcvS32PP2I45VYPb5tOEatDlNdbtvg2H7x/GnNudO9unL0m++diy82BG/sTGGNlmt+rm0DDPpgXRuIjGRTFoh88iiZ/IVn6LCXvIr9sEktPgnOCc4KzgvOAKsC64Ai4Ra8QKsCi4DKwSy4ILFmcF5gTniO3PTlocExgjxolxwVFwmPxKDhIDRB/RR/SAP6wb7CF7yG5i27r4jdIvQDNZB5aDH4h34CPgCnHiW+mZadsd1UA0EE6GUATC2k3TD7o/ND9qflB3U/Gjz59eP7p3wnXQPl+yNNkrvHnmcgDXf+HGL9j4met/4safuPEnbu6gbSdsu61v7Pnr4wG+AD/tfwpTdiR4ImLlx4lGb4p9zw734QijeN/GiWBfaaK3ON71PEUt2OcqijfWDyi9B3yFx7T2k5SuGOMX9K5L2kK6Yb8rzIem8UxIGVDeWeI9RA6ZQ+aSuWTmdl8eeZu8AJ4iT3+rNPAgmUYmk0m04oUVSzOWRiz0OCpx8MVCiqY7Co4osRkl1iO5HIa5b2Hnd/Z2Sf0/O7t3yPNPYfo0z9zW6IX1tj9t9Qdv9YXa+0IdfaGu/jDPYKT8NUYZidMnEsR0Khb2Y+XYNnv4wR6zyCwyk8wAnn5PtGyDdw+8AV4HXlAUAHXgyrfID+LH+YevozOHbue/7pwZFvyyLr4soXX1h1ltK+bSNnt/lD6xXUUA8epDY/ytkt41399io+umpBg+TWgmNJOaSdWgotPh1mwuzS6Zf3F86t9gj4QQEEKA4mlu3S8HMz7MOEbIti2rbg6N82heEI1LaF4WIy4oAiR+MqUMmO9ofqBVDqVUKNVkG9lFdpJ9ZD85RE6QM+AUOUXOkpPkODglOEnOggsWZwRnyDliBpwFpyxMCEwDs8CUwBgwLTBHMSk4CUwQ48QEOQ5O8rt9u8bE9i1ilBgmBok+opNsIauJT8Q74hFwFTwJHgDTyGQwCUgAo8gwimBYfjT9YG6zt4vqbqr+VP3p201pFzwHtmaLlyZ6hDfHWguk7RfadtD2CzZ/xubPsP0C2w7admBrl+XYja1dVP31sRDPz37K/xxmxh5W//fErf9th9ac5nuX4PzP4fK/pDrD4/SxNH3sN3d4mu8/7fe9P2g5Tztv/uYOOya/P6m3X/BePiHfu+J6dtX9/jrcz/WlR0rBPb3wkVL/zFzINkYy1Jqnvo4npu0FPM99fTd8vdcszx1YV/WN0/riGX3yhLV1jDwEfS/UPRQpQAr1BBopFGk0Eok0GsnwRsIRZdkjxUYklyPEfCi+secvRvyMoZ2+/h3uXj958bGhunzOGfv4pc32n+19IfbeEEdvqKsvzNUfJn2NUoZjtNFYYyJBzKRifj9Xj8J+Wmyzpz+nyCS214v3ZCb5HLwL3ibuAekCd8BbRLpABkQ+UU+uAd9P5//oMhmaPnK3MKd/YVSwbR1ty+xYY8c6OzfYvoGuNWtdsQR/JBz+KHumZT3OrUu5Wz5s037n5duKAMOEognFgGpQNaDo9GmQVOH06g6v6ZZN3foHGdftG0IIABase5mVO468Lln0jJBtW6JxQTQvomkJzStsWcOEB9o2e5sf4u1vY22FadLARfvnJKnhmK//mjp3T+66JE8/g6iHVitPv/VOZQj5s76Vb6zlCu8nWrVEE9ki0Aqrg+wjB8hBcpgcJkfACXKBXCbnyWlyAVwm1wQ3BdfAVXCD3CBthI2wkTZyE9wAN8FNcpNcJ5eJRWKOmCSHyW6ymagg84EM8A54FjxA7gFTwKRvlQaGEoEU/jB3Q98FfSc1P6r+VHdT2Ul5h5AO2OdKlsd7IWWLjQDaf4bjF9p30L4DW7/A9gtsv9C+k85dlmuncOykHmhMhDgi/9X9v/6i/hIr/x+Rrj/tNIbi4NyrpMa4/pdo/eE+mvuNr79JganS/7XPrLgA+bL35AHv4XPWYrr8/pS0/4zV9055ne6+eBOuTK3vuXTzkfn6pXznnj7wTuvM9J6443mZrk688n2853l8y3nvsvfDBXP2lvvZcfeFY+6TRzy391tzF+Tqvd4PaWbvEW9motqWpvcke6vjzdl9UnOs0hMPZwKdsbDFYj0Kq+FiMZSzwZwK4Lg/x3ZbozuN/p1yb6B3Nt21NrO1POSauLTV/rOjL9TeE+LoDXUNhLsHwqWhKGUkWh+NFpOJnEkV879h9Sjtp4T3MtRbNJ8Sr4Escz1Hm8w2Vt4J5xuhPhK8TdwWvGXyJnkL4p7Ac4gcsAWw/62zdg9MHLlXmDeyNCzYuoH2VXRssGODXZvstLF307IrP7ph/gh734DRDePu2+q09MpJp/FXt4SApgtFE4q+nWsRPo2SAq8iHJJhc6oOp6ob4j9S7RBCkNBNcf1l2e6Tbys3fUNgq000LVgti2xaZtMqm9cw5bEMgORPC+f/y2Lcfxvf/5/W88Lmzv0/znuhWw8C5dKUtf3/uvg8QZgFxuwT+4M0x7v9SvMJd+Uhe36ar/OYp/KE1HJVmbynDN3y9JzXVh54h9NdA+nqSoa5kauvFQpfjWUr1afzqHWQQ4a9zvLWUu2DPgZOgaugE/QCEiABXtALukE3KH03D+gAt8BNcFVwTnCCHCDbyBqymMwi7xPnwUNgMhgLxpBRZBgYTAbA8hPmLmHugu5H3Z/qLio76Nsh5EP2+dLlyV5IWdZGAJw/w/ULnTvh3EXHzm8QOnfQvQPuX4TzZ/gCsBmg1u9UMv19DwPkRwF6YxilCBp7lHOpjn+JNvtSoaU4nwe7ryZ5bx6230vWJ886rqbabu6FedtXd97x20nfhwfyvRuua1eNhQw5+6706onVmyXduaN/zbSW87xXbiqVL/X5HOe5y2rGI+XTQ/n9eb3ttvu3k75bN/Xsh7bQA1LBRff1A+64g2raGcf/mSS/OOJ9lmiLjVIvH9761132i+HCvhdyBOyR3IzieihWgjkfxOkgTgZyfDfGdouBnepAoGv85sJo78p0u3v0zFbnDtdAmKsvzNUf7hkM8wxGyEMRynCkPhaNbfYWfsPqUW6dpucK1Fuwngi+AN8Y7Tnqkzz9ea6W+VZvfwpxV/CK4HUgHdtVPj4mM8lW0PG3XtvRO3zobm7B+PKQyS9romPV6t6wOjfQbWPnFvtspkP9Eef9E3ItiqbfeFm+90H1rPfHzu133VNU3SvrkmJ6fYbXZ0qK8CqWV7U23fr6lmKzq99bAv4D7EH4NPPCo8+BZ97VOfWvYOuGtc1e8zKbVtG8KqZ/sOf9EuVtSLLVhMtDibb3IY6McFdFhNF7YOta4FpOlLCeGHM3Nm5GLl0Jlsr226v3LxXEarPnNzOT165FOPKSnTmJmwVh8tzhrcKkrfw9zoaD9qdJ63cSXG2XbSX7nO/3eDquuXoe2Vsua/M3Xc3H5eHb2sxTc72cXBS0g87vyHm+EyiDPtAHSKAbcICbgquCC4LT5AjZDTaRlWQR8ZK4SZ4g08AYMGa72CAYQgby/2PtrZ/jOrN97/w5t+rCe+aeO8lkAo5tUXNLLXVL3SIzk8zMzBDHiR07cezYiR1wmJyYkhjEbBS3mjYzPOt7f2gpdpJz7px6Z3at6tpqSVtdqv3Z30XPeqicsVLmBJldSnYpWWGYQRhBpi7NPr4ydP8eae+5mXIIfiYGSAgRHyY+THyI+BAJQRKCEPzgfZCCpJbCisCJklkFKw6nCqhy+moyM8qkzXWQpzOn2uiqdEZnu9wSrWmmk1yktcxRGxfC3eByW+VL6+XTG7Tzu5Rv95v3jyvnthu/vGH3nxbf320/POOkL2RPbZXvHWfSBeH1rdKJneoPB/SeXXbXXmHRenXvIffskVx8ifzBZmXbMumVBqN0o/DCTOXUavXQAvWv042Cxdp/r5dXTSdxDhlxJlYhF0e6kpIxGojSkygeRKknQt2l1BZ026Nc+86eOzcGun4QOlZwd4JSS1xqjkvNCaW1WmmtVtsSeket0z2F7k/Ho9nUvwjJFZRdR9JW0veS9QbhbeCM03jWev2CvfkDY+U75sUTcA8RdhHbAxwCjgMngFPA++TeAqWf7QvL+5G3bretOHjpswepThs/D9OdIdaUpKYUGjO4nUVz1uXMZyH5Z9lTdXP7iS8b3vhhQH/mg4ABYIw03RIVU9ZsRXcU3VUMJumuqDlpwU5xNidY9thz4B9kXJjrgpisWesPXa7afP66xNoJN9PutQH3xhCuDdL1EbqZZI9llu9Rew40n7CY3CVwlzvcSmtkhauucI119uhqK7eaaJdr7VF7lvO/znbSW830FmVwLfCGldqj3JpnNC6Wbs1N3ao2lTXS7SXq7dXcr4tSZ2oHD0Zz15Ylz08d2RNNXZ6eujQzdWGaObhz9IM67fZ6+fM53IU52v3zoAdAP8byNxlQDsgCWaL8NI0skAIlgUHCI8J9oBPURLhF9C3wEfAO6CiwA7QamA9MBeqA2qfsoRwoJTfInBDZYbLDMIMww0xdNvrwk/7u26S/5+bKIQZIDJAQZEKYhHHqxBDEIBNCJIYgBkj2QffDKCW7AiwCs5TcCqe/Sj1fx9rmATNdxAnVwFRgBvLFAMwHlhEtJawkYxPjtpB8kGlvMO2EmzlB5juudc7OvkP6e6RfMPpOWbnToPesR8fVb3aqV7da0m7n0R5h7gZ57hZl7VJl/1L34U7p5DxpwRzrnXWpedXyh0uVI/OFCdXW0pWcbwa/eTqJs2DUQ6wBF2eZGEtFaShK/VE8iqGnAt2l1BlEZyzXsrPl+g+Pm67wbYuFu0GpKSY1VcpNcbUlrrbFtbZqs7PW6aln96fR49k0sBDJ5ZRbz5QtpO8l/XWy3iZ2luln3eQZ98a71rbT7sWT5B4k7GLYTc5h+96b+kfvmI3nYH1BdAeU+TM/P91oWn7w8pePs1027oywuyPUmEZzBs0ZupOhpkx+YMS/jD1J1jcf/Xz5Wz+NmE+/Md6BCcNwVcNVdEfWHVl3RM2RdFdQnYxop3mLF23X/S99Eua6APGiumLX+dodl37R0cZwK82uDbCbQ7g+SLdG2K8p6tcon8J9jjCNMAOYm79XgJXAMsJyYAOwgWgtwwZgM7CesBHYBtoD2k/Yx2gLOVtcY6OhrHbZZkfb7GpbbXmDxa83Uuscaaf1ZJtyrcEY2GQNbhB+XWBm9yk9G53kYf3eivSndULrTtAN4DboLqgFrB3UCeoEOgmdY4kWtAEtoCbgNnAL+Gnc23yfcALYA2wCrQQtAmYDU4FaoAZIADFQOVAOlIHC5ITJDsMOwQzBLGP6yuT9j590/gLjPZaLQPKTFIAYICFAQhB8EHwQQpDEkCuFXSVMUpBJftK8UAPQy8iIkFUGrdL4uNLYNFXdXat+GWN6HaGOMIUwlTCVMI0wF5hPWEhoIKwibAB2A0cJx4ATwBnCe8BF4Pz4yfvAO8BJUg8xaR+wz+3enpvboJxYZz/YwDLrwFY7gwudvvmMW2Y0z3YeL7Qb5xlXZrCOBvFirfrtFJKnunoNkxPgq1m2yk1VUrKKBivpSSXuR9EbQXcI3bFs067b337z4JcP+JZ54r2g3FQhNUXl5kq1tVJrqzQ6ElZXrdtTTw+m4clsGliA5HLk1jN1C5m7SDhq/Py69e0Zp+ksS71No2eM/W/a778J9yDDLuYctH84Ziw4qSXOy+vPW83fAV2A8Ofb9Pqt5h2nv7o1KvW79IB3HvDUIVALh5Ys3UlRU8oW/lXsMQKQ5eQ1+z9ec/pG5mlH2W/xHkyTaSZTDVcybFG3ecXiFYtX7JRgjOY0TjBd9x9GngSQ67oApXPi4q3vTt975Y6FVhe3MnRtADcHcWOA/Tzs3s3QoIEx9mw5zowasDqgGjQDmA3ka1MNQAOwCFgBLAOWAiuA1cBawlpgDWENwxpgLfLLPbER2ABsArYA24DdwB44O4FDwCHX2MXsQ+QeJXacGUdtab+jnyC6CFwi+gj0CegK8FneCJ8DXwBXQJ8CH4M+JrpMuACcJXobOAbsIWwirAQWArOAacAUoA5UDUoA8TH2qJxQRizM7FJmhckMkhGEGWHaimTPR32dv8I453IRyF6S/BDz+PnBB8DndS9EUpgkP5N9rlLGlBBpfmaEXDNEFKaBOmlqVAtME+fPFt6qdsV6oMpFHJg1/iBbBCwgLAZWElYyrAVtI+xl2EN0iOEk0UmiUwzvEM4wnCGcBk7kHTZXOmilNrmjm40bq+2+VcBqwjIXCwj56WyzgFnAVLA60DTYdcyoJq0GWq2j1rhqFcQ45aopk6BUAsMJ9FXhYQy95egJobcy3bjr56+/uv/zeb55jtQUUlsq5OYKuaVCaanQ22NmZ9zurmW9U+j+NDyZg8GFGF2O7EaStsPZRtxB/fRhe+3b9taz+oVTbu878v5jxsXjYAeA/U7HcWXRMW3GaW3/BW3z+9qpr0h8SJD+fM82t97/+LvmfsmyANNhhouk6nbn3NYs3U2jNe2I1lhi9J9bxwAwBmA0LazYfWnje7/wv5Hye93TdFc1meaQYjFBtXOSzsnmcE4ezki8aLj/tc5Sx3FAbGQ0O3/jqblHvrzroMXFzXH2rg+wWyPu3SwNG/kF+Xgu/Y1PvOIR3vDy7xfod6rkb6Pq5wn1ZrXeWyv8FNV7Z0nNCVhzmDnVTk+3M3MsYToz5rrcHMbNI2sRMB9oYFhBWAOsAFYAa4FNARMICAAAIABJREFUwFZgPfJSiZ3ALoY9DHtBBxiOAceA46DjoBOgN0GnxvsDTxJOgk4BJ0Fvgl4HDgOHQYdAe4HtwAbQSlDDeEfLWDcZoRpUDcTxm7dJEbAwnBDZQbKDZPlh+EkPwixztZWDnZcet/9C5gWHC0MpJtEPPh/d5S0AIUBCgMQApAApASaHSQ5BDZIeZGaIUG41VmbL/blQjbRxsX2rgewpDspdSth9M5WfZqjXF5o9y8huAFa5mdVW3yoytgBbQNuBfYQjwAngdeAY8DZwhnCa4QRwxE7ulz5bz51YKn23jCkbgHWEpcACwgKH5jHMBKYT6gi1hHogzihGVhRuJew49FrS6phSDakGfDWyCaTiGIljoJIeR+l+GXqC6KkZvbfv56++uv/L2VzzDLk5qLVWqM1RrblCa6kw2qNWZxXrqqGeejyYjidzMLQQ6WWU20DydnK2MHWXdfWQc+JttvGM8cYpu+W0sPuAfvk4sA/mMf3EUXHWUeunc674kdtx2Xj7M9bxiGCNZQkJvw04u36j8fKn10XF/E00NMd9LLqtWWpMoyPLlLEFRO74MMI/2J+P373/9OfyA1RGskv3frjz0r0/drUADoNmOJJqKbpjONAsxqtGVlQzojaYlQc5mVPNP67eo2dOnlFEx3EA1j+Ymrv2rWUnv28mNNu4mca1QeTjvRtJdifHRsyx7p7nRnYVZ7e+mvZOGE28orwdSFa9lPH6cptLxeOhZGlhdnY0OW+CO1JnZmrSe4rSSz1yY7X9ZIqwyyfuimjXqvVbtcrlau3XKr05rv5cJzUn3NxspXla9scpLrfC4ZeYmcWuvNwVlzF3LbGtjLYzbCPaBewl2g8cAh0BHQUdBY4AhwmHMGYHxkcJbSasIaxAvppHM4imAdOAqUA9oYaQIMSBOFAFRIEyoJRYGE4wDx7sAEwv6YEx9tRVAx2XnnTdIeuSnQuRXAQhAC44Dt5TI9FPchByELIfig9qgDQ/9CDMKOuP6derpRMzct4abW09cfUuYoQZ0oWZmZopYs283MpZzvA6q3WlsH+xdHiVfHG1m9ul/7pG/XK9039AuLHWGNlB5iH19m7lp31W11Ene9jNHpLf3ChtW2f+uMMZ3Qa2juxNsLZBWwtnBWEBsABYPF5kn8rcBJmVzIiSHoOegF4LrRZKLUm1EKqRSyAdx5jbWUEPQ+gJoKd2pOngzS8/77l5imueqraEjNYKvaXCaImZrTGzI+Z0VrLuGvTW4cE09M3C8EKkl7vCKlffQMZWMncy7QAbPGG8eUx76y2n8bS4dY925QhwwHl0lF+6W3/3LaZdMJ687SQv2ne+NO5043er1sdOvvnu1vuXvtN0GwCIAWQR9cusNUv30mjPkezkb2z2rEj9I+lh40bjsIMRA/CkP7ls14UjV5qfplp+0z2CbNi8pIuKaVikWyRqVk7SspI2yllp0VE0l55eb/wZ8syi3t8+VZ69h09Gp604serMjx1Ak4nro3R9EDdHcH2IbiTpdo6NWOPspVY+L31erF0uFc979O+96f2vSEfLuNNe8VwRtzaQXOJPrZ0sdwf0ZGJo+Wsj8ULum5j0aSi5pDCzKSS8FRLXR9K+QulIQDrhHa2anDoU0e/GsnsCI0uj8qW5uTdimS3l/M5YZn+FK60j2kS0kWiDi+2EHYRdwL5n2pH2AXuBPeOvu4AdwFZgNWExYQFoNmgaUA/UAfXAFEIdIQHKU1eVdzUJZWAh5gTJDpAdJDvMrAAzfKQHoAdhlLnKysGOjwbuN5H1sZ0pI6GIeB+4wJ/Zy+MHOQg5QLIfih+qj3QftArzdqn9cx27slT523ShpMp9VA8kYMwXd80SFy+xV64VpsxwOjZKuxdJU1fqhzelV89Tb65Xz6wTp6xTNu3IHl3h5HYZNzdzy1fL+7cL69Zq72y37xyRlm4WGjZwR1YYdzay3A7pXIN4YGVm1xL+nbludoX7ZJH06XTlw1nmj3NImkksAaOKjPHpbEYNlGpSaiDXQKgGl6BMHKNxGqykvig9DLFuLx7WZrvf+vn7bzqvHRdbphitQbO13GipMFtjdnvUbo+6nZXUXYP7dfRwKvpnI7kQmWWMX83U9dA3w9gF7GH6IfmtA/KbJ+w7b8vr9upfHYJz2Pz+ILd0L3Wdt6+9Ky04rp96X++9Kra3kGMSmGlbmunIli0bpqKZH37648mL3/O68xuQmouHktPMOfcyrJNn/8958P8ZgP+BPOaHtD94NLhw27ljX7QZTy+Q92bJZVB0ixd1XtLz0qdajFeMnKSlBDMr2opqj6/AZWPPgnEI//AwsBwbYD0PBuOLj64+e60daDTpxijdGMKtJG6N4OYI/ZpxksbYBIrnzKaJTPMx18cMD9P9juRleqnDhx3O7+bKrKFScyBsiT5bjRhtYf1uhdIWkn/wST9G5DsVyo2QcrlUfCOofhcTPwpxe4Oj74Xl2/Hs/uDg7ALuVAW3szQzL5KqDSbne83hBoY1oNVg6xi2AtuAHeOk5WHbDewCdhF2ErYBm4D1hNWEBmAeaDZoxnhcVwvUEmoJ1YQEUAVUgqJAORAhlBILMSfI7ACsEFlhZgaY7iMjAC0ErdRRVvW1ffS46y6ZHzuZCBOKGO/5D8ED7x/zPOVQnkDIAdICsCrky770NI9QWi4Wx82D04ivB+rsH2fwoSla/TJjxnK5bIHz1Tpx8zxp+irrg13Kh6us9nXm6+sV32Y5sUU9tgX6EfWNNdLiTaz5bXXLVnXrJvv7PdLCVfpbB+RdW/nly8yrm/hFc+SVa9SDW9KVM9QLq/jds8Q5S8TaBm7KNPvJTIZqMuIwEjCqYVRDr4ZaQ0qCpASEBOXilK7EaJyGKllfFA/LWJePPZqqpT9ru3en/YfDSvMUuy1ktpWarRGrLWJ1lNsdFayrkrqrcb+OHk/FwGxKLkRmGfjVpKxxrTXM2ghnO+UOqwcOKMePmr+cFFfu0b87TPoR7d09wt4jbs8FbeMb+pQzxuZL+o83lAddTDVcEK/oI7zyJCu3PBr6uan7wMmPD5z/8ZHMZIJJ0F0kNdbFu805p5FjbVlnmNc4xeA1WzIcxXJV29VsV3Ncw2Gmy1xG7liL2n/p6Op9PGvj6ePfdIztpfQMe45Lim6LisnLuiAbomqJmsXLekZQhjllKCdzsuHQM3oHxkBsXPrGW1QZiCzbBFhb5+PyufvXX7zVDtzV6WaKbg7jlxHcGsHPSdzNuKmx7aHYc0ABUAi8BkwCioAChmKCFyhh8BB8gIfgIQoAASDArKCrlZMdZU4FMyNMjzC9ihkJV6py5UorF3XUavtJlX673Bmsth/V6+1TtXu16p2ILUwhWkzUAGoAVoHWAhuBzaAtoK2grcBmYDOwhbARWAusGF8dOwuYRqgn1I5vdVQ9Rh0lgMQYeFSe9zbzDic5QbKDsIIwgmT4me4nPQgtAC3oKmuetH36oO0X6B+46TISipng/U/A85MYyKdhIAehhCAHIYVICzmDZea3leaFavtqLTI1RDFQQn09wUfqrH2LjJ0LuNI5yuuLrJ8bctunZw/M5r+e4+bWqe8uEtcuMd7exm9eZLVuNT7dkpuzTDu+S52zSdu5zm7ZxK1dKB/eoW3dIi1qML9ZJ8ybo+/Y4ny8P1s6R35zpbxviRpepr+ySild6NyfS0jAqHwKnpaAWk3K2FRSylVRuhLJSgxGqa8CDyuoO0BPZhr8Dx3NTR3fH1Cb6+z2kNlearaF7I6w3VnqdEZYdyV6a+hBHT2eQgOzKLkAmaUkrIS8xjXWM2cd0SY3fVjduVc9fsC4/ibXsEO7epTJx+QjO5R3X9euneG3HHRvf2B/86F++RvrwSMm2gQ4rms4rmK7gmYMjeaOvfv5tnPXmiU8MTCosCcy6xJYO0etOWrMoSnj9nHqqGKMKFZStkZlMykZI6I2LKgjojYiGiOSMSwaI7I5IpojkjkqW0nJTEpWSrazmpPTnaxmD3Daw5R0fyQ3nBOv3mqetvrk6avdNoCxyaFj3Bq2I6qmoBicqHOilhXUnKRlRTXFySOcMpyRecWkp6z+h+N6x9izbROgxtbe0ll7tn9yuwO4o9Ivafp1FL8m2c9J+jWNppybGZu3Tc8Br4JeIbzqYqJLBaDJDBNcTCRMZJjMUAwUEhUxeAgeoIQQzG+mB4SBABAEwkAEiBD8hFJCGVAOVBIqCTGGKgcJhgSxuEtTXJpJmMUwmzCXsICwiGgx0AAsBZYASwiLCAuBeaBZoOnAFEItkCDECVU0dtkqGnMyq54RvQgQBkJAGCxMdhBj7PlJ95HuIz1Auh+6z1XXPWn/oqflJvT33HSAhGKWz6/wfnC+pzaO3xh7UhByEEqA5CBTg7ACsGJw4qAKYvnafaX+baX8QYK4WcTNlU9NUz6YQuYCZ3ie3THfycwnd5EztNjuW8y4tebdBqdvEcuuVK4sUt9dZr6z1vhpBekr9Z8WZzfOFdbMs39c47RvkqYtkmNL+TkN2flz7dZV+mcLhKkzVe8CrX42ezATqIQRhREfBy8OJQEpDjEBPs5ylZSuxEiMBiuor5welrvdfjyZKQ1euXvtx66re/XWarczZHeE7Y6Q0xFiXaWsO4KeGHqr6WEdezKVBmfR6ALKNBC/HMJaUje6zlpgAxs+IG/Zrhzfq3/3em7hFv36YSYcFfZuNy6cUD85wZ89DFx0Bs+JX3xi9j4iyXrGIWQALNs+ef7LzWd/uqugU0UXjzaBtfDUxqOVp8Ys6xJItclhZDOy3Lwx02Gm4xoO02wmO0ywmGAxznCyupPTnYxmp1QnLVtpyUrJ1hCvdQ5xvz5MfdX88PObrcff+aJ2+enT1/tEwAQsggNyCS4gG1ZO1vPg5XWPV4yMoKR5Oc3JqZzEK7puu4bjWK5jM+cPM4CfPfKLGO42dYdn79v9ZVMHcEd17+ToXgZ3UuzXFN3JoJljWWssKH0O9ArhJaLXCBOJJhImgl4mvAYqARUSihhKCIVgfpCfqATMC/gIfgY/mJ+R14WXWBgsDAoCYRelDGUM5S7KCSFQ2EUFQxQoZaycUZwozhAnxGhsJ7BaoB5jLSk1v2naOGBxIE5jVkWoIsTHkyu/sRcdK+UhCASBELEQOUHYQZgBaH7S8uz5SfdB97ra+kftX3Xe/R7KSTftQT7ey2vds+xxPvB+4v3E+/PVP0ghyAGSfUwJkVoGNeLapWSXkV5BeoTUKpISTIsSRYFK4uuZkE8ITctXBQjTgVkM8xkWghaAzSTMJnsJUxuY3kD2EsJCshc7Q4vcocVwljltyzPRWfKaJc5PS93u+TDmWQ+nWPdm2FdnGt/WudkpZFXDqISeH4iYgJqAFCcxTkIcQhVyVZSKYTiKwQr0RehRKev14NG0XNf717+80vXjLqO1inUGnc6Q0xFyO8NuZyl1l6Enit4EPayjvmk0NIuNLqBMgysuZfIq0ta61lqwTdS/X167TXvjkPHV6/zCTdadw67wOr9zl/n+ae3ScfGzQ8A7VvZM7oeP9c7HJJvjERYDuQA0XT/+7mfbz/90T0ObijYBrSK18Gjl0MLTvaz7QGQ2+0P89metyUddxECMiBG5BJdR3myX6barWg6n6IKsffXD7aqlJ0799FgCTJBOZBJZRDZB1q2cpOVELcMpOUEVZCOve1lRTfHyKCeNCtqjpNA7xPcOS91DUvcA3zPI3x8WuvqzLQ9G7vb03et53NT7qPX+45auB/f7Bj78/Lp/5oED33e2AbcVdo+nphwas3Qvi8YstfFMGEvh4jkXL4P+TphImAS8SpjIMJFhIo2xNxnwEIqIiom8hBJQCcFD8BF5wbzEfIx85AbAgshvcElhoIyhjFAKFgaVEkqJyoBSUClQBioDlQKlQBkQyRfigHJCOUMEFAFVANFxi42/xsbfGU+r5I1+Ay8EBAA/MT85AXKC5ATJCJKW1z0v6V7SfdB9rrH+UftXbde+AHfYzXkhFYP3gPOA94LzgPP+nkA/CWMGIQjJT7IXcghKBEoZqWHopaRHyYhCi5Jd7lIZGWWklxNVAtVgNRh7uEwFphKmEGYSZgKzCLMYZhHmEOYwzCbMAeaMv84mzKT+BfKbs41b+aLrdGI1ZNfCrYdTT2YtGTXQq6HHx9hTq6BUQYpDjNP4HG6MxjBUgYEInpTifoC6C/Foymjbxe8+vdJxbbvRFqWuEOsqdTvDbmeYdUWop4J6YtRbg4f16JuGodk0ugDZJSQsI3kV9JUw14BtoMe71GWb9RMHjC+O8PPWW41HmHiC37PXeP+Uevkof+UQ8JZjnNR6P9Uf33cVC78HSJaVw6ev7PjgVouBVhnNPLUIrJlHM4cmAfc49kR083Nx/xV7rgDAj7+0Jpa99cHPj91nqh35ayuGmZXUnKhmOTnLK1leSXFSMiukeTnFqamcIqmWbjmK4QiqnZXtUUEf4fXhnNqXFu+PcG0DmXtPRn9+MHito+/jq7c/+PzrbUfOeWYePH7jQRPDbRH3OLqXY00cmnNoyqFdpCdZZWCUG0qLzzmYCHqJnAlke8G8oCJGhQ4VMkwGJjGUELzAZIZXGQrzvDEqceB14SFMJhS78DHyMQSIwmAhkA/wEwIu/AxBhgBDkKHUQZmLUqIwKAwKE5VS3nGlUlAZMG55FKl8vCnsD1aRN3p6HgHKxh3gADE/s33M8ZMdIDtAegD/AXsbHrZ/3fLDJ0gfoKwPYskYdbyH+BLiSojz/NnzzDufJPlJ9pPihxIkNUhKkNQQ08uYUQGtgoxyll8pr8eYGWNWJdlVcBKgGlAdMGXcptF4iTyPImEmxmwGYSZhOlg9nKmkzyRrqstqXaeOWTWwqmEmYCVgJ6CPm5YgNU5yFaQ4iVUkVBJfSdlKpGNIRjFYjv4IHpdSb4C6i/Bo+kDzB59fvtJ1fYfVHkN3yO0K59mj7gh6otQbo95qPKxH33QMzcboQmSXgF8GeRX0FTBXgdaz3q3S/HXGyX3GlaP87I1280EmH5EO7dbOvilfOZE7e4ToHYa3yP7c1XvI0X+LivKHwIv7T36856Pb7TZaFTQLrIVnzRyaeDQJaOKpT3ZtRsgD8q9g7+uf7tWuOPNp09Cf6/SaZuYENScoOVERZENUrAyvDCYzAyPpkbSc4TTDfLp6L6+0RIwRywusw8hyme64qu1mBCXDcec++t4zdffJXx43urgt4B5HjTl2L4fGNO5m0SSwhzn18ajQM8Q/B7xI7GXp6v/IbP3f0pGJVkchUEAoIstn9xabP5aYt/1uygfyEopcFLlUzFDIUEjMA+YlKiF4QF4GDyMvmA9UDMp/y8sQYBQGBYm8Dvw2QkSlYKWEoAO/iwCNeYnB8QAy/BTC/9giedhoTFrzyZUQEAQCRH7meMn2keWDFSDTT4Yfmg/a79nT199v+rzxm8sY3UdZH4klxHvBe/JGXAlxJcSXEF9C4xpIefzyFT/RR5IHsp8UP1NDrhohLcKMUugR6PmBvDHoMWbEyIiREWNGjFmV5OYJrAHVgfKO6DTQNMI0wtRnsJwyXresJlYNVge7nsw6GDXQa6FXj2dWEtDi0PLgVZOcILGKxEoSKtnYBO5KSkUxUoGBCPoieFhKPUHqLmH3Z3bfOv/xhY96ru+w2yvRHf4jez0xul+DR/Xon4aROUgtRHYJxGWkroS+kszlwBrq2CLPXGOe3qdfPsxP3+i074exV3t7D3/sdfXqe8LOY9R/EThN+AToAJQ/sJfJcLveuLT/yt1OF80ymsbZa+bRJKCZZwOK6zD8C9m78u0vdWve+bIzZQEWYBJMkAU4BEW3BFHjRJ2XDUGzBNUUZCPDySMpbjglDI8Ksqz/KcD7sxy7AMEFgAufXPVO33u2ZbiZ4baAuzncy9LdDDVm0JhGJ0eyTQ5jtus+B/Y3pkxSr77IrX0xXfKCdK4Q8LDcZOnISyMz/jK84MXk/BfSy55XvyohJ8hQ6KKQoYioEFRMKAF8oCKGQhfFY6oID5GPXD8jL5EfFCDyMSoieInCcMNgQSDIECT48dT+DOH/ywhhhtA4uoE8eOTmqfPB8sH0k+En3QfNB81LuiefcYHhd/UNPfc+vfPFhzS8D1k/iSUkeJG3MQhLKFdEuWLKeZDzIOcF7yXeS4IPog+ClwQ/yUGoXihepoZJLWN62DXCTI9AK4ceZUYFM6MwYhgnkIwYMyvJqiQ7QU4NnDq49WD1oDpQLVjeauDWkJsgp5o5NcyqJb2OGQmyqmBUQ68ZA8+ohhYnpYrUKigJkqshJpCP8bgqysWQraRUDMkKDJejvxyPyvCglHqC6PKwnjmt1y5eev9y740tdnsFdYfczqDbGaLuMuqOUHcF9cToQQ0e12NgOkbmUGo+ZReR1EDaChgrYC0HVlHzVnXKOuOd/foHB/lpG9zOg2D7jM/2cBsPOI0fSpvfkLeftpsvkfQjUY8LjZ7esgCQSmV2vvHhgS8b2120qGgWWbPAWng0C3ndY8Oa6xIBLo11X/2zx+Uvrtetfffr3qwCSEQ8EQdXAJMZCZrJyyYvm5ys84rBK4YgG7ykZ3llaJTvH8rwgkL0NOz8XfH+qZHLmGMzRnTy/a+LZx/48H6uDbgrsnsZupthdzPUnENzlvWKruHmc07sOZZ9Vdzz3/UtrzhfhLmGCdL5AiaEuC3Pp+tf1C5V6t/UmF9VKsf9yWl/lc5PIhYkTCKaTFRIKCB4QCHAw1AMFAMewEfwAMUMJQz5rIyXkW8s/Ygg4CP4QIFxZnyAPw/P7y0IhJ6x4DPvB8Yp9YP8gB8UIOYjxwvbD8sH0wfTC2Nc6DQvdM/v2dvYffez259fYkN7kfWTWEy8B4KXhHH140ooW4xcCeWKiSsB5yGuBHwJeA8Ejyv6HCFMUgh6GGYYZghGhNQyRy9z9TDUUhhljhlxx9mDmR9QX0m/mZkgsxpWLewacqrJTsAaMzLjzIwzIw6jCmbl+N4ScTISZCRgJMYUT41DyQd4VRDjEOPgq8BXIVeFbCWloxitQLICQ+Xoi+BBGe6XUk8AnV63Z0HTtY8+fP+j+9c2um3leMpeKfVE0Bul3jge1uDxFAzMwMhspBdQbjFJS0lbTsYKWEuBlbi9Va1eZ7x3wDi3l5++1u0+Ahyw2vbnlm61b5w1vntXqD+hzL9onPrJ6e5nDvsDe8mR1LZjHxz8urmdoUlGs8haxtlrFtEssBEjn038l7F3/qPv69ed/e6xKABZYqPkjsJNgWVcN6UaOdHgJSOfX8mKKifpomJwojaSlQaTWeEpe7+t4vvty3zLGwPgMGY7DiN6491PA/P2fdYvdAD3RHYnze5l0JRDM4fmHPXKTGeUn/n7nKtOkE7/O1fxvLrTI65/TT0/Sf2mZLT+BevLOvkt3+jUf0steV55v0w5Uz4y+0X91yDgAb0GeEgMmDeK1K8mO31BuAGWncQGSthomEkBMgPMDoJKyAmQEwBCTC1zHvvdx36mlhNK6SldY8JFeSYReEYGnwUv/6YP8AFewEvwEbwgL8gH8pHtJdM7Bp7hJd2D31uePaheaD5H39hx5/NfP7/MhvYik2evhPgSJniI94DzUM5DGQ9lPJQtpmwxssX5aBC8hwSPywcZVwre7z6ocJsSrD3KnlQSV+UaMWaVwiglo4xZUcrPpTdjMKvGspFGfCw1kqfIqCazmswE6XHo+fr4b1XyKjIqyaiCXkV6FdMSUGug1cCoJj1OShXlwZMrSYxCiEGIERdDNopMJaVilCpHshwj5Rgsx+MI7pdSbyl1B9DpsbsW/nr1o4vnLz26tt5tK0N3mHUFWVeIusLUE0FPFPfjeFSLJ1MwOAPJ2UgvALeE5AZSl0FfQWYDYTnd2qJWrDHeP2Ce2cNNX+c+OgTsdfmDwtZt4v5jLHvZ/Oodbct5fcNV851+p9uEi9+KYAAG+kc2Hbxw9PuWdkKjTE1j7FGzQM0i2kSW+pexN/bLp9//asr6c1eH1DQwChoBGwaNgNKMjcp6ltd4Qc9wcjonZXklJ2k5ScsIylBGeDI8yknys7r39KJ/aKBxHMe2mesePXm5fMnh71JqJ3BPYHfTrDGLphxaOLTk6KFC4ys06Dng74wvlDa+KG8oltdNlE4UZQ69xm+faJwPp2f83fquVP20ZKjhr+KbxeKWwuzBl0E+4FXGF4oHXktHn09Vv5BdONH4sYJ/7xW+9mVuyiTxfDF/vlD7JkximP9igtkRdvny7Lm/j255Prd5Qu70RCcZdflSqznEWsvdh6VMKHflMNwguT5mhMBKCRGmR5lSARbBmGsaBAuCBcfZ+w1CH6MSsktglZCZFzrPn8H7PXt+R9/cdufLX774iA3tQ8ZPQhHxRcQXM95LXAnjPCxbQpliyngoW0LZYsp6kPWA8xLvYbyHOB9JAUqHxY0T+HChVOXNzJ9oNlbArCe1CloURjnsKnITcKqQz7WYCdgJuAk4tbCq4VTDqYZdQ1YNWTWw4rASMOMwEmMneoKZcWZVkhGHVgUtBjVOahWpVaRWMyXB5EpIURJjJEaJryAuynJRylQgHaPRKCXLaSRCwxH0R/Aoggdl1BtmXT60F5sdC65/c+nCex/23VjntoXRHWZdIdYVou7SfLyHB3E8qkXfVAzNQHIOMgvAN5C8lNSl0JaT2QCscH7cKIaXGRf3GSf25OrXuf37gJ1w9xufHkxX79a/eo+sj5hw2W68Zn/Tb/+qMvlZxcCTx4MbDr5//FpHB9Ck4Df2mgQ0CWgV3JTpMhDA/sl4L1+JY0TH37kyZeO5G6PmKJAEjYCGQcOglMNSkp7j1GxOHs0IoxkhnZPSvDyaEzOcPJTmHg4McaL0X+mfsR3Htm3bdvcd/yi68q2rnNUONAqUF72mHJpzaOOcJ6pjjv8zniO8wJSXhO3/Jm8uktdPkI4VpXZPkPZOUne8JO7yVxEdAAAgAElEQVQpACrBCpXrE6TPXzG+ncB//G+u8xowSfvm5ZHyF7QPy2gwnl32anZJsf5TVJxewNcU6Tcrkite4Vf5WGv16NyX1DNR/uzkzJm/6y2lRkuUe6+Qe7tQ/b40PXOC4CnKbSiQr4RShydQLmonvZnTr5iPo87DKHewiNsxyfjOT2Y5UOY8LNc/9pi3Amww7D4Iuz1Rd6CMcaWuGHZ1H1klMAqZUUxGyZ+pg+6F6oPqheqF4oHqd7RtLXe+vvnlpzR0AGkfhCLkisCVgPOAK6RcMcsWI1uArIeyJZQpYhkvpb1Ie1mu2M15Wc7H9BIMVciVE5XKiNFQk548SX23Svssop4Nmd9EWG/cba5yu2pYV4I9mep019LwNJac6jyZykbnQp7OuHqWm0bqNNKnQJ8Cox7mVFg1sOpg18GOk1PN3GrGqmAlYCbIroBVCT0BIwGzjmnVrhQDX0F8JeOriKukXCWylZSKUt7VHCnHUDkNRtBXhodl6C1DdxgdHrQVGx0Lrn790cV3Lw/cXOu2B6k76HaFqauMusuou5y6K3E/jic1GJiK4ZkYnYvMAgiLITUwdQlpDWQ0EC2zW1eJWxYb17ZoZzZnG5a5wzuBHcBuN31QWrtHrDpkvv8u67vCjJukP3EzCtPHZqrnSbp/v2/VvnPHb3Z2Ac0iWnjWwlMLT00CNYpoFpz0n1YO/P+Fb4yKA6c+mrrtwu2ckwKGwYbBhoBBIOm4KVHNZMTRrDCU5oZT3PBobiiZHRxOj6b4wWS2b2hUkv842uw/Yc+2HUvXre2HLybWv31DstsI90S6l6XGLBqzaOHQyrlPVNfKd8kQPUd4kUkvczv+Im4tlNa8rJwo5PcXyOtf1o5Pyjb81R0oJbUAWjH0EphFsIrgvApMVs+9lIq+YrZVAlXS26+l6l50usrkba+puwtgx8QzhanIq/JSLx+YqG0v47a95vRF5aHJfMffndFYbu9k/aeIcTqWCxYZ31epn4aTFa86P9XrX0aSdZPkc+XC2kncnBJ5uy8z/RX1s4jbleCWFI9GJmZ3FsqfFufWF6UCxcKWEuWSn39zsvUgBJSSUQKtGHox9JJnzAO9BJqHFE+ePZJLoPhtZWvz7a9//f4rjB6mlJf4AuSKiC9kXCFli5AuRqaYMoWUKUa6BOnJlC6gbBGyRcgUIF2CtAeyB48r+cgkcVnEPBHjgpPUnbWp6cXSnBg/tUg7UiHPDBj1EWV9RD5Rm1xVYvwwjTseG11YnjtcZ/4wl3s9Jhyfon821f6l3vw+Yf8y3bpV67TVuA9mGz9Ose7VuIP17qN6dn+a2z/FHamhdC1L1tJoPaXr2Ggd5eIQYsglGB93uSrKVVK2kjKxPHg0Uo7hchoso/4yPC7F/TC6Q+gMUrsH7SVa26Jvv/jo4nuXhn9ex9oD6A5QVxhdZdRVRt0V6I3Rwzg9qR1jLzUX2YUQlkBcytQlrtlAxjKYi0lvYNwGkta499dYd9YwdTNhC8MWYK/TdEybv1+PnNAWX1Le+9F51AfHyBfqfmOvu+fRij3vnfi5pxNoFtHMUxPPmnn8xl7mX8YeAdANc+cbH8zY9UGj4KaAIbAhUJ69EYelBTWdFUez4nCKG0xmB0YyA8PpoWR2JM0PjWb7h1OyrP9XtNd2bMe1ZVndsPfd+q1nf9Wo1cU9iZo4NGXRmKUWjlo59jv2QH9l/EvClr9IW4qFla+q5wuNj8PZaS8Yl6PZda9mF78kH5ukvv2K9t4r2sXJ+seF6ievKrcmKOcLsuWvysc99oNobuFL3KIXaCDArX1Z2FJEaoRlAvKFAnG1h580SVnvF7YXusNRs79QuzOB9Ya5nZPU617721h6xmSWits/h7MFk/n6IF9fki0PCOti2SmvuXcToHr1iJef65PWR9IzCu2fE+5I2BkNK+cqcl6ffjZmfhzha181vgiTFoXjg+4Zx68YehH0YmjF0IqglpDiGTOpBLLfkrY2/vz1nR+/Q+YYjRYTP4m4AnCFlCugzGSWnezmCik9iWUKKV2MdCFliihT5GaLWLYY6RLKeIj3UV9Feu0rwmGf+X44t+BF5WAsFS/S51RKi0Pq6zE+WqSXR4UV5eKORGZT2L46M7M4yM+pS82vEHdNSc+qkJfMFJbGtYNThQUxdW29sjym7KmSD9RwM2PKzlr1ZExcF83NjsrHEsobcWPHVH59uXIurrwRE1aU6pcqKBtnYi1lqygbRSZK6Qoazcd4EQyXYTCCgTLqC9OjMPWGqDuIzgC1laDdo7Yt+/rzzz48f2n09hq33YcuH3UG0BVGV4R6yvEgRo/i1FdDA1MwMhPpuZRbAH4RhEWkLCR9CdQV0JaCLQHWAmtcLAdWEzYSNjCsZ9gBdshuPaIcel1ddkFfcd1687HbYYzFe+PstbX3Lttz9tS9Bx1Ak4hGnpr4fHGPmkS0im7O+qdHwY+hRwAkRdty5Pzc/R+3KEgCg0RDhEFgAEg6LCNoqTQ/mhGGkrm+4dTgaHY4zQ2mc/3JTN9wqm8oKSn6P/xDv7HHccKq7Sdn7L5410YbQ7PMmjnWzKOFpzae2njWpz3LHv7Cci9ya/+nuL6AW/Sq8uFrTiqUWvW/s4tfsT+plA96susn5ja8lFr7ysiqV1IrXkwueaF/9f8SP51ovOvPzf5bdtoL2Vl/M3/2AGXZbX/lD0+E6QcmA15KRtMzX1KP+7kjE5XvPHJTIf/DROP7QGbjX632EuvzYKr6VbevUr8aToVes08n9EPl2fISfm0iO3WCfSNIRlw95uFrPfzc0myDh7JRoBAIaT+FszMmm01RdjsiBycJsyfKpwucXg/ZxWQWQiuCXkRaIamFpBYypRBKCRQPKcUkFTGhCKLf5Lfc/vGzX7/7CqnDLFnEuNcoV0DZAjc7ibITWbrYTXuRLWDZIpYtoXQBMsVIF7OU38mWsGwBZUrcnIdlvKw3zO7H0Ffl9pSZ35Qnp040dpe6N2JuV7X+Xbn9U7XyQ7n+bZXyfdS4FeNP+czP4uLZUvVKbWaLR94cUY9VmafqxdkRZW5CmVmt7Z6q7qsRF8esM1P0N8u5qRWZSRFtTUJcHhM9lbmSkLAtzs0oy/5Pn7yh3E1Vu0oVpSuQLqd0OaXKMRpBsgxDpRgIo78U/WE8CeNhkHqD1BVAu49aS9DukdpXfvXZVx+evzh6eyXr8KHLzzp81BlGzzh7jxPUV4fBKRiZgdE5lJmH3Hxw85m4gKmLSF1CxhLSlzu9K+yO1UzfQO4qxtYDG4AtwA5gO7DXVU84Xefdb753Pui1rqmkjqGQJ6qxuXPJrjPvtj7qBBp5NHLUKKCJRxNPTTzaRMbZTydY/1MQEgHgBGn9/ncXHPqsXccw0M9okGGQYQAYttxRTkmm+GSaHxzJ9I+k8+z1j2YeDiUfDyZH0pxq2v/w7wCwbdtx7dFUdvHG1+cd+qiFoY2hRaF2kToktEvUIVKb8Hv2iP7mcq9kdv43cfffsyufVy79DZjg3H8lu/TfMtP/IuycwB31SMe98pt+7W2fccZnvltmnQnbH3vs7yPG6ZC6r8j6LOw8DDpPSrQvCsyrxU6yxOEKXKnISfpzZydYd0Lmr4Hc7r+K54qUL0qzJydKn74Gt8z+uTC78UWWqjF+jQyveAHZKru7MrVogvJxQthckl06QXozlJ76mvy6X/8wkq2epL1eatwrcSWvetWXmvKieTfsXPfyZZOUddXZxMv8nheY6INdREoB1EJSCkgphFIEpRiSB5KHxEImFBBXAN5r5rb88t0nNz/7BEN7WbKAcq8hU+BmJzm5iZQpQNKLpA9cEYQicB7KFLO0hzg/cl4mephYQryfiT4SPKQEIEVYKkZqBRsok7/3s+EorErIcWZFYZZDqYQchZxgfDX4eghxysXBV9OjOHXW0GA9e1jv/FJrX09Y38dZa53bXS9/UW7ciVpNlcaXtcaFGuuzKvV8mfZWTD5eqn1ap74RE+YVaWfKWDJBQjmlyzBagdEKGlO8CAZKqS9ET0J4EsSjAB4EqMePLj/afWgpRnsx37rq8yvfXH7//fTt5azDi+4AdYbQVUo95dRTTr1RPIrTkzoMTMXwDErORmoOMnPBzQO/gMQFTF1A+jLtxlJp/fzcqvnGtU1a6zrj8Rb90Sa7f5eT2kHOXmA34RBwFvjS5hqNoQz7bXk6CMAvt5sX7Dh5vqOvE2gUqDFHTTw1CWgW0MyjTWS8Tf8S9vIb+KQzuZU7TjUc+7LTxDDQ76LfoX4b/QxDhp3k5HROSnPSaIYfTnPDKS6ZFYZSXN9wenA0mxZk/R9OpR5nz2Xu0PDonNUHF71+pQ1oc9CmUqeETgntErUL1MazJ6prsnH2YDzP5L/qLX81ml9Wrj2vdz5P7vOgl2ikULn4Umrj/5da/pdsw98yC/89O//fcnP/V2b2v/OzXuCn/yU3/f/k5r2QW/S37OKX0vP/ll7yf9Lr/p5a+/fU+r9nt73M7XqZO1AgvVGonZpkvFOg7C9Ir301uXJCdu9E+9uQfTtkfR8wPg9bzTHjl3L5c699v8xojfAfFdsPyp2mBL8pwM0pkI/4KF0FNa695clVTshtmGAlQ2ZHML35Jet+qdvkT097JbOhIjdrsvTmRCYEYRSRUgi5mOQikotIKiKxCHwxhGLiC4ifjNxk5DxmetOtry9f/+RD6t9JI5MoMwHpQspMpvRkShVRrsAZnGTcLLB/8to3vU5PCct43G4v6/W4D0rYwxAbCLORUjYYIT6IoRh/9DX1cy+USthxUsuglEGOwYjAKocVg1YGqxxOBexq2AmyY3BjQBxUC7uanGpCDVgCTg3MOMwY9DgpcWjVUGsg1YKrQ7oWuTil4xiqRn81Pf6/rL31dxtW2i6a+81Mw9x22k6nmEKadjpN2nAcMzPFMcSOEzMzySTLIDMzM1PM7JhZZJlZspgly7Klve8P/ebcu86FdX44az3rXfsP2M/eLz6vOdg2hWRjQDX+H7UEcGAED4zgniHcNQDbemDrT+JpgzVtQNQCBC2I0wKLygCnzFwKbm3uaa6tZMz4ALwmXNEDywZg2QCsGIEVE7hqBjcswPYruPsa7r+FZAdIcYQ0R8hwknGcZBw3KHSHdH9Kij03MoKXHCbIDGSXh/Iao1iZwdyqGE5ppGgh6Wg3BbCygbRYJmuSwQkIGf/TNR0aGbcLy6gh7hMgXOCCBRZY4IBFDlziAAwb4riAc/q/h3symRRCSCJTfSJzgwoHVmXwAMCdU7BzAnckYEcKSMenVLaQzuTTOQIKg7O9S97cIZEozEMae59E2zukkxns/0XuSU5OTmWynd2DNz5on4J3eAixEogTAAIP4rgQy4V4Dvx/+JzC3+HRb/D0ITx5BE8eA8njU/EDcPSHTPoAgudQoAQZSpCqCklqsl012YaSdEVBilU5nVOQjD8/GlYQ9ijwmhQ51Qrssqf0/Mf09IfshMfc6CecsAes4Ces4D/Y3r+xXf5gRjxlFSlySlVZ6Ocst4fMN49oTg+pXs8OXZ9QPJ/Qg5/TA54yQuU4sSoCtKIgTU2UZnCcqHdcoHNcqyFp0ZE0Ghyn6x3l6h4P6x71awnqNY+mdMXjuvx8LWasGi9f83RFF4pUAV8JctUgRxVyVSFHFbBVAFsJspQhSxkyFSFTGdIUIF31mBw20lY71Fgj3UKCfUVAkYOHSvBQFVKUAUUe8hVPiEoM94dUhftkw3v8BgVI1+MlPuY5y7E9nwiy1DhpirxYNXaGqnhAT1xoQH3+mGWjcvr+pWzFQtygIWrTkm1anC6anQwbSeYNAMnmZMtMevBCSrWUUi0Ax+KUbC49tAKc15D7EgrNgMgSCiyA8KXsxBwemUPRS5nEHB5bQqE54JnJ+C9l/JcytjHkvoB8S8i3kPHMAM8Yckwg3RTQDCHdCJINwL4hpBgAkh7c0wfb+nBTF2xogXVdGVELLGsCghbAacIlJYhVpi0impsH2moqmLMeAK8Jl3Vly3qyZf0/85xw5QXcMIdbr+C2Ndy1hQd2gGQHKQ6Q7gyYjjKOK+S7QJoPI9+ZEx7CS0HxU8P56VH8qFB+QrSgMlmQnMAqQDPr4sXj2eK9IjG5SSqZhjI6/LMODYAUAADhLGYZXdY+QGJvQEgUw2UhxAshQQiXhXCZD9cFUPi/J9Py31tgN3f23/olBhf1b0F4AODuCdg5ATsn0r1TSBZJqWwhky2gs/kbOwfLK5sbOwd7ZNruPmVnh7R7QD2gMkXHJ9L/20vw/8m9Y4lMKt3Y2rX2iA4q7VqGcEkCsQKA5wE8F2J5EMuFWI5s50gq/LNyAsAZKLwHhXeB6Ddw9Bs4uic7egBEj6HwERTdB+LfgeQPePoQSp9A2VMI5CB4BsETCJ5CKAehHITP/zN0qwyBKgRqUKoKT5SgWAkKVaBAHXLUIFMVUtVlB8rH28/Ea0/E2OfHM6riUXVhnwq/Q4XXrMyrUeSVKApy5HlpT3lJT/mxz7iRj9mhDzhBD9hefzBd7zOd7zNc79O8HlA8HpCdfic5/UFxe0h1eUT1eswOkj8KVOEhHgm65WQcFShQhhwVyFaBbBXIUoZMJchShEwlyFSADHlIU4FUeUhTEe+F9jdW9tWVn2yGwl0lQJaHJEUZSQWQlaSHTyBbWYrXoL/9nfTTr2SFf/NrnkOKIcP5N+r3dyl/POT6qVJNn1D+9Zik+Yjmr0TRVeDK6XHlNLjOKnyEJsdIiWogx0s1YgSos5w16C7KkorXjGBNXpihIM6El6Z30mfNjNfkphiJasxP+s2PW/UlgxaSSYvTGbPjEbPjSZtTzKuTacvjcXPp9kvAfglZLyDzJWC+lO6ZSnCm0g0LcGgh3TKXblmAgxfw0EC2aQz3jADZEO4Zgi19uG8Ad3XAho5sXUe2YgCWtSFeHeI0ZHg1iFGCiyqUpciWjsl3teXsWUeI04DLepCoCwn6YNkQrBjBVWO4bgY3LeGWJdixAnvW4OANPHSAFEdAd5Yx3SDbGfLcJFg/foQb08+N14LgpAdxwhG8mkR+EVqYgz6qSOZlxh915IrmS8WYNgl5VsohU6kM3Po+cY+2sk9b3adjtiizm4xFEg9HE2CofAxNgKMLCcwjAktMYB9vcCSso9MjyalYIj0+kZ3I4Ol/8D/aSf6XpctkEMK1rR3bgMTo2qEDCA8A2D+Bu6eyrdPT3RNwIDilcAQsDp/G5K5v72/tkcl05t4hbX1zf3uHvE+ikelsgeRUAqH0P7PqEML/V3EKiVgCTk+J69vm7tGh1b1ECBfFACOQ4bgAzwEEDsRxIY4LNsWAKQPHAAAAz8DTu/D0Hjz5HUp+h5J7UHIPHv8BxX/A43vw+B44vgfEf4Cj++DoPhD9AUX34Z9W+BCKHkHxH1D8Ozz+A4ofQPFDKH4IxQ+g5D6QPACSR/DkETx9Ak8fw9MnUPoUnj6D0qcQyEEoD6EyhMoQKkGoDKEqlGnAU3UoUYcSNXisBoXqkK0OGZrgUEO6r36yqSZZVhUvqR5NqYuGNEUd6kdNqkc1KoIyeUH+86M0OW78r8LuB4CuBrmqgK0C/vzoWIqQJQ+Z8pChBBiKkK4AaSqQogApqkc7ob11pd3VxZK1ELCtAEkKgKQoO1AAB/LgQB5SlWWbKsLG56ICFWGRwvGYPCTpsPMf8sLleNGK/HwVDkqZ56HGDpDjZCmwHORYckocDUVRqAovVIVlocJ+ociPMKRaqHDsTZiWaqJgI4a+Kk9eh6ugxTTT4Iea0Uw0GLaGdHstYYQpx0RZ4P5CGG8hDNJnqagw7Y3YiS+YtlpUPQVRmyFkWgoG1YR92oBiLVkzZ6CVeVnaJ9Ov2BlGzCAt8bsX4lZDLlqLV6NzMmHCK9AUVRmIWjROxzXhtglc0QNELbCsBXFaEKsJsOpwURHMKx1iols7pztqSzhzDhCvAfF6kKALCXqQYAiIxmDVGK6ZwnVzsGkOti1ku69k+7aAbA/JDjKqk4zuDpkugOsARf6nWN/jOQ/AChf0+wsGkLzhCGE78gSTdjwUJyqKFndkC3uKTnEdkLMgJu0O9E0UVHZ3v19+N4ovaRgsrh/ondoYmFqvaRuraB3pnVwemtto6Z+v753rnl4bwez2Ta0Mz23MEakL66wp4uE0kYzdYRP2ePhdNmGPvUERblL5WzTBJk2wxz464B6TeMeH3CM6X8ISnnBFJ2yhhCU64Ryd8o9lomPpNolZ3j3dgd/fOYXbYrApgutCsC6WbYrAHu+UyhUyOTwGm0eiMsh0JoXFpTC4pEPmPpm+T6Hv05kCIDv9swMbwv8fEZkTiQTIZHM4opqNX2hd7wqESyK4xJVh2QDPgjgWxLEghi1bF8kYUplYJpUCcOaYry8RGp2IjKQiA3CkA481oUQFnijAU3l4Kg9Pn8MTeXiiCE8UoUQenjyHJ8+g5Ck8eQJPHkPJA3h8/0+ugqN74OguPLoLxffg0X0ovg/F9+HRAyC+D44eANETIHoMjx5B0QMgegCED4HwATh6AI8eANFDePQYiB4B0SMgegyOnkDxM3gkB46egyMFeKwET5TgiSI8VYanKvBUHUo1oFQDnqrBU1V4rAbFmvBIC3LVIFMJsBQAS1HGVIAMeUCXB3R5QFOANCVIU4BUeXCoBEjPIUlJtBnUVVXQUZ53TAyAW8/BvhzcV/yTeOBAGezLgwMleKgFqRrwUBmQ5MG+EtjVggdash112aqmbFkHrOpIcZpwV1fWrU8x/Z0d+hTgTWR4E27B06NSZdmAOdXqMdNRjZerfdxhwC/UO0o3FSbpc7O1BYUm7EANbpAmN0lHlPmC+1Kb/9KA728s9DFma6nx3A3ZKeYsMz3GI0VRrRlk2rDaFFj1CrKDF7I1C5aLGvOtBjfjBclUlfT7M26w2d4rZaqWBtlJjeGvsan7mI18sfHiMclBSfjOCCzrwRUVsKwJcHoQowmX1MC8gnReibQU29Q+2VFTwJ2zgzhNiNODOD2A14UEA0g0AkQjsGIC1l6A9Zdg01y2YwX2beDBG0iyB4eOgOoCaB4ylgdge0KhHzzxh6IgwAsDolApLfSUFCblx4o3UCcz8ccjmcLWfMlqK4SzPDKho6u/oWNscY3xfmm/oKq7tLF3ikAeW9otqOkubRyYwOxNYvcKq7vzqzq7xpYHZjayynuKmya6p/a7p8mZtWP5zZPtk7vvJndzGybKOhZ65kk9s6SStrmyjsXe+cPe+cPavuWaXtx7LH1kidI2tNo2sjaOZ4xgaF0TGz2TG3OrvNlt/gCRMrLGXSCDhUO4SJNhmFI8XbbJPD7k8JhsHpsnpHO4VBabyuIxuEImV0ihc/aozB0ag3EkZokl9CMJ6/jkSApOpbKTU6lU9j8Ho3+Kx2DWNu0RSXlDczsQEqWQKIYrArgigCsiuCyEywK4KwGC/3Rjn3nfHDDRFjz1DjHfjcD0B+NHgokTAeuzPlsLPntYX/KyL33Tn70XxCEF8SkBApq/iOFzxHIXc52OeQ4S3usTnpVUYCkTWEiFZjKhERAagCMdKNaGYm14rA0lmvBEA56owlNVKFWBpwrwVA5Kn8LTp/D0CQTP/vt88gRKHkHxQ3j8CIqfwiM5KJSDAjkoeA55coD7HHCfA95zGe+ZjPsM8J7K+E8B7ylkP4NMOciUA+xnkC0HWXKQKQcZcpAuB2nPIUUBUpTgoSKkKECKHDh8Cg4U4P4TuPdcuOrXWprdXpIpJvjArWdg7xnck5fuy8v25cGegmz/OdhVlB0oyEhygCQH9p+CPXlIUQEUFUhThFRFSFOFdC3I0IV0HUg2FA4qnxA0IUsfMg0h2xDyjWQ7BtyCZyeDxpBhCdmmgPYCMEwBxUxGMpbtv5BiDWWzBrI181Oi+cmgBS9Pl5WpejJifjxufDxheDxtJm4yE+QYSCbN/iM09hLSjSSTGpwQJW6wNtNZhW2uwdRUY9oZHLipHDqq8NB67AitDbOnnCSzHROF1fuPNv2fyLAmcFUbELRkWE2AUQJL8rJ5uZMFlb3FxIa2iY6aHN7sG4jTgjh9iNUBOB1I0IMEA7hsCIjGYMUUrpnBjZdg2xLsWoN9G7hvB8kOgOIEqK6A5iVj+gCON+D7AkEgOA6AkgAoRUBpKJCGy06igSgZ0LNk5IJTTj08nWJvL3V2d3ePzuO22QNTa9llre3DM8sHvKGFzdzqrraRJcI+fxK3X1Db1dQ/u7TNGl7ayanu7Rhfnd/kvcfRc2tH2kfXZ1b5I0u0rKrh9vcbcxvCESw9tayvth8/SmD3zpHTKgbLOxYnVwVd0wdJxf1l7YtjBE772E5CQXdO/dQQhtc8vJJU3l05uDGxCSc24dQ+mCbJFsmydZqEzGYzuVyOQMTg8yksFpXFZnD5NBb3gMIgUVkHNM7oDLa1f2x0jjixtDY8gx2fw2GWN7Gr2wv4dezq9toOeeuAtrVP3d47PKAwVnf2B2YJU5uHq1z+Ck9I5AjXWKIN7vG28GSDf7zBl1BOZEIZOJZKj0+lZ/KikIUoVEEUqgCFKkShiqNjiuNiixLjSlMTKjMTm4rTexoKRzrKJ3or5werFkfrsOMN+MkG4kzj+nzT1mLNLq6StlrH3WsW09tOGC38/QraVvbhRgppFX1ARB4QEaSVAPKqN2XdjbblTN+2Z+69ZR+85pBf8yivBfTXR8zXxxxrCdfyhPtCKjSWiQyhUA+K9aFYD4p1oFgHirWgWANK1OCxKjxShkJFKFSAIiUoVoFHyvBIGQqUoEAJChQgXx7ylCBH6b9dzT9jPPpzSJOH1Keyw8fgQA7uP4R7T/jLXo3FGS1F6SKcJ9x8AnYfy3aeyfaeg71n0v1n0r2nYOc52FUEO0qybUWwIw93FOGekoykLCMr/emgApI6JKkBkgogq0CmJmRoAYo6oGoBmg6ga54ytWR0PcDWB7F/+WoAACAASURBVBxdwNKHLB0ZV1PGMwQ8ExnXCApNwJEZ5JlBvjE4NpdSzU62jCDPDIpeQJ4J5JhAzkvIegWopjKKkZRuDKhG8FD/dF3zZE4LzBrx85UkNcZHJQbsZI3jfkNus5J4VEc6a0YvUOZVKgtKtFgJquwaNYAzhMs6AK8hw6jIFpVki/LS2WcnC6pb88k1Te+7qjO5MzYQpwExOgCjJcNpA4I2WNYFy/pg2Qgsm8BV0/+rzr5rA3ftwL6D7NBBSnMANGcZy+OU5ynj+sgE/pDvB0X+smMEPA6Dx5HgBAlksQCkAJgtg5VQ+p5DWmx711PVNlbfM4/ObkrMb373Ht8xvpJa2pZU2Nw1sTq0sFNQ159a3PxunDCCPchrGEgua+ucWhvFkirfTaeWvOub2Z4msut7sWllfSNLlIUtQdMwIaWsaxB7OL3FbxlbSy7tGcZQMPuS1vfrqeW9w1gq5uC0fXwjqaS7c2Z/iSRrHiEklr1rmNwfXpONrsnGd8D4DpjdA8RD8QGLzeBwOQIRk8+nsdk0FpvO4ZFpzD0y9ZDGPiCz84sb0vNqugcX23onY1MK8subOwama9sG0GlF5fVd3cNzNa0DaflVTR1DPcOzDW3dtc2dfe/nu0ema9t66tr7hyaWekfnm7tGeoanxxaXRxZw/RPTE/PYxeXNMxWpyZWpyZWpiWXJCaVJSWVJaWXJ6WXp6eUZmZU52Q0lxR0NtX3tzUOd7WO9neMDvZODQ1PDIzMj7+dHxxbHR7GToyuzU7v4JeoGgbGJ312axE0OzA11ve9s6mkob68uaC7PaihNrS9Mqs9HNxXGNhWgGvMjGvLCGwsiWkvCuqoi+hsiB5tCR1sDJ7v8p7u95/rcF4e9cGMexEn3jVn3vSWPQ5wnfdWTs+ktIvlLmcFSlv8R1Z1/6Min2Aio5iLKy2Oa1THNXMIwOWWaSJnGgGUA2br/LXDE1YJcTchVh1xVyNaAbGXIVBNvBTcUprcUpJ2u+UCyHKQ8hodPIVkOkp9B8jN4IAf3n8G953BXEewpSEnPZQdy8EAekBUBWRmQFADpuZSsCMmKgKQoO1SAhwqArA4O1WVUVUDRAIdaUrrmKVdDxtIBNF1A0wY0LRlNV8rUBwxDwDSUMYykDBNINwFM/VO2AeC8gJwXMrYJYLwAdBMZyxAwDCHNWEYzklKMAdkYknUBSQ9QDCDNAB7qne7oAbIx3DWS4Q3ApiHcNoTbenDTAG6YwnU9uKYP1wzhmj7Ea8rwWjKcKlhUls2rnsyqnM7InS6orU8nl9eM9NRk8GZeQawaWNICGC2A15Ita0mJ2jKiLlw2givGgGgkWzUFG2Zg2xLsWINdW7BnB0gOMooDoDkBhpuU5Q3Y3lK+D+T7AJG/TBwKJKFAEgnF0UASIztNApI8IK2CcJjJns0rq/YIzbbxRlt5xMXktiSV9rhHFjgEpSYUv8tpGA1OrHAJzUgu6ypoHkOkVLtF5saXdmbUDkXntPhGFaIyGwob36dX9AfFVyYUdVf1YHPrx8LSalLKuhuHiaUds9G5rUklPR0T27W9uITCzszKwb45UuPwSmJxd0ZV/xD2sHN6J7m4K7VisIcg6F+RDq3IhjfByBac3pYtk0QHTDadzWfzhUw+l87hMNhcFpdPpjH3D2lUBnt986CgpL5vZAm7Qmnvm0rMKBmcwM7hd2pa+hMzS0ZnCBMLa3nlLUm55aPzy/3j2NTc0vSc4tFxTHPbQFxCZnFpw9DYQnF5Eyo2o7K2vX9oMruwDJWQXtXY3dE/faYUHV6cgChKDC1MDC1JRpanoqvSE2qzU+tyM+oLcprLiroaqvvbG4e7298PdI8N9U2ODk2PjcxNjs5Pv1+afY+bH8PPTxLnZ9aW5jYw82sLU7ip0YWR/rHud53N9c015dUlReWFBcVZufnJmXlJaekx6MTI6LhQJCo4LCokLDo0LC4sEh0Wjg5FoEODY0P840J840L84kL8ksIC0yNDcqPDi9FR1akxbfkJ72tzNocb9yYa5t+l9VSEthV7txY5d5Q495S79ZS7dlfY91S+7q2yHqh7NdJoMdZiOfnOarbbcrHXDDdoThx+uf7eYnPSbHvafH0CVZmT1ZCTysEjxDu6kgOdU7KejKoNKdqQqgsZOpCpAZlakGUI2YZ/LiSCHB3I0YVcXcjVghwtyNGBPC3I04ZcdchRgSxNyNaGLDXIVoNMTcjQgaw/h261IUNDxtKCDB3I1IIMTcDUAgw9GV0X0PQATU/GMAA0Axld75RlKKUbQaohoBkBqiE41AeHhrJDQ0DSByRdcKAHdg3gtj7Y1pUd6Ml2deGWNtzSla1pwhVN2ao2WNEGy1oyohYgqkOiBiCoA5w6wGoCjApYUJbOqZzMKp/MyJ3Oaa5PJFdUDfbVpPGnrQBOTYrVgFhNgNeQEjSlRF1A1IdEw//m3ooxWDOFm+Zgy1K6ay3bfwMPHCDZEVJdIM0DUr0gy0vG8wZ8bygMgKIQqSRYehIGj2OgBA0lyVCSB09rIBwhUccCo+PVzLyVTD00rQOtvOKNnJDypt66tgi7oHRLL7SKpb++U5QjMs/cE61g4mXiHOscUfTCBa1qFvTCMdYFkWfunqD5OszcPdETVWblk6LvGGWHyA1OqXONyLX2TXQMzQ1JbfSOLnvllfDCERkQVxGaUucanhOcXJ1VM5JS0h2SUBUUX51RO9m+yOlflfWvwoFV2eCGbGJLtko6IjM4VA6HyeMzuBw6i83l8jl8AZnO3CVRyFQafnWjurm3c2i+tXcqIbMsv7x1dHa5rW8yMau0oqF7ammj8d1wbGphc8/7hdX9+o6RxKzinuEpDH6ntKolPadsan55FrOWU1hVVN64gNuYmsWlZRaUVrXM47b6RxbPFIY9Tg18muivlh2hUxilVhGrXYXWrU4yrU4xr0q1rs10asr3fVeK6KpBdjXE9DQl9jal9LdkD3cUjXaVjfVUzAzWLL5vWZ7q2cdP0jcXSCuT+Jn+qf6Wkc76rtaGxuqS6pK88sK8krzswsyMvPT09ISk5NiExBg0GhmTEBUXHxWXiIpLikEnoGJiwiMjg0MjAxERASFhvsHhPiHhvsHhvsGRfsHRASEJQWHpIRGlMbE1SfG5SATa3xvp6R7h7hzm5oRwdghxsg9ysAtweOtrZ+v79rXvGxs/Oxs/O5tAR5sQFyuEq3WY6yuk56soL8sYH+vMhOiszKL8tLT6vJC6DLPmfIv2QpuuMsu+qlf9DbajrTbznTaY3jdL/Q7YAXv80FviyNu1sdcbkzab06+256z2MZaHBGvaqg1jw5q9bcnbMRccWByRLSQUqxPqKyndGjCtIdsGcqwh7xXkv4JCayiwgkJLKHwJBeZQaAF5LyHXFPJfQKEpFBpDvgkUmEK+CeQZQ44R5BhAtj5k6UKWDqRrQ4o2JGtBkhY80IJ7mnBHA25pwE11uKYGVtXhihpcVoUEVYBXgXg1iFODGBW4pAqX1CBGFS4qy+aVTmcUJdMKx9PPj+d0iOOJZdX9vXUp3GkLGU5TitWSYbVkOE0ZXhMQtAFRDxANINEIrpiAVRPZqilYfwk3LeG2Ndx5C/ccAMkJHrpAmiuku0OmN2T7Qq4vFAZAYQgUhUIxEkpQ4CQOSFLgSSGQ1kLYQ6aOIFNL3gTmOYcXO0UUecaWvwnONHRBWQYkuyILbfxTzYMyPTKa3BNrX3gmGbommHim6rjEqVhHqtvE6DuiH2i73lF2kLeJsvDLM3NLef7CV8HcX98pTudN5GNdZyUzP3OvND2H2Mf67ve1XR/quMkb+z3Sc1Wz8HsTmGbhgVY0dtexDnjlFe8eXVbat96zIu3ES3sIJ32rp+83pOsHR4cM9iGLTudyaCw2ncXm8flsHn+fQt3a2989OMAQN9IK6wOjs33DUwKQaeiM6ujUsjB0HjK5MLu0JSG9IjQ6Kya1qKSuM6O4ISIhJzalsLqpL6+kISo+O7esobX3fXZxbVxybm1zb+/QTE5RDTolr7VrZGBkPiOn/Exp+N/inK9G2d/KDf6xJPxaFfJSTdTVhqgbDaibtagP62L+Xh/7z4a4r+oTbtUnfd+U/HNT8r+aUu62ZTxsz3zcnvX8XY5Kd772YKnpVIPdYpvrXIvLQK1zZ6l9c6FTRZZ3VZZPTaZHeZpLcYpLYbJrQZJHbrx7dqxHBsozDemRGuWVgvJORfmmxwanxgQnRgaiEQFoRFB8WAgaERyHCI4LRaBDEYlhIemRyJxodBE6tiottjYjviAmOiEIgfL1R3r7hHt6hrh5hLh7hLh7Brm4+js6+jk4+dg7eds7eds5edk5etk7eLxxcLd1cH/j4PLa3uOta1REanJmWXJKaqifv5O5pbuNrbv1Gzcbaw9bGy872yBH+xgvt8QgL6SPU4jrm0Cn10FO1iEulghX81D3l2GeZlG+Zuhgy6Rwm1SkTXbM66KEt1VpDo25ju9K3LsqvPrrfIabfMZa/Sc7/Wb7fBYG/XGjAfhxv7WZwN3FoANMIGMtXExJBLz0Y0Ycdx/B2fXj7Hpxdt14+258kouQ5HR06CCm2Etob07ob05pb2Q0W0C1hbQ/YQMPX0GyBTw0hwemcM8Y7hjAbV24qQ03teGGNlzThCvqkKgBiZpwWR0SlCFGASw+l80/l84/PcFqEKcTy6oG+uqT+TMvIFYN4NRleDWAV5Ph1AFeAxC0AEEPEAwA0ejPpAtYewk3LeGmFdi2AXtvwIE9OHSS0VwAwwMwvCHTB3B8IT8ACIOhEAGOIoAEKTuJlZ2kAUkJOKmDsJNCH04obPRE10cXDyZUj6Irh5BFvYjczsiiPlTpSHTF+9R3i3nDK2mdGHTDFKpmwjOz0z6+3iO1wzdzyC25/WdVpwcvwpxzhgMqMG6ZI7axLeZBZaYe6QZOcTr2sa+Cip1imqwRpcYe6YaeWTaICquAQlOP1JceCQZ24WqW/lq2Qfr2YfKmniZu8WV9mz2E05b5o46lo56V0/cbsg2SiMJiUVg0OptNYbFoLCaby2VxOfuHlPXt7Z190tgszvSNj7yeraGNt4VjsJaZh4apu4VT+GsPlIGVl4GFh50nysU/zsLR38Ix0N4LaecZ+dYtzM491M0f5YmId/WPcQ2I8Y9MCUKleQbFuQWiwtBZ0amFIdFpPqHxZ8oizsW63EQ6/JAb8m0F8mwt8q91yPONUReaUB80Rv1XA/JMfdSZ+qgzdcj/oz78v+rD/1If8V/1kWcakWcakGfqkGdqIv+Pmoi/1ER+UB1xririXGXk+XLkpWrkldzAm9HOnxUhf6lH366J+aom5uu6uFt1sd/Xxf5QF3unOubnyuh/lcXcLY25Vxr9oDT2aXGMXCHqeVGUQiFKpShavQCllR+lXxhlUhxtVhxrVop+VZXoVJfu1VsZNdma1FsSVZbgm4V0SQ9zTAtzTgtzSwvzTkZ4RXi8CXJ+FeL2Otjtrb+LrZ/TG39ne39HJz97Rz8HJ18HB097B28Hl8jQxKTkotSUjMjAUCeLN242di7Wrx1trB2tbVxsbH3tHMPc3EPdvL3eOtlb2dpavLZ5YWVtavHKxNLC2MLM8KWpwcsXhuZmRpbmRpYWRhavX9g4W9l7vnHxc/QMdPUO9fQN9/JF+gWgAgNQwQExIUGxiCB0WEAqEpETG16aFNlSkDjZVr429m62s6KjNKW5EN1cGNVSFNFeiuwoR3ZXIfvroocaoocao4aakaNtqInOmKlu1HQ3aro7YrYvDDMcsTweuToVvjETtrcYQSEg6SsRzNVw1noYez2Yux7A2/ATrHsLV71Eq55Hq64iovPRsuMR3k6MsxYTnfDThWWl3SNNmUdYR7hiCtdM4bopXDeFm2Zw6yXcegm3zOCmCdw0gutGcMMIbr6AW+Zw2xzsWcKDV4BkA8i2gGIHaI6A4QJYboDtCXm+QBAARMEycajsGAnFsfA4CUhy4EklhF0kykh0QY1LXHlQdjOioC20qANR2BuY1RGU1RlRNZXcRagaW26dwNZPLZeMryW3Yb0yup2T2oPyx8NKFgJzR/7Q9VNxSg9u2US0H7iXzPsXjUeVvA9Ka3OKqbKPrkOUziS0rEWWTbsntftk9aEb8LHVC4iCgcCsZq+Ecg90qV9atVdi+ZvQ7MC0lrrxw06MuHmW3zrP7cCLh1dP1w/4NBaDxqJTGcxDOp3KoDM4bCaHTaJQ1re2N3cPhqewVq7h2q98Dd8Eqb/0eK7vpP7ST/2lj7y+0xPN18pGjpov3RX03z7TeaX+wknd1PHnx7p3HmqrGtkpG759rGGpZGin98pLzdTpua6Nuqmj3it3bQsXLXMXI1sfEzv/M2VhV2NdPw6z/y478FZl2KW68HN1kRfqUBfqUOfqo/5Wh/xLXdTf6lFn/4NzDdEXGqMvNsVcbIo53xx9tin6bFP0uaaYcw2oc/Woc7WoD2qQf6lH/leu79/C31wuCPuqAf1hfczZxrizzehzTXEfNKPPNqPPNsWfa0ZfbIm70hJ3uTnuckv8lab4K00JV1oSrrck3GxJuNmccLMp/uOm+E+bEj6tT/ioNv6TmthvsgN/yAh60JD2vC3jt4bEf9cl3K1LuFuXdL8x5VFD8pOahKeFUY/zkU/ykfK5SKWscOXMMJWsCM00hHZaiG4aQj8FoY8O0Ef5GEaFeMbFZqYlZaKC/TzfvPR3tPKzs/J488r1rYWnnaWf4+tA99dBrk7eb+2dbWydrF87vnptb2lt+9L6lamNhYn1S1Prl6avzE2sLEwsLU2tbM1fO9o4uNk5ezq4+br4+rn6B7gFBnsigryC/b0C/dwDvJx9PB08vR09/V28EJ6+ET4BKD9EfHBkjH9ohHdQuE9IhA8iyj8sLjgqNggZHxydGIZOjEDHh8fFhccmopIzk7Mzk3LiUclRYdFRkTEpSal5ObkF+bnlJQWtDTWD/R1jYz1TE30zk71zU93zM92Lc11LM+2Y2TbcbBt+thU/04yfacRP1uPGqxbfV3Z2duYVddeVF423Ry92BGO7Agk9QSt9QZvDwbvjwQfTIYcLISxsiHAVIdlCnO4GyQ6CACkQkv0hxQ9SfSHdBzI9IcsNsl0hxx1yvSDbE/J8IM8PCAKgKBiKIqEoDooToDgLSsoh7NrZ6w9KKX0dXuqb1owo7Aop6PDLavdObQov7UsfWsmdWK+bJczskhYZ/GYCOaF1yTuzzz210y9v1D93wiet+3ddPxWnLM9yjGcFxq/kffPM2gxxJ7lq0DO5yS25Lbh0OrIOF1Q45hBb75bSEVkxG1E+7Zvd6ZVZhyhpTmjsR1V2B+U0eCdVRZcONE1SuzBHbQuC5ll2G0bUjz9a2WPRWDQag0ah0Sg0Ko1Bp7NZTA7rkELZ3N5Z29odmVsOTa10DMuxR2TYBaVbeSWauccZOkSYuUbZeMdauSMt3SJf+8bY+ERbuEfq2/h9e1f9m7uq+jZ++m8C9N8EGLwJ0H/jb/A20OBtgJ6tv5Kx01OdNxoW3sYO4ZrWfmdKw65Gu32GcPgl3f/ncsSN6rBz1cgPaqL+Vh/zQUPsBw3Rf6uL+qAW+UEt8oOaqL/WRP21NvqD+uhz9VHn6lHnG6IuNEadb0Cdb0Sdr48624A6V486WxtxoT7yYl7A9XC7z/MQt+vjPq2PudgQd7U+7koj+nJj/MVG9NmGuHPN8Rda4863xp1rQZ9tTTjXmni+NfF8a9LFlqSLrUnn25LOtiadbU0+15p0viXhfGvCxeaEK5l+V+Lc/lER+2VLyoWWxLNtKZfb0y+3p1/syLzYmXWpM+tyd9aNnqwPe7I+7sr+e2f2p125/+jO+2dXzpddOd905X7bmfdde873Ldl3yjKM46NjshKT0uNsUyK0mgtfdZSYNeWZdFaZtJWYVmW9LMt4VZluX5FiUZRgUBBrUBBnlBNtmBqmnxBkEBtoHBVgFulnFuZtEuplGuplFullifS1jvKzRfk7RAe6oQI8UQE+Uf6+Uf5+kX7+Yd6+IZ5eQR6ewZ5eCC/PKH/fpLCQfDS6NDklPTIqHhGGDo2ICgyLDoyMQ0THIlBxoSh0RAw6IjYuIjEmMikhNjMzozQjozwqOjMoJCE4EB0VkZaAzktJKcjKKq2qbuntHxsdmxubWJqYxE5N4qenl6enV6anidOzy9OzxNlZ4uzs8szc8vQ0dmxivm94pqp5PK+0p6iwsSS/siK3qCY7ty4rpzYjuy4ruzEnpykvp7kor7euYnGwfXOma3e+dX+xeXu2en2qZGu+5ABbdoAvoKzmM3cLuORCIT1Pws6VcbOBIB2KkqEYDY+jwXEsPE6AJ0nwOBOelED4bnml5W1Q4gu/fJ+Ud75p75xiqryTGhC5nTFVw5l9uLK57Vrift3KbunSZs7UWlIv3q9gwCWl3Stv0C2j3y6m6q62u5pzhkfJglc5xrd4rKAfWz20GF7wzjOl0T25NbhkIqoeH1wy4ZzU6pPVF10zj6yaCcjrCShszeqdaFxazeicRBS0+mXUJdS8b52h9WJFXRhB6zyrHSPqx4lWd5kMNpXCoFEoNCqdxmDRmBwGi8M6IB9sbG6ub+/2TWECE0vtw3PehmU5hOd5xVX6pdS4Rhfah6a7RmZ6RGZ5IrM9o3M9Y/J8YvLs/BN+eWZ8V9nMLSLDITT5bXCCfUiic0S6W1S2S0T22+AUC/foFy5RNn5J9qFZbxGZZ4pDrkW5fINwfpLsd7cYcbMi/GwF8oPKiLPVoRerQy7XIi7VRFysjjxXHflBHep8U+zl5tgrTdGXW+Mut8RdrI06V4M8V4u8UIs8Xxt1oSHqUh3yUm34lZrwS9n+H0Y5/5AX+ms16tOaqEu10ZfrYi43xF5qSbjUmnihPeFKR9K1FvTFZvSF9pQrHWlX21Mvtydfaku90pRyqSX1QmvKhZak8y3JF1uSLzUnXm1NvNqYeDk94Gqc+7flcT+1pN1sTTnXlnrhXfqFjrRzXRkXezIv9WRe7M660J11oTf7Ym/OpZ6cKz05V/tyrw7kXhnMuzZYcG2w6OpA8dXB0o9aCtUToyLyE+OLUiwrU1QIwyZ70wq7Y89OthQ5BLn19zrYPoulDpPV3sfbQz/vDP1rZ/jXnZF/bw3dXR/8fXXwIbH/2XKfHK73GaZbDtulgO1UXHqnvNSuttCuNdemM9WiN9mkP95oMNZoPFr/YrDGrL/aoq/aurfqdXfF675Ku/f1btguxNpAzEwzYrAqsKs0oD7LuybTryYrsDozuDIztDwjrCQ1vDAFlZ8cnZ+KLshIyc9Mz0hOiY+NQ0fFpqBTMlKystJzc7OKqivru7v6BgeGR4bHxt5Pj4/NjY8vTIwvTU1hJ6cwk9O46dnlqVni5CxhfBo7No3pG12qbZspq+qrKO+sKO+qKm5sKqhqyq+qz66uy6ypz6qry6iuyKqpL2+b6J8iTGCxw9OLfWNT7wZH2nrHegYnB0eHe/pHB4amJybnZmeXluZWVhZIe3j64RKPvSgWLYiPZyWnI5LjttPjaiithrARwh7iaqsrMssquNwxqsYppiK6rLNxCls2tJjUPFkwtlaB2Up/P5cxvpA7R8yYXE7qXQoo6HVNbvHI6gzM7w3Janqo76ruluFRNu9VhnXNnbBNfmceWf4qvMglodY1sTG4cDS6DhNc/N49rS0gfyC2bimqei64sC+0tDO+oR9d3xdc0OybVeeTVouuGm6cJLXPMtqmGa3TtLYFfj9euLJLpzJJJCqFfEil0ml0JpXJpjPZjH3SwdbW1tb+Xvf4vH9CiQMy7014lkNkPqq4N+fdfExZrze61CUiyyU80zUi0zUy2zUqywuVY+sb98tzo7sqZp6orISyxryWnrjiBq/YbPvQZIewdPvQNNvAxDeBiW9DUt+Gpb8NTT9TEHgN6Xw7yEEF7XO/IOR6RejZauSF6vBr6UYXUL/8Ne73v+WYXq4Pv1wT97fG8CsVtjfStS4lK53N079Y63G9MfpqNep8TfiFmogrZYjLlUFXa0OvV0VcKQ+7nOn3SZzP04wwudLIz6ojLlQjL9WhrtYgL+U7nav2uFbv/mGx3eX6iBut0ddqvS/VeF+pRVxrRFxvRFxrRV1rjb7ciLrcHHe9PeZGS9zVloSb7fHXGtGXU/w/Rjn9Vop62Jr+xbv0G+8yb3ZmXevJutKTdaMn52Zf3rWe3Cs9+Tf6cj/uyb3Rm3utJ+fD7twP+3Kv9+Zd7yv4cKDwRl/RpYHCj5pzNBMiw/JT0MVJr8sS1XGDutvjj/G9D3jLcoKVh9sTivhBU2y3+s7gbfr4P1hTX7Bm/smZ+5y7+AV36Ss+5hYf860Ad0tIuCUkfCda/l5E+F5E+P6I8IN4+ccjwm0h4bYIf0eI/0VI+IVP+JlH+IWH/zcXf4+Du8/B3mcvPmQuPKbPP6LPPWPMy9MWlKhzSuQp5YNJNdKk5v647u64wfaY4caI4cqw0fKgyXK/Gb7PEtNrs9Tzeq7rzVi7Y2+jZ3+Tz/i7wImO8JmeqMWR+KXx1KXxjKWJnKXJgoWJ4oXJ0sXJyvmJmvnJ+oXJptnJlunxpumxlvHR9t6ed/XNg9VVA5WFdWV5+aU5yTVZSbUZaTVp2TVphTVpJdVpJRUZpfVl9eP9Y7jxxfn+6cmO92MtI8MtQ+97JsYH5/u7p4eG58YnV8emdycWDmcJrNVt8e7+EZst4R/JuMcy9rFk+5CGWycSd7H7dByLt4Ahjgekt1qH19pFVrjEVsRUdzfM4QqHZmPqhtMHMWXYzdIFfNk8rgSzVrCwmdKP98ntcoivC8jvbJggNo/OPzN01fHPD25ZDqzBeeSPO+T0u2R0eKY3eWU1O8TX+mX3Zr1baptaKeye8c/rCi2d8s8bdE2p9UytdI0rfBuRaYNIs0JkmgekhWS11o/tNE8eNrwnNY6TOa7cnAAAIABJREFU22c5A1j26h6VQieTDknkQzKVTqEzaAwWg86iH1Ioe/t7uyRyy8CEXVi6hX+SpV+8dWCKZ0J1YGabV0K1fWiWjV+CbUCCS0SGS2SGY1iGW0SWrU/sr4omvymbuiHT40sbc5t7E0pbfNH5TuFpThHpdmEp9uEpjuFpdmFpb8PS7EJTz+QGXEM6/RrsqIv2k8sNulkWfLYy6EqN52f5Op8m/Xwt/MMP4u+eb474sDr0cobS+agv/hp953zSv6+gb11A/fDXbOMr9WHX6yMvVYdey3E7l+Hwl9KAi+Vhl0tDr2T4fR7jqxYfrFYY+nlV2LmaiEu1UddqIq+mq5/N+ONa8r0rGdrXy91ulr+5mXT/XMr9yxkKl/OUrqQ8uFCofS1P7WKu3qVy+w9zVS4U6l4ps/0wz/BShu4lpOkX4Q7yBUEKZQ6fVdhcqfO82RB8sznkemvEzZbwG82Iq62hN9vC/96O/Ht3/KcDGZ92p3/cnfZJb9rHPVk3+3M/H875Z3/eR135f6/L1kBHhuSlxubH2+bHqS/1G228V5xqllsbViPPamy8117qM57vVFvv+4k0+jl57J+HE/+kTn5Gm/6UOv0P2vQX9JkvmLNfsua/ZC98yV74kj3/BXvxS/bSl1zsl3zcV3z813zc1wLcLQHuFh/7rZDw3dHyLeHy10fEL49WvhQTvz1aviVc/la4fOto5dbR6i3x6ndHq9+JV36QrN0+Xr0jXr0jXvv5eP1n8dpP4tU7x6u/iFf/fbRyV7RyT7z2B5fwaHVEaW1EkbkkzyXIs3EKHKwyB6POwWqysFosnA4Dp0fH6dFxhlSsCRVnRsOZU7BWhxhrypINGft6fd6vu7uqorK3tykDO+Cy1Pt2vsd5ttNt7p33bHvwVEvoeHP4aGPkWFsCZqhgZawCN1g5310x2Vr+vrns/bv6ka627rZ3vb1DQ+9nhyYIIzM701gmcV26tyvlc+HRCRTIIEcKiWQ4hJH0Lon6MYLOqfWmocWMpimvtNZXoaX2sfX26FrX5AbvjCb/3GZU3UjaIK5wfqOKuFO4QEgZXIx9Nx9WOxFQNhRSPpjdPZta1/VQx94qsgLZtRHZuu5fNueaN+iZ1e2b2eqW1mAVWeya3JrdjW2fxidUv3NAV3tnDTklt1iGZ9kgMqyD0q0DU6wCUl76JRu4xgSl1bdMbLdOk1smyS2Th23TzCEsc22fSqGSSeT9A9Ie+fCASqfQWXQ6m3ZAIm3v7hwcUqrah0xckbqOEYbO4S88Yl4jcu0iCs19k8w8op3C0wISixzDkl8HxdkGJtgHJVu6RvymaPKH6ktb/xgbv1gbf7SNH9rMHWXuGW3lG2flj34bluwQmWYfnm4fnmEXmnomy/d6hONvIS7GSQGq2QGfFAdfyrO/EvPr+cQ7V/MUPkm7/WHi3Yv1fp+kK16I+PRs+rMbOeo3suQ/LFT9LOmPG0Ff/i3L4EpdxI3q0BtFbldy3M4WBl8qRVwtCbmS5vc5ylczJsAgJ+TbstCLFeFXKpFXa5HXc3Uvxf9yIfLOuRSta9lmNzKV/xH709X0+x8n/Hwl8c6H/l9fj/jj05jvrmbcu1qk+RH6k4vp332U8fB60s9XYm9d8/n9qyAHtQwXxcR/fYT6/L+yHlzKfXA949fLhQrX8p5czfztYonaxznPrxRoXirX/ajS6JNKsxvlRtfLzK90RX/W4v1xpcW19qhPuvI/q8pSiQ0PykuOzYi2yQhXXeox3xzTWuzUIgwYLnRrEQb0Zzr03zcor/XdPhj9/GDsn+TJf5KnPj+c/owy/Tl1+p/06S+YM18zZ79izn3FWviaOfcVa/4r1sJXrMUvudivOUtfc5a+5mJvcTHfcTHfcTG3eNhbPNy3XNw3PPw3fNy3PNwtHu47Hv57Hv57Lu4HPv5HHv57Pv4H/vJt/vJtHv5HLuFHAfG2gPiDcPkHIfEHEfEHEfG2cOW2ePU2F/+vteEnG8NPuJjfhMu3+YSfhPg7IvxPItwdEeFn0fLPwuWfBYQ7fMIdwfIvQuK/BMRfBcR/C5Z/ExF/E6/+yibqDvTkVNb2EWbRkm0l8cpz4aoqf1VZtKYqXFUXrmoKVnS5RD0uQZ+3bMwlmLFwVowlW8r8W9K84/68+86sL24UMd2Hxkyk42Zzl2aq8Itdm8TZg/VlDvVQJDo6kkKeFOLIsA933IM5aZ+XlvSTuma3t5jc7tnlxKp+VOkAIucdMr8jvqw7orAxsrglrmE4smEkoWu8c3l9YINUNrma0DoZXNLrm//OL7/NDpX7zRNDfe+MwFpCcB0RUTkZXzeKKu10iimzDM19GZjhkNCIqJ4JLuwxD8i0CikLLJh0Se18hciz8k219k+3Ckx9FZRuFZhh7IFGZDS0jW+/myZ1zBx2zFDbpqjDGPrq3uEhlUQ+3N/d29nZ2yJTDmhMCo1F3d7b2drZIlMo5Y2dL1zCTD1jzH1iLfwS3oTnOqEKXwUmvQlJSqvpLGofcY9Of+WPsvKJeuWNeuEYfFfR6A+VF1YekS9cwgwcgqx8kOii+qSyFreo9NeB6LchifYRKXbhaW9D094gUs5k+FyPcLob7GiM9lHJ9Pu0IPBantvNeLkryM/PJfxyJfXXj+LvXy40+xj51d/SHt3M1PwY9cMHqO/Oov51Pk/zs+R7H0V+f67A8Wp1xEeVAR+VBN8oQlwrDrpRGHQ5yfszpK9elP+r9MCfCxFXi8OuloRdLQ37MN/1Rs6by3kWN9INr+RZ3cwx/hSt+nekypeed/9p+d3nz7/8SPnHz/S/uOnw48eRv36S8NXNxG+uxd6+lPb0RsKDq573v/Cz10i0k4u5czPx0aU8tZuJX12K++h87r8/Sv36JuraX8rk/5Hx27UShQ8zf7gc/8nZ/J9u5H59M+v3q73Bt8q1rid/+9ca5+u9+Z/XpKnGhPrnpaBTkG/j/TWnmqxwvdrjTYb44bfTPcYznZrD9Vo9ZXLrA9+TRz8jjX5+OP4P8vhnh+OfUSc+pU98Qpv4nDb5BX3qS8bMF8y5L5lzXzHnvvgTrIUvWQtfcRa/4i59w8V8y8V8y8F8w8Xe4mK/42K/52K+52JvcXDfcvHfc3Hfc3Dfc3A/8PC3+fg7fPwdHuEnPuEOD/8TD39bgL8jWL7DJ/zEx/8oJPwkItwREu4cLd9hLf1KHHiyPvCMM/9IgL3Lx/xLgPmVj/+Vj/s3H/9vIeE3Af5XPv5fPMK/ect3BcR7guV7wuV7AsJdIeHu0cqvbIJ2f2dGc8sodSVbuvVEtPrvo/UH4rU/xOv3jjfvSTZ/l2w+Otl6LN18dLL+4HTj4cnGI8n6Y8nG05MtecmG/PG2EhOnsTNmwCEaireNRJs2gk1n/lYAez2GupK9u1K/SuhZwoyNTk10jE20jmHrRjYLu1Z7Fg9IbOHqLmUKtzk6vzo8SxydX57ArIwsEkcx65PE/RHcxvTqNk0gOhQfL5CYXfOrVf1ztaNL9SNLBY393lHpyIIuRCXGvWg2rOp96wyxfhzrkVLzwi/VPCDFNqbOLXvMNaXfwrfYIqDIO3vELb0vsqCzunsivqzdOjjN2D3OyB1t4IwKy2xsn9hqn9hpn9x7N3XQOkEaXDxc2yPRaIeHZNLW9sbO7sYh9YDBplEZhxvbG1s7W3uk/arGdmdEvG1IonVQvKV//KugVKvAlJe+aCu/OOfINFdkmgsyzdIHqe/gb+YWYmzne0/R8JmOlZVHpIlTqL590NuguMya1rSqVq/YLNtAtG0g+i0i0TY0+TUi2Too8UyK19Vwx3tBDibRnopp3p/k+l3NC/6o0OtT9P3LMT9eTfntQ/S9K2nPb0Z9fyFH5VPk7fPxT66X2n6OfnwR9f3F3Of/CP/6AkrjbGnYzbKQ6wUh1woDbxT538wLvJLg80W4l3G4t22K7695wVfzQy8XhdwsDfqkJPRGIfJyZejfKwM+Kw/8e4z9Ry/lPnny42f3v/nix8//ce3qtetXbn54/caX1z+U+/hTzwdfp2t/lmN8s8D5wyyHayFmt71tdBNclPNs/lHld6PC92b+yxslJtdKrW4U6n2UpXy+9s3fS17cqLH9qEjjaoHc9RKVjwvu38iVv9oV8HWx1tWkOx9UOtzozvmyIlU1KsSnKDUpCekc5W0wUvlmqcu0vkivodgAO/IWM2zRVaHblq+00vuQNPbr4dSvlNnfaHP36HO/M+Z/Zc79xJq7zZr7iT3/E2fxNmfxNnfpJ+7SjxzMd5ylW+ylW+yl7ziYW5ylb/+0XMy3HMy3nKVvuUvfcZa+ZWO+5WK/4WK/4WC/5mC/4WC/5uJucfHfc/Dfc/Dfc/9Pvt46KG71gRpeahRdFodC3WhLkbrftrd26y0VWmhxd3d3dyvelhYKFCkUd3fdXdZ9cZZ1YTffH733nd/7zTffzJkkM5nJJJnn5JwnmZwze2Rj9o8kHtuYO7Yxf5w2e4w+e5wxq8WYOc6aO74yoT3bfBneenV97NzmtPbmtDZ9SmdzWmdzRoc+q8OY1aXPnqbP6tDndDbndelQPQZUnwnVY87rMef12Av6S7NPGusyqmt6VhbyuYi/6LCzTPglBuwiA3aOtXCOhTjPWrjIQVzhLFzhLFzmIy9vIS9vIS8LUVeEmGtC7DUh8e/1+bu4gQcb8AcbsNvUiceYwZfQboOpVsORBpPeOpv2Wsf2Gq+un8GtNRGVP+KLP6empWeXVXdOo5bGodjxKegcFAGFIfqHJnqGJwamoTDC8gZ7S/AnRRMAVgUAZoM1gSIOw3ATKNI4HDc4Dm3tHmweWYj8NmyX2eWe1xlU0OaWVmsVXWYV9tnIL8skosy3aNQzp8fEv+itZ659YqNdfINHckVi6Q/PpPxXLnH/mIfcMwm4+9E3MK3i1wC6phdR2YX40YWs6MS0jhEXiKTFJTKRSEQiF1CYBRIFv7RKJS8RoQvQedg8DLkwODnd2D+WXvHbNeHTG7fIV86Rb93iXrtEv3QIeWTp+9jS561T2AePKI/4HJfwlOdmLno3n199/OGdfZCBbdAbhzAjt0jLgHgLvzgTz2gLn3i74FT70Ezr0Ayr0HSL4DRQojM4yPacj9XrCOdbSW6qmR6yOb6KBa7qcRfB0cfk03RV4k7LJVxRiNCWSb26J+SgZIH5nor4AwUuqomP5bLfKqc8Vkx8LfvJVz7PXyYrAJznA8n3gmR7g+Pcjga7GQa5mia5a+f6QPJ85fP9lIv8lIoDpQt85VLeyKUbKcXbq92/KqeuICcnDTmgqql14KCk5G7QdvHtuyXFpcBgsIqWpqr1P2qf/DQ/R8gXhCiFO+m6mLyO93hSFnGoMlLuW7T8t1ilHzEKFdFylREqPyNVqmIUKyOVq6JVq8JUf4ar/QhV/eGnVuWjUh+pXuWz57uT+s9wzdr0g5+S74X4uBempCSGOoe7GbcW2I3UGv/6aVH95cVY4+PZbrP6r6YliQ9/fbozXPcY2vsWMWyMGDJFjlhhxk2w42+JE6/Jk4aUKUPq9NvFWcPleaPV+fdr8NfrsNdrsFfr8Nfr8NdrsJdr0Beb0Ocb0Cc06BMa9OEG9MEG7N4G7O9N+C0a7AYNepUGu0qDXqbBLtPhFxgL5xmI8wz4WQbsDAN2hgE7R4ed24SdpUPPsKD6zHld1txpNlRndfLc5O+rsLZra5NnN2ZPbM6eos+cos2c2Jw9RZ87TZ/Toc/p0ef1GFBdOlSXPq/DgOn9AROqx1vQX5p7/rMmvaauex2dy0VdZ8EvcOBXWAuXWchrXNR1LvoGD32Tj7nJw9zko28K0H/zUXe5iPss+L3NuYer08+IYy/nu9/01b7or3/WX/O8u/pd10+TtkqT1grztm+WLWVWv79Z/v5m0/bNrf27x498+8rikLb6r11dvXDiIhSPh6JQCBRqAYGamUdOQlETcPQsioCjLK3T1tfWV/GUZQRlDUZYmlzATMBQkzD0JBQ5OjHX1jPypWXQr6TJI6/NM7fNIbXWMrrMKf7bB7+Cp67pxhGltskNRlHfDHyyX7ilv/crMPEv/uCT/84r+Z1n8huX5PtmIX8Z+dwzDQjN+Vnfh6zqgFd0Iso70Z+bF34PYdEU6uIymUQiYnFYFBqBxiIxeBQKi5iHz0/OzEzMQ6ub2hPyvnonFJgHprx2iTT2SDD2TDR0i3vlGPnMJviJdcBjCz8Tr7iQzC+u4SkvzN20rz/Ru/36sYnnfWPXR2YeTyx9ntkEvLAN8ojNK6hpjyv66RqVbx+ebReZax+ZB0pwlg+0ueRp8SbE/maCi0q6u2yWt2K+g2rsOdnwY+AEXcUoXXDybeWQY5Jpf+0JPiyRcANc6rS3yEOl2FW1xGVPkatGifOeYnfVAh+lXH+lfG/lAk/FbE/5ONeTwa5GQS6mCW4nsz0huT6QHD/5PH/FTwEK+W5KkZclvE9JG+goQiQlQWIS4jt3aWnseXpB9+IhdXVpSZmdu3fsFBeXkJMSl9dUBhs9Usty1MyyUPb7qOdi9SHW+2WBz6FSV/kiD0ixn0JZgPq30D3lUWqVMWrVsWo/4/dWx2nWJu6pSVGpTVWvT9/3K12jJlWjPu3g74yDdWl7fqbsL0h4GOLjWZyakRDsHutlM/w9uL/KrLXFdbTbarJef6zFoPa7S0b0s9yof+qKDPt/2Qy1OPY3uQ40e4x2uE502092O0z1Os/2u8wPucFG3BHjXogJb8SkN2raDzsTgJsNxM0G4Gb98HMBRGggEeZPggcQYQEkaAARFkCG+ZFhPhSYFwXuSYW5UmDOVLjzEsJxBem0gnRaRjisLjiuwJ1W4E7LCw4rCzZrcKv1BfMN+Ic12LvNBWPqlGFf3aOJ5qcrs+/XYe/WoK/XoS/X51+szz9fhz5fh79Yhz1fhT1ZmX+8Mv9oZe7RGvTJOvzZOvz5Buwpc+ExftbiW1VW/a9eGv47DfZqY/7Z+rzBytxr6sw74rgRbuQDZtAI2fsG1m0A63412/F6suXNSOPbvro33TVv2ire1ZUa1n42rfn8oabE5FepZX2p9a8y2/rvDr8rPbt/RQ21Z08NfYZN15BQ3dCRL+WffEa6mzksOo1F22RubjI3N5iba5ubqxub65uM9U3GCo22tLpCWV4kry4Rl6kEMhlHIKGJJDQej8JgEBgMHIOBwhFDY7AOGKmFstpK2GghbDRRNpqJqx0LeJeErz6lLZ+GcSlt6NhmaEzTXHrHXPno/LfOiZC8po+BhRZhxVbB+W/dkx/bRr11S0r43Frbi6zsWPjRhfregfncimweJaApVMoikUgi4Al4DBaNwiAQaAQCjUAgEdOzs8NTc9Fp+QZmni+sAx9ZBT21CTN0iTNwjHhqE/TYKuCFXdhb1xhD15i3zpGGTiHvHQJfmLlrX3uq97fhIzO/ex88n1oHmPun+KWVB2dWBqSVBaZ+tgvJeO8W+9E70cQv+aNvEijGWcHf9oqHpWGw3a1EJ7V0V5lsL8U8B5Xoc9LhR8AxpxQizsjmvt0bcFA8Tl8h5Zaq34FdwUd2B2vvCtUVD9WVCDkjEa4vGaEvGX5eIvySZOhFqcTXkCw3hViX4wEuxv7O5rHO2hme4Cxv2Wwf+VxfxTw/pRw3xegnYHt9hSPSMiDQLhBot4Yc+NXlU2GGt8IMrtvf0n91Vuu8ppLCbilxcYXdEpB9KuD3p5T89cCuD864WlvE+7xJM94f+5dE9PXdsdclkm6Bk/+WS74rk/pAJuMBOPe5Qu5r+azXsnlvZQuM5Yo+KBSbKxXZKJU4KJU6KnwPkP+ZvL8g8VGYn09Rek5iiE+ij+NEVcJgjXN7s+/MgN10k85Q0+Nf5Z61Zb7DXRmw8QLUdBFqthgxVbQwUbAw9WlhKgs+kQ4bS4WPp8LHU+ETyfDxJNh4InQiETqRBJtIgk8kwcYTYWPx8PEE2Fg8dDRqZjhifiIeOpEIm0yAjydAxxKgY/Gw8RjYRNTCZOTCVCR8OhI1FYGeDENMhyOmYhbG4uaH4+bHYpCT0ZiZSPRsCGEyEDPui5j0hw55NVe86ai1hI6EIsejUZMxqKlozFQUaiICNRGGmghDjAXDRwJnBwOm+31nB3wWRvxQY/7oMX/0eAB6ym98OLTkS2FNXS8R2YAc8VwYdkcNe8IGvcfavHvrPTuqPZrKXRq/2DWWmv8qNakrNa0pNqsstKgqsq0ssfmaZ5mbZFqaYfUl264016u+MrqnLXeo7+sCvJVCntzYwLNY6zw+a0vIAwAhAdVfXhC9MD3/31/dWwCwtQUI+YBQIAJ4W0KeULgFCPkiHlvAYQt5XCGfu8Xj8NlMLovBYTI4DDqHsclhMthMNJEyQqaPCYBJITADAFMAMCQExtncwKKq1H7krxXg9zIwzABa14W/VgUIAIDTuek143Yx5c6JlU6xFaaB+YYeaRZBeWnlfbX9mOo+ZGUP+ns3vmpwsWduEUtdIi9T8UQ8Do/B4jBoHBqJQyGxSAwWtYCAT8IW2oZnK1oHy9qH06o6LEI/uaeWx/1oTv7+K/5zrUdKmV1EoV1ooVXQJzPfVOvA1Hc2fvrXXtx67WDklWLqm51S0d2NImPWGJh1ZucCObm81yzg00vHuLfOMe/dIkz8YkHRTgq+dlfcLQ2DbW8lOqqkuchkeitmOalGnJEJPwCO1VIIPS1R7KKReFfWV3lH3FmF9FtqSefVYy+oxl5Sjj2nFHNGIVpfKVpXKUpHMUobEnpSJu6xfIazfJTTEV8nI28HkyjHUxkectkeCpmeqpneCtnesnk+kDTnvW+vqopvkwCBdqlKSr85dyra6G6m1aNsq3+yrf/JsXsaaXT39ukjEuIy28XB4hLgw2Bp2yt7Q4z/drb4GOttkGF6KOmhXO5L9ZynarHXpZNvgnMeKGTeByf/LZ1yWyb1nkzqbZnka9LJt6QSr+1OviaVdEUi+apE/JWd+abSVUn7PyU/DPXzy0/LSQjxT/RyH/6e2Fvh1t0UPtlrM9Gk09/wT+vPgLmhMi4LuSUgCbh4AQcvYOP5bAyfheSxEDw2isdE8RgoLhPJZcI5m1DO5jybPsekzbBo00zaFGN9krE6Tl8eoqKacfA62FQlFde1Ru1fpXQvkzoWie0UQgsZ30TGN1Bw9RRMLRlZSUJ+JyG+EuFf8PCvGOg31EwZauYLdvYzElq8MJePm8pDTuXOz+RMD8X/LrdqrvYa7U8f788e788ZH8ic7E8f702d6Esd70sZ7U4e6Urpb03saYnpb40a7Yqd6I2f6k+YGkiaGozt7U4s/vL1Z8PAArxjpj9+sjdyui9mojthoCWuoy66uTq6sSKioTz094/gxh9Bv8qDGysja75FlOb45aZ6FmSFfC2ILc8PqStL+lKcU1iQVVyU+738K3VxcXoG2ts/MjA82T80MTo1vYBCIaH93/PjR3uHESgsAoPGkfA4IoFAIVNWVsgrq+sMFmlpGYpEbNA3BYBolbaxTt9kcjkbjE2OgMMVcjlCHlfI4wp5fJEAu0gdoW6M8kQjfNEAZ2t0iz+6BfSvszxzf8T14xo2gWGOiCAAoCz+JHMLAwDDa9zo8hHPtJqwvLawT52uCeXWofmeid8Lfk3Uj5CqB7CVvZjqQWrDFG0EsUpeXltaXyFRiXg8BotDo3EoJA6FxCDRGCQShZxH4SkMwbJQtCQUzdJYCVXdNXN4BJtLYXOQ6/SUmn7bmG8u8RUuieWuiWVeyV+MHUP1rr14YOzx0SfDP6N+lMSkA8AWAAgAYAUABkm8gmZ4Xs1QVfNgc89w+/A4KNZJ0df2iqvFmyDbWwmOamnOspmeCllOSmEXJQO0JMJ0Zf21d+V7KOZ5KkbekvFTFw/XlA4/Dg7Vlok6LRtzWi5KBxKlqxSlpxytrxx9Rj7yLDjhpUKas3yUyzFfJyMPG6MI+xPpbvLZ7vIZXsppPpBMH+ksf4i/jfKpQxIg0K5tYuL6mhruD66mmDzIsniSZfYw3exBhuWjpI/37O6eO62pLr5NYsdOsLiEzBktFbs3f3nYmoXYPYl6qp70QD7XQKPg7b7URwrZBooFRipFJirFZur5HzVLXNTLvFVK3NWL3NVLXVU+O6kUOygX26sUWiuWeSlVxh0oiHsW6uufm5IRH+Sf6O01/StzrDGg83f0ZJ/DRJNuz69/2mrDYGO/2DSygLnC31zkby7xNhd5DCqfQeEzKDwmhcegcGlkNo3M2SRx6EQuncilE3kMEo9B5DIIPDqBzySy1jHLhJm11QUekyzkrovYawLOMpe9xOcs8TiLPM4ij03ls8h8JplPp/BYVB6bwmeSuVwyj0fic8l8LonHxLOYODoTx2FgWQwMi41ZWxwa7crFQJs3VmfXF2dWqVNLixOLlNFFygiVMkKlDJOJIxTiCAk/SMD3EXA9JEIPDtMxO107PVlDInQj0b1fftTUNg6ur1LpK3Ori8PLlKFF0iiVPEomjpOJU4uEmUXS3BIVurQEo1Khi4sIMgU+MTXQ3dM6PzdFJqInhurbGkuHh4d7+4abW9o7u7qWllZa2zqqfta2trU2tTRV1lW3drQtzI18yUut+lZTWPqt9Pu37Pz89Kzcz9/Lq+p/fan4MQ1b6BsZSUpL+/y1rLm9o/Dz5+xP+c0dHSQqlSfiswQcFp/9B2wBB01enFzchAkBKACMCIFZACACAIrJ9s6pih8htQsAGAAsiQAsVzTLEI4yBJ2rvPjq2dgv/UXN8yXtC/HfewJz6uJKW791wH6PkGp7sTV92LqxpcaptTHkCnVlbW1jhbpMwuJRaCwCjUWisSgUBoVAIeEIBBSBx27y0VvALBMYJAvSGsd+41cwALAEABgeP7Vm0Dn+p1fKT6/0H74ZlSE5VUZOYXo3DMzd44NTqwrrRggcgA4AHNEWVyRaAQAYA5hfFqyx+Dz+llAoFAqFoGgi7LAfAAAgAElEQVQHeR/rK06mr/yt/4p3UE93hmS6KWS7KKR9UEh+p5BiqJz4SiHXQynPXynPXTnTUDH+hlz4BZnwcxLhZyRCT0uFnJYK1pYMPLU78OTuQC1xn+O7wp/IJLvIRboc83EycrN+G2GnleYGyfSUTfOBpPnIZ3tDUtyV3j4CS0tsB4G279qx++zBw6/OaH84c9TlxunwR1eCHly2u6Jjel7L9ubZ5+d1VKWlt4G2b98pKykJvnJex8nKIsjiReB1pbCzu0PPSURflI2/DE64LBt7UTL+knT8OemwcxJ5tgrl0cpfYlQ+x6iURSuWRamWxaiWxaiVx+z9Hq1eFrvvU/TTAHe3rIT4uCC/BD9vaOunyfaI9qb4qT6HySb9nvqHLbURyOneLS5PKBD8MURCPlco4AgFHKGAvcVnbnEZWxw6h77O3lxn0ddY9FUWbZm5vkRfXVxfJq8uERfJOBwGjp0fG6z92v09b6K7fnONwGGtcejrLPoqk7HGZKwx6atM+iqLvsrcXNtcXtwgkelE0gaesEzE4bAwLAa+tEheWVlaW1vZ2Fjd3FhlMWgry7jp0ebVZSybS2cyN9lsBpNNZ7KZLDaDxaazuXQ2l8FiM9kcJpfL4HCYbA5jjbY8D5uah05u8elkIjoqPM7H1a8kp6ivrWt1dREAeDwhm8Xf5AjonC0mj8/h8Xh8PpfP5/L5HB6fxd9icfgsFo/FE/AAQIhFDLc0fFlaovL4AhaHyeLQWRz62sbKytoSnbVBo68SqYSllaWZ8aHCjLTezhEklozCYobGRydmZpBYLByDhqKQlLUVLJnYPzLUO9TfPzJYUVP9vbpyaGJ0nU7jivgMHovBYzH5bCafzRKwkTjqDHZjjLRW0D4Q09D3qX+8YXru19C4c9SnqPrx4mlcLZLah19pgJK/zZDbyLReEu1T/WxB/WzNMOH3NPVzByy7bqSoeeJHD7ymH1nROf+zF1U7Sq0fXxxHLlJXllbWqGQqHotHYnBINBaBwSHRWDQSjVpALMBQ2IUN3jwXmKADQxRBfvNMHWJ9kg8sAMA0k5/XOJ1YMpD1vT//58C3psmKpnFrl6jzV14kpVQ0NUOHJkirAoAOAGwAYALAIiBCs7Y2/kuXFwEAFwBAUfYQL8vL9h9f+VjeiLdXT3eST3NRTHVXyXBRybBVyHVQyXNWyXBWybJXznNWzvNUyXVT/uSskeO4J8dePdNOPcNaNctSOddCJdtcLdNUPc10T4q1SoKzbJjTER8nI1ebNxH2x1Lc5NM95dJ95DO8FbO9lKLsVG+dB28X2wECbd+9Y9fZw0ceaJ+4sV/1zn4VU51DfrfP2V3Vv71P7coexUv7VNSkJUAg0PZtEju2yair7X393CDM6U22zeECK8UsC8Usc6U8S5U8S9UME/mMD5BsI8U0Q4VPbpCycPkvYUqfwxW/RkBKo+S+RMp/D1cuD9/7JVylJHpPcdzTpBDf0vTEtHDfzFAfaFvuWEtk++/YyV67yd963XWPG6vDkLND/z9pqH8yGbkCEZsvYglE7C0hVyBk87dYvC0Gm7/B5FLXNjFEKgmOWqhvnPxSCu9u5TM3AeEWIBSKhFsiofA//Nne4mzSGXgKG0Fc7ZumjM6NDQ6P9I9SyCvLi+urxLVl4iqJsEZdZhCJ5KGBLiyesEJnERc34CgynkpD4ZbxpFUCdRWBJaLwFCxpGUdcJpDXSYubROrGAoowOwddIpOmhvr83Jz/vnrt3rWrT+48ePX4hbezU8uvn3TaCpO1vr5BXd9YpK0v02ir/webm6u0zXUGk85g05hsGp/HRU4NNf/8urRI3dricHh0Dp/B5jJ4Ai5/i8cX8Ph83pZQAIi2JocHizNyMAt44E8hq5DPEwl4Qj5XyOcBAo6AzxbwuCI+Z4vHFnA2WJubbMYfsrH5HCbvD9hMHofD5yHQ5J+tg7F5n2+9tjjz1OyKgcW91yb3X7y/cffVtYfGN56bPzT1NLYPeWri/reRm5F9iIV94Esju2fGNq/NnN5buBuaerwwdjJ1Cc6pbK3onCr6Pfi9Y/pbJ+xbB2xoDre4TFlaJpFIOBwejcWjMLh/dW8BiYAtwGYQC11wXBuc0oGgNM/jC2uHf45Te1Z44/yt4TXO55b5op+j1S2TrX3QkWniyATePyjl/j8fvpY0jvej0fA1nuDfWloOAGwAwCIX4P5PxiAbAEBRthBP84t2Hwy8LW7G2qmn2sulOSulOqpHP5QL0N8ZcV0i9pZU2HXpkEuSYVdlI/8GR9yXSnqnlPJKOfmtQpaTStwHmdjX0slv5OMN5BKMFKKMwTEW4HhnmTCnI75O79ysXobZHUlyVUj1UEj3hGR6KKR7KXuZ/TGcO0CgXbt37Dx7aP9traPnNFR1FSD3NJVT3j0otDf8cO742zPHbO9eNLikqywrAwKJiYF2iu+UunTmoq/9o/yAIyWBykXB6sXBe0pC1Usj1EoiVEqiVL5GapSF7S0NU/4cpvA5VKkkQuFzmOKXcIWyMEhZGORLiFJ51N6OT9cmf7rOtGTOdeR3lcd1fIlDd2SN/47obI6c6LKeatTrqnnYUBWMmB38f+egAv/XUggALL6IzhXRuMAmV8Tgi5gCgCUAGFwhjbW1uMHCkleoMyh46md0QOpyetn692ZWXQ+3ZZDXPcbrHhN0j/G7xrgdo5yOMW7XNKd3ljc8z52Cr49OU8anqXAEHUkU4pZFuFUhnoacQvX1zre3z/T0TnR19qKwy4sbonnURmvPwvDMYvcItn8SPwFfHJzGTiGp8/h1KI6GonKI61uEFR4Kt7q0vI6YnzN9bXBEY5/20RN3rl1/9ODBjctXb+ifMX7yuKflt0gk5LIZbMYmi0Fj0tcY9CU6fXGTtkRbX95YW6atra6vL26sL7IYdOTUYPevCiqJyGSu0zaXN2grtM1V2uYabXOdtrmxSdtgMOgsFm24t7s0+xMajmGxObTNTTpjg8ag0RibdBaDyWEx2RwWj8sScNkCLkfI54kEXJGAK+Sz+VwWj8cWCLhCIXdriyfc4gtFcDz1c3N7Vk1DZmVj7Ne64E8/wvPKwtNy7N39nQJi3IJTfGJywpKL3INSPPzjg0NTA4OSXDy97F3tXd0d3Vzs/XxcPTxdXH28C37UVraNfGkcrmifLmub+dIyOTyLWlqmLC0RyRQijojD4jE4PBaLw6DRSDgChkAjhibH3fyjjax8rZ0DbZz8DY2dTa38bd2jHYMTHPziPph4fjRzsnPwcnUJdHMPLCqo6B+Yrapqmx5BTPZBizN/lBXU/qptb2rqbekYbOoebeqcmp1DkykkPIm4gCdMEUigKBt5D7MLVm+feZn9FWWtmmQHTnGBpDrIRd+R9tcWDz4nFagjHXBKwldnZ8hlmWA9Sa/jOwKvyATpSPmfE483AydbgBNeyQdc2e11flfMM/nI11JR5lJxzjKhDkf8nN65Wb0IsT6Y6CKX4g5Oc5PNcJNPcle0NpTXUN39h3u7tu04ICerJS+nBZG+pK788sThrI8vZrJC6/2tvji+awt16Ir1dXx4R2bXLhAIJAbatU/tgNkT/ZiPqgnGsokfFVJM5dMsIOlWclm2kBwHxRxbpVwn+ZIgxZJwheJQhcJwxeJQteJw9eJQhaIQSG2q9kyNIaHVE90UgmyLQXemTjckTdQmYtsy55sT+psixtpMxhtOd1Q/bKwMRs0P/o/ECf/Dnx65f0s9WNytDdbWOlu0xt7a5G4xBSImT0hnCzaZguU1Jp68ihiDRhs5uOvdS39kVmbiXv7Rqc7K85etf62lZ62Je5Whc7Why89XTnUvnHpMfcbdQ5s8fdJd7IJtP0Zam3xxdhv3jcT4JE6HZw/9bJ+cxnb3z3d0jXR29qCxqwgcq3+U0DWAa+vHNXWha5vmf/6eaOycmYAtzqA25jF0LIVPXgfIa6LVVQEBSfB2cFKXlt8vv+e6jr7RwwdPbt3U1zp989z1x9dvBbq5EbBYAAAAkUgkEopEWyLRlki4JRRu/ekSEYlEf7ZFIhGNisHNDvNYLJFIJBQJBVtbW1sCgYAnEHD5fC6fx+Hz+XweZ2Z0+Ft+EQ6BYbLYGxu09Y3V1bW1ldU16uIygUDB4MhoHAGJIyBwJDiWvICjoAiLWPIynrpCWaatrjOW1zYX12jL65uUFdocYXmKzpnl82FC0Qhb2LbOb6MJWnFLfvlfahHkVgKjhbBej1r9PrnUQ1rvoazXzuK/dExUdIz9HpluHp1sGhhrHBir7R2r65us6Z6u64U2DCDq+lG1/YhxGJZCIZIpOBwRiyFgsQQcnogjEHA4HAaFQWAImNkZWEn2t9TY7NLs/LLM/Fi/yJyItOL4/OLMz1kxubEe4ZEeviEe3n6Onk7GVnGeoUVphRlRGfN1fdNfm6JN3HwNbIPeOQe8cfEydLR/b2PxzsrX0TUpKiw2LtbZ2++1lRMo0lrJ9cP5Dy8eeJhci7RRi7cDJzjIJzlCkqzkE4zlUkyUkoyVEowUEo0V0s1VUowU41+BY16BY56Bo1/IxVvJZXgoZtiqxL5SCP5HOuqNbKotJMFJLt4OEmZ73MvhvZv5i3Drg0lO4GQX2WQXhVQ3xQQXiNkzeQXILhBoJwi0Y6fYNk0w+NLBfa/On/Z+fMv/n1vRT+81+drWe5qkGdwoevdgNNqrxt/+3CFNEAgEAu2S3g15oLM39IlGwgvF+KdKic+Vk18pJr+CJL+UT3mmEPcUnGwkXeKnUBIKKQqFFIbIF4eqFIapFoeqNGWexTbZkbvCkE2h0IbQ8Zqg9hL3pnzPgYqIuV/x8Oakmd+R07/fjzfqt1c9aaoKx8FH/uWeCBD9G0MuEv1PFqoIAOhswQpja4UlXGUKaBwBky9icoUMtoDG4C+vsXC4ZQQMX1vV9KXwR1NlU09dW0dlXVflr64fDU2lVbVZX3+ml/7M/FydXvo5LCPinbXd9RtP9U7fPqf/4NqFJ1fOvL5y0fmvW0E3H0a8tq0vbSJQmGwef3FptXdgCIqkDk5QmroXhqcWh6eW+ieX6trghV87qhsGxueIMwsrcygajswlrohINIC0yMmMTTuqpHnlmHaUg11ZbHB+iFvgR8N7+ucOqR+8rHfhyc07RVk5WwIB8D8C/9+1i3hsLh6NXiaThVwWj7a0gZldmh/Zoi0DPDYg/N9yrP/LoMNnZyuLPy+TqX/2iET/0prF4kBh2N7h+c6RuY4RaPskqX2G2j1PHUJsjGLp0xQujMBpbBxNSilOzvpSUtaQlV9ZUNk2QGHOAMCECBgRAEMA0MUFfmHXAz5XzvK38ACAAYBJLtBPB6AAMAUAHWuCqqm1Bii9iyjoJQkbofS66bWG6ZWfg+iqrrm6PljjMLZhmPB7BDu5gCGScEQyHkvCYAloAhFHIOEIJDyeiMPhMRgcBoGjzBFpKOrm8so6mUju6R6AzqGQCAIaS5qdQvX+Hu5v6O1t7Oxp6R1p7W8v/234zOzvCw97MytIX1uQJb+xXzrwhZ24glZYYWN/bnVzzteJ2nrUYM/sQE/Ft/KotGxQqJWSw7sz75/ccf1wOcJKLd5GNs5OLtYeHO8ITnaST3VSSHNWTHVWSnFVTHIDJ7tBUl3lUlwgqS6KKS6Kic6QJBfZFCfZDEeFdDulFDtIogM4zgESbwcJtjvqbv/WxfRZmNXBBAe5eCdIoqtiohs43ln2w0MwWHobCCQGAm0TA4EOKsob/3U18t2L9I8G3n9ffnlI490hldA759Je3vK7dCzpn4vfHQwfnz/1h3tiYruPK8rZX1eJey4X/1wu7plc0iv5pDeQZAP55JfyOZYqpd4qJcGQwlDZwlC5ohBIYbBcQZBCfar+Qr0VttF/viZwqiZwtCqgrdjte4L5j2Sb35/cm/PdOgu9xioCZmqNJ+uvtla+aKwOx6JG/z8G1f/0f4sAYJMlWKTxFumClU0ujcljcLYYbD6dxaMxuKvrTAJxiUhYXFrZWN1g0BgcGp29ur65vLqxvLS+TF0nU1ap1LXVJRp9k93d2v3x2cvrOtr6x46ePnb8ov7Zq+fOXz937s45/SeXL8UFRXX3TI/NERH4pel5REf3wOgU5lc79GvtyPeGsfoO6M/GmarGuYyCxp+Ng6PTuEnY4jRyA0Xm4ZZE5E1gfAr/8Mb940pqqZ4e/SU5rZkxdYmBdfHBaa4ON06f1lDec1pL5/3LNxNj4/9JHyD8L/wcDYVnhoRn+LiPVJXMN5YNl2UNf83qKU6dbijDD7dQZvpYS1hgi/8/N+nfNWYe2lJZTV9ZFQm2uJsM9iZDwOUBAMBi8xq7xr42j7ZAV37D1jrw/H6KYIi61UcRjW4A/RSOX/LnMxcfHzx65djp+7rnn53Wu6dz/uGT9x5hudVFA/Bv89SyOeLnGVx6y6hb+ucWOHYATx0kLPYTlnuwS4OUld7FjQbEWvX4UgOM0YYTdOK26mHM+nl6w9Taj56Fby3jFW2T1d3Q6l5kXR90HIYgU/CUJRKBjMURUHgihkDC4okYHAGLJ+IwOAyMuDLPEKG5ABMAaIKtERQRxxcSRAAJAKB0QfvUYv84eXySMju/jCWzRqeI7439njxx6OlGjA7ih/uI0yM06BgLMcFeGOOO9azMDuPZNCYg5As5bMziytDSKijYUtnOUO/d49uuH6+EW6jEWcnE2YJj7GRj7WUTHMCJjuBEJ7kER7l4J3CCIzjBSS7JCZzkCE50lEtylIt3VIh3kE9wkEl0lklyko23B8faQeJs5WJtJQNtDjlbvnD68DjE8kCCvVysvXysIyTWSTLSVvrVX9IykttBIDGQmBgIBFKSEH+uq+1x+5rLVX1T3SPPD2m8PKAWeOvSN1vj0AeXLE+qxj2/anBZW0xsOwi0EyQmLrdb9rm+UpShYspHuURjcOIHuSRTuaQPsvHvJTOcwEXBip+CIXnBkPxgxaIghaJAue8R+7s/PRootPmVaFoc+DLZ+W6E1Y1Qi5vRdvey/d/k+b9NdXkc8uFaptuj/iLjybrnrRXvf1WFo9Gj/8M5gM/nA/823v9biSoSARt0LmWNTaVxlzbYG3QOncXfZHI3GRwmi8dgcGamZpvr6vo7O+AzU2uLVD6P978HFP1X6MFhsxMjw7UP7L+oo3vxtO7J/fuPaO4/cfTUmVN6l/V0L+mcfHTvXnFJxcQMfmgC19o12tLRD11Y6urFFpZ2/KgcaGtbqK2fKSrrzyxqaumdG5/BTs2RphfW4AQubhGgrgHfypqPqB28paNXGhFcEuiRam+eaPUxw9Eqxd7q4/2/NVU11dQP6Z7SL8j69Kel9Y/G/zm36a7OQl+P9rSQ8a8J30PtU+0MU22Nk6ze53pZtRXEjFdmzDd9JcyNCLjs/7ksQMjno8YmBn//nunpHW1u7f31q73mZ39HBwlHXF/nVHdO5rbOVs2xvo/T6uHsVjirZYHTghX2EgXesbnq+3V3Se0Tlz2svvfM0aNX5RRPbpM9slP6iLy63q03Th7Jle5JlfaxX2yjCu2jCjxTSsM/N+e1zRe0Q4vb5orbZ7ObZz51IH5Orv6Gsztwgh6CoAXNaVpg/ZpZ+dEHK28bL28d+9E5Vdk9V9s7PQlbWFwiLq5QcEQMBr+AJ6GIVCyJgiOQMDgCBovHziJIzRPkmkHMOHZlhrDaMIzoRK914deHlmgDBFrr1FLv9MrI7PIEbBVN4fZO4V6+dXvzxrtvcrlrfLWjb61niNE7yu2e2uqeAloG2aNz60zuv3Vi6wCAAgBQkLminaG+4aPbLkYXI8yVYy1lYqzlYmzAcbbgeDtwvK1svD04wUE2wR6caAdJsoMk2MvF24LjbcEJ9uAEe/l4O4U4e/lYe7kYO3C0LTjGVi7OVibGRtrf8pjt+4f2hneCLA/G2svFOUBiHeRjHWRDzCDPr8hJ7d7xR/dAINDubdv0lJWfHTvy7Oi+p0f3vTxx9NmhA4b7ND3Onw68e9Htmpbfff17OodBoG0g0C7QNont26QvHVcJMtHMcFfJ9lTK9VLP9VHL81X55KuS66+cE6CUE6icG6T0KVChIED+S4h6Q+Kl2rgnOZ6P/N5dsLp39M05jWen1V7q73l3eb/F7WNOj3S9DS7Z39X9cHlfnve9kSrrzgqH2u/h8PlBAAC2BFskPKm6sjY6Mv7Htyra2gbw33xPKBStbrCJSwzyKnNxlb6xyaIzeXQGh8Fg83lb0xNTzja29y5funvx/Jv7f/vaWhSmxg+0/F7HEQCeEOBtiVg8gCsA+FszgyOPrlw+qKKstf/QpZMn3/x94+55/SMaew/vPayjdeqMlpbesWO25nYdnRNz8JWe/umWjv6ZBcrIFLW6arDs0+/qz92fS7vySzqKv3cOTmCm5nHTs/hp6CKSyKOuAzNziy52fvLicg8uXioI9c9wsYsyeR/y9lXo+zeRJoYOT/85pnlEWlpdQ+WwzQdrIhb/36QPEAGAkMMh9rUO5EV1Zvp89jP3f3HX+tp59/t/B718HGzwoMjLvP9TeF2yb26o+2RXE5+5AYj+fYuHGBstio8vTk2O8fJM9PXNjo5MDPaPCwv+nF841DPa0D1V2o/7Mc0vG2ZVTDIrxxnVk6xm5FZQWtWBQ5fEd6qrKGmdP3Pd2vB9rIeX2esP6nu1Qbs1QOKaMgraV++YGNpFPrMIufPa5rWF23MzV8uA1IzqgfTy7uhP9X6Z9QH5Len1M3VzjGYEvxu/1Y3nNaM4TQususnFyl5YZcdEZcd4dddUVfd0fd/UHAq1vEKkLpFwBDQaC8MSFghkDJGCwxMxaCwCS8AOTM5F59V5JFYH5TXElzalfW5LKm2PLW1P/tr+9fdM7wx9YJY2CF2dQNCxFFH7MOrOcxsDE7+BmdXekbW2npWOgdWuIWbnKKttjNk8xOie2IBiV1DkxTnKUh+e1EGgggJMFa1f673956bzu3NhZkpRFjLRVvKxVvLx1nLx1pB4a3CctWy8jWy8rWy8rWy8nWycnUysnUyMrXSsrXS8nUy8rUysNTjGGhxjIxNtKx1tJx1tJxNipWz76uibuxeN/rlq9uiwg4GKv4l6oLlamI1ygKni4yuyEuLbQKBt20A7QKDt20Hb1CSlz2toXN+vcVlT7Yyi8nkF5QeqKva6R9MM72aaPbS9rXdAURYEAomBdoPEpEEgyX3KEKunmvHOyuleclneSpk+Sll+8jm+Cjm+ijn+ijmBCrlBcnkBsvn+8uURx39G383xuO9qcPbZBc0H2ip/H1J+cFj92UmNJ8dVXmqr2vx1Msb0UZzF87dn9tk/PPUr177rh+/viuiWurLRzu6m7z+Mnr1SVdaUllZWkdcM8g7cWFv/83wXCkQrqyw8ZZO4uEld3lhfZ9IZPAaDy+MKFuagFkbGpw4e0DlyWPvQgXNaR+9dOvPo2tmnNy6E2VqhmzqAOTxvGCGcIXDn8PnBUVrKaoeUVI6rqhveuprmaZfmbffmzrUDe/Yc2HfoxGEtrf0HL+ieKf1atUrfgiIIv1s6vpbVZOf+KCtvK6/oKC1pLCiszy9pqqrrn4WT52D46VkcFE7BkegjY6i4iPQLOlfkxCF3zl/zM7OwffzU8clTlyfPrB48sH36xPLhY+29Wjt3KCrI7r157lZ3W+f/KvMGamH4U0J3mtdXfzOvhzfsrl8KevEk29ryk71lluX7H352A9mRFeFuRtf1QmxNsRMDAJcJACISGhnj6eprbhLu6mRh8ML8lYGN0Xsb4/dWJh9szcxjgyN+1ra1zdF+I4A66FYNTFgJFbURgW/dyAs3XoHElPbtOxvq7D1c9Z3Y1bTc2zH7qzrO0+3G+RtykIM7dh9UOXj5ibmvX1JpdnF5a2evR0hs7pcqDJEKhaNCIlNuPbPKr2xtncQ2zm82wdldOEEHjv97gd0IY9RPUav7YT87J392T9X1z9b1zzb0T8PQ6JUVImWJgMYjkWgoGgfHEpA4IhpHQKOxCCKZUN/cbuwUdd8k5taHsHuGXncfOT43CnxhGv7CJDAyrWYEzh+E04cW1qdQTAwF+N0Du/nI/J1lwCB0uXOM8ruX3NS33N7H6Biktw6utQzTf3ZSs750pJTUxn1vCC2ri/vRCvL7qGRpoPP2n7+cDM+GmilGmMtEWspHW0JirMCx1nKxVrKxljJxVjLx1jIJNrLxNuC4fyEbay0bYyMVbSMZYyUdayUdbSUZaSsZYSvraaRodE/97rl9N/WO3dI/deXk4Vu6Bx5eOvTosobxfWWntyr/XAbv2rEdBNolBtoGAm0HgbaJb9++T17+3H6NKwc0LmqqX9XYc2+/us15rQzTp2Hv/zlzUE0MBAKBdoiJSWwTkwSJSUhLSj28qBRsqZTsIZvupZDmJZ/hI5vuAU5zAed4KuT6Q3IDpHP8ZIsC9lREnC8NuB9pfcvg2pGLhxUvH1S+dVD12Yn9b07te3NS0+bKqci3d7/6WlZFuvi+uPHqzN4UD4OWz96d9UmFWTEfH/7z7vr1G6d1pHbLyMiqSUkqKYGVPmVm/RmaAr5ocZGOIazhyWsk6srqBoPB4nN5ItraZoi37/E9e/SPHLp+9sxFfb3D+/ZpKCufOrT/rzOn7+qecjN4jWzrBRYZwDpvHUHy/GCntFtuH0Txr1PHvI1fZHhYFQc5J7tZ3Tmnq6akdmDf8f2aB/eqqXt5+REoyxgytaa+/u3Ld0f263w0c27rn+odnf/1u7exdWR0Ag2F4RcWCEgUFQ7FFRZ8fWNgdEXv7EEVTQUpleOaWic1jx9S2ndP78Kzs5e0NfYdVt9/8Zj+Kc0T23fKS0qo6x89W5JXwGIyuWwOn8sTCbdWZvoHsoKLfYw8n/0V+PJZRZBfV1pCZ3JMbahvVZBne0r0eGHaSEmG5b2b9/S06wpzaVg4arwvyNbc5N5tf9OPvqYfXw6OJo4AACAASURBVN+7c1FXV/fY8bPaOreu3Hh4596rh4/Cg6Jbh0m/YKJPXSvfR5hVMKB2TmDrkS4pdQAEglgZmiGb61Z6G2A15RNfv0x+L5muLOkozPUytVZROgaSPHjs6svM781rdDadwYzNLm7p+2NPBPkl5W8tPTDUpSW2sHF+s2mB3kPgdeBEDTDWr/nNX1NLtUOImp6Zmu6Z+v65+v75pqF5JA6/tkpeXCFhCCgkGor598M6Ao1FINFwNBbR1jda0Yss7CF+H8D4hheev2wcmNuU1T6Z3zZS1QMfWuAMLTBH4LRpBBu1CNR0zt28Z2ZlFzW+sNE5Tm3sJTb0Ulv615sH1n/3rzb1r1Y2z2UV1SXnVERkf/VIygnMKAT5flC0eqH99sF1hzf6wR/lw82kIyzkoizB0Zay0VYyMVYysVYysdYysVbScTbSsTbS0dbS0TYyMdYyMTYyUTbSkTZSMVbSsZaS0Va7I+xk3d4pPr6ocu6ghramhvZetWOaKoc1NI7v23v64IHTBw+dP6L58KzmlZNqu3f98Zx/bOc2EAgksX37fghEX0Pt8j6Vvw6o3zmq8ez0wddntfT3quwUA4FA20AgcZCYxDaQuBhIfPt2yTMHwS4v5RId5dLd5dPcIZnu8plO8kkWMmn2kFwvxTw/uRwfheIArfKw27leDzzfX752QvWEmtwZDeXbhzVf6Rz5eOaozQUt11vnfJ/cjjV5/j3YvtTH3Pz6KfPbJ0tiP7ZWRvW1lIW7OTzS035344rWnj1Su2XBYNWd23dfvXBxsL9PJBQK+QCZvInEUrGEJSJljUBdIZBWWEx+c92va3q6pzQ09I8c0zuupXNca6+qhpS4tLS41In9h26f1TuvdcjJ2mJ5cREAAAQM8ezeE6ntEnsgCo8u6gaZvYhzMMrwsC4M9HB6/eKQ2h411b2aGgdUIEo3r96oqW0YG5usrCg3ePgULA5RUzyQlV4Ag6Km5xETc+ixKcTo6CwKiSeSVso+l18+e1Hr4KHzp07sV1ZXBaudOapzeu+x0xqHLO//Y3n37nFFRVVp+ROqB/UPnpSUUNy1U/n4Pm3zN8Y5CUllablNX8oxY32Erh+1kY4fb2q/vXruS2DQUH5Bf2ZaZ2JsdXBAuq21n4FBio1Vd256iKnxmX17kwICBmurgizePz97OsjUuCDYvyAkIMzZ0cTg+V9n9U8dOnb8wEm9k/qX9PUf3fknMaeqepIVVYPNaF9sIQLFreizF1+CQOLHNLS+xsaQuhvRzZWTlV868zLbMpPas1LaM5JrEuIe3bgH2q4ss/dsYU0HAADopeWQ1PzOoTEAADhcXlJe2Tv7YPTKGpolaoSyWlGcHhK/HbtVD2PVQ+l104u1g4ia7uma7uma3pnq7qnmgVk0nrixsbROWyQQkRjMAomMI5KwKAx8ATmPREIRCGj3xFwLllNHAGZYovT82ltPnMqg6+MAgACAubWtIThjGM4YhtOnkGwMVVTRMHLxlpGte8o4itU+Rm3oJf7qJTf2LTX0r/zqX23sIbf2QTv7xrp7RxrbektraqtaW0C+H+Vtnp96d/+qwyvdoA+QMFOJKHOZGEvZWEtwjIVsjKVMrKVMjKV0jKV0jJV0tLVUpJVUlLVMjLVMjKVMpKVUpLV4jLVknJVMnK1coIXay+tqZw9p6Giq6+9T09+/59Q+tYNq8if3Kd3WP3HxxNFT+/fq7N1zWFlZerckCLQNBNoJAu0EgbaLgcS2gUA7xcQg4rsPy8noKEF01SC6Goon1BQVpCRAIBAIJAYC7RADiYuBdoNA4iCQxD5FqY+3ZaNM5RKdpZPdZdOclFKt5RONZRM+yKbay+d4QvK8lUuD9EoC7kRZXTN5cEpHU+aQgqT+HuUbR/bfOXrghfYhx+u6Nld0r2uoXlZXsrp2+ouveaaj0dNTav4mV+uLfBeG68baazzfGfg8/Nv+1pXjSipSEhApaQWwjMKDv/5uq2vkMnlk0iYMgUfiKCjCytDI6M/qivbGeoeP707vU9XS0NRQ3qesoLJPVfXInj1q8krSu2Ug0nInDx06f+rEyUMHPJycUHBkaUHp8YOHJbaLK8uqPLh4wfnlA/tn90zuXnt99dIt3XN7VfYoKaju1zyiJK9+YN/hsrJvSMRCbfm3MHPbJ8f1T8ip+7h4LFGW1tY2SYtrWNISHIEhE5cXYGizjyb7VVS1Dx3WOXJCBax8UuOg90dTXyOjoPeG9bERuS4O7y9ffnX5qu3jJy+v/AWRVAJtk1dXOnL51IVXt+69ufaX+b27n8O9e/PCI00e62qqvbh2I8fHP+D9R4ub9z2evPR69vKp3rlz+7VuHT/rZfAm28PxjvZxuzevk328HutrOzx+8D02ou1TRkteRkteVnVqfLqfm9Wr5xdOnTm09/jp4ydPHDn2wsD8Zye6aW7r6zCrBQ94JdVJye1XklVO8fAcKSv8GhWS7ur0JSSgOiGqPjmhKS25PiH6Z2yki7GZuKSGmOThkLSvw3BiVd+UX0pR1+jkFgCssNjhaSUW7jFkOhPBAtpQgn4CMLQM9FKBdqygGc2tn1muG0Q19MN/Dcz/7J8t7xxtGpzCkKgMxjptcwmPR2IwCAIRQ13EkylYFAaKRM4vLMx1Tc3XY/i1BGCWBURnlN185vQNtj4CAAsiYG6JM7RAH0KyRlCcWSwXSdkqrew995ehY0DmCJrbOrZS20uo6SbWd5Fru6i1PYuNffjOPnhv/3R3/3hTx8D3uqb6jh6Qp7GC1VPtdw9uOL7WCzSWCzXdHWEmE2UhG235BzLRltL/iyhLqSgr6ShLyRhLyQQ7cKKjYoK9eorT0QzPC85vdM8dVD+pofLo0il7g9ue7x86G9y1enTNz/hxaZhLgsv7v88dOqQhr6kAUZGV37lDRgy0GwTaBQLtEANt+yOCu0AgVXHxo7JSx+WlT6lCdDTV1OTA28T+D/d2iYF2g0ASINBuiJTE4wvgwHeQOFtwkrNiiqNKgrlc3DtwtKFsrKl0hqt8oe/+koDzyY5X3Az0n1w6pKUqo6UCObdf/cxeVS15mct7FFzuXo40fHJrn+oVNYjHg8u/oz36syOtb+kY3zxQnu443loI7avJD/QIeXAv9MH9W4ePykkrSEkpykkqgHeA71+5Pdw3RFmkIzCLUBS5/nd71dei75+i/e3eXjq2/5iGugJEfsf23RAJGZ1D+2+f0X508ewtXb39ikoKMtInDh86deSQntZxH2dXs9fv1SHK4tukwBLKJ/ceOXPw4NVjRy8f3q8pIa2wXVZZVkVeTm2P+hE15UNy0orhETHzMFhF4ac8O8cyKyeHa3+HeXotrWxw2aK1ZRqRSMFgKeurvKG+kQu6eqqykON7DhzVOKwopaStcdD3vXHoR6MkG/PfCVFZ9rbez5/HWFrE2Fi8uHpdRlwJBJKXk9mrfeDU8yt/PTtz5tbRAxEmz777Wn68dlYTrHTvwlWbZy+uaekflj9w+8SFUFPLDzduXdh/6vbxC4GGRh05Kf7vXhlcuWDz4p9/dI6EmrxtyU5pzEyqT0usT074mRBTmRBRFhMUaG1xXltvn8ZhTc3DetqXyksrAC53cYnf2E9+aRokL6fpZWQ4U1YUY2p66cDJU6pH75886//2XYK1TZiZeZKL84+EBH8rBxnZ/WLbNF+Z+yQV1RVUdUVnlXZOTW0AAJLOCkgosAtMWBEK0Vygfmq1egD7pXuhvB9dN05thq23QVebxvFt45iOaWzjGLJuENo6Chufgw0P9Fd8+5ZfXJpXUBIfn1hUVDQ9M7m0TKIu4slkbO8U8usYtWx2ZXZtMyWz5IWJ3w8cqx0ApgBgjgaM4/iTBNE0CYAvAZgNIP97r/7VN+4hecNIfsPQWlU36Wcnvq4T/7ODVN1D/T1E7h3BjIwhegZnGtsGK391NHYNgtzfK5g9Pf38zjWLZ9r+RpBgE/FQE8lIM9koC5n/8B/rLKSiLKSiLaWiLSUjzSXSXVS+hupmu5+Js76Q6vYg0u7B4wsn9shI6e1TibA3bMuP6C2KaM30HyiIxNTl0/oqKe2F6d7vz59QVwFLyktBJMUh27dJim3bDRLb+cd2ioFAO0AghV27jsjJainIainLnVRVUpOR2Qb64zl3ioF2ioF2iYHEQaDd4jskLx6HeBkqJNoqJDsopTipJFoqxLwBx76TS7SSz/FUL/I/nud9PsL8gtVDnesn1I/IS187cuAfneNXDuzR36N0ba+a2/0bDVH+RR42ke8fVwY6jGdH9KUG+RrcfHt136eID6P1Keih8qbSJNeHd58f0dJR05SRVBAXV5QUl5MSlz514MivyloKlQmFEsYHJyIDg13M34a7fXxxQ/+kmrqyjDIIJLlzm+Tpffs/3v3L7eX9gA8v/E1ev7l+6eD/Q8d7B8d1nmm+3zmdc84555xzBtCNbqRupEZsoJFzBkgQRCBAgAAIgGAOokhKIiWSoiRLsiQHJctjOY921pJHE2yPx7O66zuzM/dubc3cW9f3D4oz9tbuV1+d6lN1zp+/ft73ed7vMBksGl0jk8l4HBmbZZQpORQ2EkFCwRQ8REACOGaxTTY1JIxGn0qV9nvVEimdxuVz5Hg0tbOj/PH7H7905eKF0dHL/aP3Tm//8rNf/rf/+99+8Re/fO/Jm/dv3HzjlTd/89f/x8N799V8roBIUHP4cr6ESmQJaby0w1Xn8rSFo52RWK3NlbU6Cz5fayjoVGjQMAMAJgbFlXEUnRWZzVL7YkPy/EDj0UBL1qgRkhgRuz/ri7gURo/SNtNS+uzRww8uH96cmX59e+eL1x589f5r95fn24O+UiZZYzddX5z6wf3nPrh7451rx984Ovf6+bMPd1af7K8/3j9TrqsV8KQsrlIj1Z0c6P2bj9/47J035nonvTpf1uF/d3/zrx7fXW4tqhkKPlUe0TtPFbu641VWkdIuN/Y3tI20dFIIQgA4ubruD999+0ffe//lVx7+5Jdf/NMf/vDb//Gv1x+8Pbd++OGP/vz+299vHliJZNrNwXpXvFjRNF6a3dm/8+arH3z23Z//7Xs//fK9H//VWx//58MrL5fL09FIpV5rtRj9RoNXJtVrtZbu7vKbb37jq69++9d/88sbt14YXzhTHJhfO3f8/NWbhxduP/ry/3zw+39+6Ze/efl7n3/0n37/7U9/e+/VH9x7/MmHP/ntlTvvWHx1J7bu/PjLf33rk//y5P3fvP7h373+4e9e//Crd3/w1Qc/+rsPP/n8nXe///LDt5+/9/jW7ZdfevgGmC4yW9OaiMfSklKcaKeudGNWS7gzPcTNXuJT8LbKhLN9xK0+4lYf4WwfcbsPv9mLPT/Gfu185KX1qvkGx1RDYKYY66xymQVcBhJZ73d843j9izeufv744MsnB79798bvv33nH9+/9y+fvPzlG1eWOzMiKg4JozBoIgJBgCA8BGMAhHyKHwAAj0CIySQ1g6phUrRMBo9AQAAIAMTTOZhnZSoaALyCQ+rLkc4Nk/dHyefHGed66Jt5wl477fIk/8ai+OYJ/eV5/+keb1tCbxZQVBRC3m6aqAiPJAI9YV+b2zGZCL65vvDnt84/mh94NNv75lL/C5Ptkzl/W0R1canxp2/s/PMXb/zlD5+MF/MiLJmEJqGRNCJRRGKIIDRBJVG+fOPux2+8++Do4PVrR9e3Tg3m01mfySrhswg0JCAiAE7G4XZUJVdKrRul/Fpnbrk1M5lLVFhMPAqDTaGLWVw5j6eRyilEOgQRUAgih8yUMLhDDTXfvLSzM9g9Xp9e7etIOG1kIpnFEODR5ES84smDB88d7vU2NESs7ruXr/3TV//lsx/86Hh9da6zZaSxZqKr88Wjq7tjw3VWRcFrythNWqEMj2OQ8AyHypBxeOu84aDC5JXogkqjiy/1yVRiuhAAGgBMBMxkU4RZt/+5uYm/fHD1p3f2dnoLAbmYhydXusLr/WNHEzN3l089OnPm3QsHH109em9347Pbl7989dYvXrny5tapk4WGiaZ8ayh8Y2Hp5vKpw5n5Oxsbj3Y2X1g7eXFu6tbaqTcv7W4MlTQSBYOpMGoszcnUYmdHf31ezVUYearRiqrvnlv9+7deefP8brmyttoVXustv7F/0Biu4JAFLLJELzVV+GJkvBAAZtQf/+TR8ZcfvfDFj7/zT//tq3/7wx/+r3/7fz7+9GfTs+uxeL3OGKcxNFSmnMrSUBg6LEWBJEuFusDA/Nkn7//0w89+9fYnny2uHumNESJRxGDJZVKTWmZTSmwyiUUo1An4qmAgvr9/cLB77vjk4ht7O+NNRb8zvDa39OC5e0c3Hp/av9/YvZip6RubOdtWmrU5U05XvG9wfnZxz+ipWTt6/LNf/+Gtj//uyXf+6tX3f/PaJ//47qf/+Pa3Prt96+Ha2t7I8Nzw4MTU2Mz81OLi7BKYbmPUJ2U2g7whKj7VTl8rYdd6CZvP9lOt2yoTtvoIW3347T7CVg92u5/02mHi7cttEzllR0TTnnTXBIz1YZeWw1XSGSu9ne9d3v7OpeVvH0x993Dqk6tLP7q58vM7m3/z+vV//vDBT+6dq/ebEABAEAqGcTBMgGEcgDAAfK1+CADoaLSMSlXSqSoajUckoGD4mSXz1Jt5SiCWRSEWorT1PvK5UfzuOGWvl75VIOx2kC9OcK7Mia4uGi/Nh5c7PXU+uZJFkJEINQbVTNy7lI7OVsXLPmfJblyrrbzV37pbHztqqngw3nGxXFuKGruTxsPpmj97cPLffv3Of//7H14/e0rJkwJAJOB4VLqSxNVhKWKdUD7f3LBXbr422fz64ewHL+2/e2PjYKaltcLCoxMBgCkYYtikHinkZrpbJ1rq5/KZmWx8uCJU8Lt1PBEJRaIRGUI2X8IT4XFkAFAYFNGqMVS63N3J8MWp8mapuScSHoilIjozhcSgkDgYBN7p9tx9/sbWyVmnVqcWycvNtVdOz+xNDA5nKwo+Sz7kLSZiW+XWF2babg7W77RlBxMBs0CMRdJQCJpBqqt2euM6s0+i80u1QZkmINfYJSoakQMADQAaAGQaRRg2OaaymY8PN//20aX9vgabgE9HERMGx52Tqz++dfPtzfXJysq0wdzoDfdH4xuNhftLk9+5sPne+e0XVxbO9ndO1mUXWrucIo2eLRlvLB5Oz3TEk0GtpdIRXOvv2ZsacGt1FBLf4wgOt3UMNLUkvSEGWWBTOHe7+t5enPn0aO9HN64+Wt+4f3L5L1648+Pbz4/UNBmlRiVblfQkIt44Bs0HgG43Om6fO/GtmxufvXf3H3/3+R/+8Iff/uq3h+eO3M4Ela6gM1VCoYkvNrIEBhZXz2Rr6SwtlaMT6fydIyeevPuDvQvPy1UOLI6pVRpyqXTIFZIIdQq5XavySsUWHkfL5ymVCn06UfHu9YtfvvryC2e22rL5if6xvc1z5zfOH65fXJ3bmBicbGvtyje05DI1+VzD6OD47Mzp5q7pcze+8Wd/9a9v/eCrR9/5m9c+/M23fvj7R9/40cnFzcaaQtgXC7hDlbFUQzrbWWjpaW0Hc230uoTEoBHVhYWnOxjrPfgzZeLZPtLZMvHsM4tlZ4C4M0DYHiCe6ydu9qIvzYq+c6u4P5ZoDQp6s5aUQ5Fw6qr9Lj2HlfU4b62feHVv+cXl8v2ljofL3a+v9b19ZuC7B1N//sK537135/ffu397bVBMxwOAgCAsAsbDMB6CsABCA4B86rvgEQg+iSilkKQEAhePw6H+QxWf4YcAAKaSKMVK21qffGOAsD1CPuxn7rSQtjuJh2OMo0n+0aRub8Q/XbAnzQIxg8TGY/1CVsmpGfRbhkPuksOU16ob1Mq5ZGA7X7EQdV7rbb4wkK93SXoqzUfTNW8e9//Xz175wx9+9fmP3quprEag2USKkEgSoNACnUQ/VUhfn26+s1h8sj34vburP3vj6KdP9n7+6u5375w8M9kUMsoTJm1XRcivlWskYrlAaJfKGn2uwcp4S8hvEEpQEAGDoTNpHBaVRcCQIIBCIAgqoSxpMkWUyohC0hUPDWUq81a7Q6ygkFlEPBsJsGaL/ea147MnJqIOe8zh6s6EZ5sSK6XCaF1ljcMQU/Jm8/b3LrR8cqH3Zn/NRNjSajdq2Xw0kg4AiUnkVNjdtd6gR6b1SdWVJmtAaxLRhQiIDAAZhWBSSAKBQOM1uvqrMi8tz/zwxtbl0c6EVi8mMS082UJj8c7CwlyursHujamtVQZPd7AyozD0h4MPt1a+/8LNN/fPXBsp3VucfnFzsymSSFkdBzMz91bXqox2CZkvInLa4olLp+br4wkylu6xujbm5y9sbtUnq5gUIZ+pWSl2PZocuzs8fG14bK2x5aCj+4P986+srC3k28bzxbHaxpPl4ZAnCcNsAFhahWWooWGxJnVrtuevf/ze737320sXbwTcCQJeROOpeUKdSGDg8Ax0tobJVLHZGonELlf7GSIzXWTM1HX5/dVkLCegNy93Nt1enZtqa9FKdEy6TCKyyKV2FlNNp0qFHKVBYVzo6Xm4t/vC/v7x+ua13b0ruzt3Ds698fy1bz+8861Xbr12+/KDq8ePb9+4sb+7d/rU88cXHjx/d2f/0t71Vx9/9LcPP/z129//9ZNXP5wamo3443ab12Z2euzukNufjiTqUlX5qjSY76DXxUU6lbA2LFrpZm70Es72kbb7ydsDpHOD5N1B0u4gcXeIsDv8NEknnO1D3TqpureaHEgpu5Om7mp7wiaujVmjFqVbJjw91PfocPt4umelOXay1rvXnro1nL831fLiYvvj9aEPrqz9/OHBB7dWc149BBAAoGAIA8N4CMJBAPPUdwEAQkMQDYPm4vEcDIaBRhHQKASMAP+xvh6IQSOx+arY+fmqjX7uZpm410c5104820E8P0w7mBDsDuuW28yllM6v5UkYZCoaLSPj8lZlyWPqclo6bOZGkymvN0zEQms1lYNu41a+crM9G1TQizHd7mjmzqn8Z29s/+s//exf/8evz66fptDkSCwXRlAldP7mQPHHr+y+dWXhVG96shA7nu187eLS61cWX9wafGWn/50rsy9uDl2cajuaLiXMajGNSiWQKDiihstPmK0etY7L4AKIgEBSiTg6hUAn4qgwjAcAS8KQLGKZW6YyMDgVBn0pEWwP+91KNQFLwaBoCIBXy1Xby3MrYz0pr8tjNDYmA5ONVadKTWP5dE/Cv9yk/eKbDZ8/rv3Gat25pmiLQRwSC4U0DhpFBYCIgEgavqraG45ZXFGDNaG3GvgyIpaFQNEJeL5cbHZYg0ajy6gy5Ty+1VLLy2fmr0wOtYXDRjZfTec1BqN9FZmsxdMcrmrxp1pd0ZI3WW90dgX8L26c/NZzl871da3ncx8d7v7Dd771w5de/PDW9b/71tt//sLdMx3dg9mG6Za2W+sr37x1dby9TcURujX62nCkqz6fr6hSiDQAUJsjyVtDQzOpqkqVoWD2DIaqekOpZk8kbw8st3QcjYxPtHRI+FoA2ADiaqWWubr8Zqb6RCr88SsX33v7FZ8/hcWLaXQti6cR8uQaoVovMWrEBhlXJeKq5TIbV2glMbV4qhxLFJGwvJjRcWm8/1s7C2/tLpyb6Mv5w3KukkmXcTh6JkNFJorpZIlWZlqbWvjh66+9c/vaw4sHt9ZXzk8PnRvpPpwr3zs78+j80jcur7935+i9e1dvbZ1aLDVvjfY/v7O6OjvUkG/ZvvbkGz/4zUsP358fnUu6Ay6z22LymHVWh8Hqt7srAtGYyxtxesBcJ6UmwtfLxLUR8akS40yZsN1H2uknnhsi7Q6R9oaJ+8P4vWHc3ghxf4S8O4LbGUDeWpIejdkGUor+jKMpZsgG1B3ZQJVN3RR0XTwxd2FqaCQdqDdLUzJ6s0WymHHvFBMn6vxdfk1/3LbfX/fGzth4QxKDRAAAQQAJQxgYwkEAAz1jDwYADcNUDJaFxzNwOBoeh0GjnjL3lD3oWTaoUchPDOc2+3VnOsm7ZeK5LsJOO3Gvj3g0Ltga0A1mFXV+eVDPt8s4HBIJh4C9En7JZ+lxmZtMupxclpNIO3TaSb97Kuxcr43PZKMWDqkppF8rx8+WQ6+e7f+Lb976t3/8z59++E2XNQgADgGTmitC37iy+NH97ctrY3URh03OjZtlpUrn3lTjxYXiRrlqZ7D6hfXyy2eHHmyOn+qobYv7Ug6rWaqQMHgMIh2DJEEIIoDwMIzHoikELB2HpSEQZACwKARexBJouSItlenm8pudtq541CySERAEOpXLZgpkElk2GUsH/SGr2axW2Q3aap+7PuhuCAdao4F3rjX+v78qffZy4fFS4bAxMha0RVQqNomFQVFgiAwACYNgqPgKm1Jnlqh1HImcJeYLNFKF3WoJ+n0VXm/CavGqlSa33taZrtif7L84OVBKhq1CgYbBjeosOae/wuDIWrydgdRwLLPb0XdpdOp0sfW5k7P3Nk+VK2JDidh3D/b+8vGjT+/e+cGdWz+//+L7Fy+8enbz3csXPrp99c9evPnO1eOJfH1IowsbLSGTJR0M1SUrjUoLAOQKR3i7VOrwh/wSVas73uWt9At0Dr46JDMXHP7+ZHXI7EOjmABwAeCZJKZL5b67vT3nWmufHC28+/CGUedGIPl0ilrB11U6feVs9VyxZaLQ2BSKhEw2q8kuEJsJZBWRLIfRPI1QfTRR/vT2znsHi9fnytPNdflQyKu1sBkyPFFEo8rIRBmZKG2obnrp0uWX97avzY1ulVpLsWA5FV7tLqyXC2t9hfNTXVdXBm9ujt/emnt4tPH4aGOt3NmTjo8U0+2NdTOr519683uzE8tRV9ihtdr0NoPSZFFZnFpL2Oqq8od9eqtTpQMzHaRsmKuTiWojwpUSbbMPtzNA2B3C7w4TdkeIeyPE86OEssNZHgAAIABJREFU/VHC3ghpb5S0N4bfH8FfnGLsDMhnC9buClPKIYrbxfUBY51FNVuXvrYwvlSoyunFNibRzqHHFcJyQL/TEi97tW42zs0llgLa5yabz/TnmRQsAOBp8/YMPNTTYhIAGAaAgMKIORydXKqQiMgk4p/q3tNEEEnAEXJJx2yr6UwH/Xwveb9E3eskHvTgjkdZp7vkxbisLqCssAnDFqlCxIZhiEsg1No0Ja++aNcVzeqiWjFsMx+21N8YbF+rj3cGTXGDaLDGM9/mG88Z9kuZ+4uDP3t49a9++N2m+iYAAJfOnuhqPDvTcXqk6fRwcaChoi5gq7KqKg3CFo9yrjGy2JaYbg4ttkV3xxrOjzcutlaWU9GOcKQ1FB5sLHiMViKKjITwT7/OhkIScWgqFk1FwGQACBDAEjAkOUdoFsnCal1PKlmMRfQisVQg0evMZpPdYnGbLW6NQmNQKLQSmUIkkwoVGpnKbbFEXfZLp2r+5dO27x2nb/antnO+YZ8lqlExSEwMhoNEMAAgwBCJQWBJ6EIRQyQXKA1am9ES1Bt9aoNbbfapDR6HLRzwV/o8ibgrMNlaf39ndaXYFFRKFQymiSNN2315b2Q8VzjXM3xzYvbhyeV7i0trnW2b5fb90YF6t7vKbLm/uv7m9s71mZmj0dHlptbJqsx6W/HOyYUHa8svrZ24tjDdm6qIG6x2hd5vtPY0Nnbnmw1KCwAUk8TQl6zsDEf7KqrLkcqsyuLhKl1CdUBuThnsKZNHQJNCEA0APoD4ap5ura7hznjPxenus4MtKyODQp4GhWTy6ZLmWOZsX//xxMjx9NDBYNdmR+NkPpsNBeRiPYmkxBFkAOLGnP7nV8bvb0xfXRjc6GkaSKeaguGI2SnkyFEYDoEoIRJkPJZ6pKP3REfxYKD7z64fPd44OV2byTtMLV7zeEOqrzoyUJNcGSiuj7afneq5sDT6YH9td3IorFMlnNrx/va9o8trO5eSoYxOoldLdDKBSivVubQWv95S6QokHD6nUm+Xq8FMFzkb4Wllwpowb7WXutWHPTeI2x8l7I8Rzo8Rz48Rz48Tz48Rzo8S98fw++O4gzHi4QRpd0Q63+ys9yndGoZNRQtreDm1aKE6+dLK7I3ZvqlsKGtSxNXStF4+mw2+enr4VH0spWDl9JKVluQ3dyZuLvao+TQAnnoriGfuJfLZLRIAGI1E8zgcg1aj06oZDBr0pzUnBAMIICGA1KoVzXHjYgNzp51w0EPZbycfdpIujzKW2wTNYXlj3Jj2yL1mqULIwMEAA4BNyCnY1O0eY3/APuy1L0QD51vrL5Sb+6L2oIqRcUvK1ebOCnUpLFtJuk4HPPuN2bev7Jfa2iAEUqeUleoqGmPurF07Wh29MFG+NNE/V1MxGHV3erStHlVPytqRNLXFTIM5/3Sxst5jcvPFAYGsLxW7s7k8WmhQMgUkDOUpezCCgEXRsCgaDEgAEAHAAYCi4KlaiTJkclQ63F6dzqDWmEw2tdakUOn0WptBa9NqDEqFSiaUS3gyNlPIZPLlIplOpillAj97LvP6adtiparHps6qpF6ZiEtm4dBcNIoNQQQYQWKT+SqeSi03a3Q2hdooEGo5fDVPomWLNXSWVMBTmw1eqz1iNDgrA/4T/QPj+eZqu8UkEohILKdUX23398Qzy01dm53lqWyu0xdq9LqHa6smctVRjc4kFJ8u9d2aWzhX7j8cnRxL17W7AlOZ6rWW5jNtrQeD5XNDfQO52rjFLWWIhHSex2hqy9V67QEYZii4qmqbu+D1L7W2LxVa6/T2gFjtUxjDOkfCFrAp7DgUBwAmAHwAC2VsXckXPVFXNdOc68pkA5YQCs0n4HjV/siF6elbM5M3JoYvjZePBtsPyi1nuvKNYZ9coCJTVWiiFCB4drWjq6Ki0u5MWm2NQW8xGmyKROIOr1SgQqK5SIyIRJab1PaGYHCmpuqXj1/4/37y/a++9fZPXrx3f31lpi7THvPU+50Rg64xHu6pqeytTYw0VZ8sF9dHerNeT8is3pjvv3f7xvDwvE5uFbPkXIaMz5QbZAan2pC0uXL+WNDktCq0Ho0RzJYo2ShXI+XVhXkbfdSzQ9i9YdzBOPFggng4STqcJB1OEA8m8IeT+IMp3MEE7miceDRB2BsTT+VtFWaJWULVCklWATmjEk2lwnfmRt/YPvHg9NilseJGe2axLvr8XO/nr1z85u7cYV/tnenSj5/f/eWTSzdmSzYxDwAAAAxB/84b4pmNiQQAAcFIEpkiEYsUShmbw0Qg/tRugcDTjhGHp1nlkt44b72VtlcinyvidxqJF3roW73s3oyoPqJOeGQ6KZeNw5IgiIxCymjksFxQpRXlLeoup2nAax8MOYtOQ6We35piDzcL++sNg8XITEN81m4ZFEj6pOKdrpaBjlauUOq2WeqiPoeE7+TSZnOJx6szj5enDrsKJ7OR6UrPYMzcGdLVOKQpozjj1A3nK2tcZj2V7eRLoxplwe+stjv1XBkVT3/q08IwAYOkopFUCBABIAIIDwAWADQBS2VT2GwyQ8AWSuVqgUTB4Ut4fDGDymbS+EKxXCxT8nhSKpmHwzOwGBqNKOIxtTGLZbdDf3FQ0R8XhPiMsEIeVClEZAYeQUMh2QCiwAgyiyLQinUalVUh1+pVGr/DU1NR0Zmvb6mp9Tl9DKaIShVzuTqRRG82ORRyM48pSdscBY9XQefz8SwTT2njKK0suZEhUdH4ZrYkajD25io7I6GwVqflCzor0hemp0+2ti0Uij2RinZ/eDhVOVdTs9rautnTPVlozPnCOoGSS+UphDKNSJwOhgLOIBLJNiltNf5wXG9qDcXKyXSDM5Cx+yvswZDRbVU7aCQpAEwA2ADiAVgo4RpL8drxZHqitnmgOGAxRgBgSHnq1d6+OycXr0+O3hwfuTY2sjfQs1FqWesoFKNhBVdFpqjQJClA8flsjVXt4FBETDzLKlVFjVa/zmJVGUVcNRLNBzCPRJbbdfbOWOjbl/b+4btvffnaK188fuWXT5589uD+w4210Vw643SaRHKXSpcN+LMBZ8Znr/E7+xqqGxOJlMO6Pd937fxWbbrAoUnZZBGbIhFx1FqJ3q02Vjl9KbvPoTLqJSqPzvKUPbZKwq4Pc88OUndHsefHcAfjhMMJwtEk4cIU8cIU4cIU/ngadzSFvzCJP57AHU/iDibZQ1mFU8LUcihqNlFBxXjF7MFEYK+7+biv9dpIy/OTxcvl3F6x4snKyBcvH//g6ukny73f21/8/KWDP7t5ZrMn79YqUCg0AACC4D8a7EQ8Yw8JAIzDE8RikUIlF4j5WDz2T72WrydhIIAn4ahRI/dkM3e/j3ZQIu62kHaaSRdGWRv9/MYwS8vBsdEIMgTjYZiBw0opJAefFZCwYyp+Riep1ctqDLKEUlzvlt49Z3jnBeOFnbqLx2e2h8aHtKZ+kXREqdxuqZ8sFS1WR9jridotSgY1opKsd9Tfmx+4PdF9XC7stGXWC8lT9dHF2uBELlhplLjk3PaUbzAbC0qlLqHMwOTIiFQphcujcHFoIgBoAGEhgEciSEgEGQJ4APAAwj/DDwsBHBZNoTOENKaEQOGQKUwRXyBkcZk0DpctFArlQqGSThPRaUIchgYAFYsTejSKqUrNQoY9EufVGtk+MTuklKsYfByCgkAxAUyDITKTxleJNVKe3KPTL3QX7+2uP7m49drR6qP902cmhsJeH0+g4bA0PK5KrrbyRCY2SdJgD5cDKRNDQoXJIhJfROBxMSwulsMh8EwidY0/0F+bKUYCQYNezuX59caF7u7t0bHF5vaOYCTvdBa9nvF01XKxZbiu1q3SMwlsAprOovN0CpVTr69NJHxWHwLQXQZPKVsX0pmsQrlHoQsbbGGjy6owKwUqKokHABMADgyxAcwGEFcqtF08fXjv9PFI/UBDdRufqyNgBTFneKyhMFFfO5Ovna2vGaysKsYTfTXVC8XG3kzaIDaQiFIMRQpQPAZdrlOa+BSumiWKGl12uUlEl/LpEiZdgUSLAMRBoXkOreX2yokvnjz4/u0b7xwevnv+4L2Dw28dHDxaW5svFJJWu0GqVPGlXr0x7rQFzYagQZfze/OxeNrt2JrpOTpz0m0PkvE8Dk0iYqukPK2cp3IozTGbz6WxagVKJU9ulhnAfA81G2GpxKz6CHt7iHp+DHs4jj+aIF2YJB1PE49n8Jdm8JdncJdmsRdnCBeniJenMJdn0JcWyIM1TDUDKyETpRQcl4AUU7BVJvWJ2qrT2eiptHe9NjgfNU/4dKfTnqs9NZe7q9dzruvl3JPl/nsLXX2ZgNthptIZT52TP4IKAX0NHgoAGIlECQV8vUGr0qgYLCb89aMQBOCndgsEkDBAA4goYlEHM7T9ftrxEO3yAOV8J+HiMO36Iu9UF63Oha1yMARMHAQBPAJWkPFeESeiFMQ0wqROmDXL8k5NrV3fFFRfmFM8uaK99Vz37fvPrZVGuoSiDh5vSK3abcoN5qv1ap3f4XAZtCoGLW3UbLYX7s0O3ZkqX+grnG2tWmtILVT5N5urXtmY2RhoiZikKYf6ZG9zb2XcxeE72WIDW8whMjAIPBJBeAoYDHBIiARBX9+CpwQCPAQRYJiERlPweBYGwyTiGDKBKOFxNKZC2YDbp9PLeFIOR06ncj1qYzEe92mNIiqz2qzc6fAel1UzFYSxJLfBwIorZGq2FI2iAQQZQBQkROExhWK+VMLgDOWqPrl5/vPXbn/64vEH17c+uL7++sHyie4Wn9kqFqjYPBVHpHMoPW3mipItkeAbtEQhC0WXUIRKplRM4QtJXBGZ71bpOyqT0y11abveIBJKOEIhk1cXT1xaXr4wNT1faBysTg+mK4fSFeV0Kma1kjAUAEgIJI1MoMn4fLfR0FSdiXlCeDTTa/AM1OaTNo+aL5NzJCqeTMGVitlSBk0AQxQAmBDgIQAbgtkAYgt5ls0Tx0fr91LRksEYxaL5DKo66o779Za4wdwa9Oe9rpjR6NboExZbSyRQTERcaguZIMSTxTCKRydLk05fweOeqs9NFBqdSoOAKqQT+RiMEIaFAOIAwAhavQ93tt7d331je/fRxs6j1c3Hq+svLy9fGxufytZG9WaTXC3niUxSRcBk8hj1Hq02arJWOp0pm3Gmo3ZtZtRi9FHIYoXIoBBo+TSJkC5R8ZRqnlzOlSj4SilHLmaKwGIvNRtiqwX8fISzPUw8GEMfT+IvTRMvzRAuzxAuz+Iuz2GvzKOvLKAuz+Mvz5CvzuCvzqKvLhFXBzg+NZ6JQrLQKCYGZuPQeia9HHLPp9yTQdOoz9BlkrTrRG1a/pBTfarKN+JTj4e0ZxpDK82xpENrtpjYHO4z+fp3/iDoP8pOGIaQXC7XYjVZrCaZXIbDYL9+BnpKIQR93SXiCGhC1k3eLFEvjJCvjFOujFAv9JCvjlLvrbJurYqGW8VsKhoJIRhYjIZGcgk5UaUwqRYltOKMWdnsMRQD5qaQvjkkKNdKV1eart3anS02F9jsDg5/WKOecFpCYgGXyTHrjSaFTEomVupU57raLvZ3rzVklnPxk7n4aMzdbFT1eh3HY703VqYLUbdBwOzPJVe7Cmmj1i1WiGgcDBILAxQEYaGvxQ2PgIgQRAAQETwtOwEBACIESDBMhmEyGkGUMrkJq6WcTa30Nm8PF9e76keyyZBRT2fwsXiWWSQ72dJwtqvlRGNuu7vh1lT13SXzdj99o8DbT1hblGoukYlC0SCIAgCBgKZLODIhmx/QKI4Gim9vzb++ufBgde6l1amXNsZfOj102N/aHHBrRBIKU0JiqNwyZ5vSH6cqtGiODi+S47h6tszAlcuoAj6JpWIJU1bHWFPNfGddSCs2SSRKoYJBZkVcrjOjo2u93XNN9cPZqr6KZEvIl3E5jFIVGk1FoWhKsSLmdbn0GrtGlYuHvXYXhcT3m3yd6ZqE3WOQaNQClVqglPFlUqGKzZIiEQwAmBDgwBAbgjkA5lCoylSyt9y3G4qU1OoICinAYAVasVHPVSR15qWWxuFsOmE0m8UKJZ3tlUrrva6YxUGniPFEIQrLp+CFWbvnoNz5zsHW6e52v0ZrlipFdDEGxYUgDoC4ADCD1uDO2NRiY/FUa+lwcOLCwNhBeWCpLj+STA9W5qpsTptcpeSJ9GKZW2906vVOrTakN6WdjmqbpcXjmigU/DY/gywMmNw1gXjE7AkYHAmzoxiPh40mnVRj1li1Eg1Y7KFXh5gqEa8hxj43Sjwcx16cxl6eRV+ew1yew16ew1+ew12Zx15Zwl1bxN+Yw96cR99YQN88SXpuhdNeQaajIRJAsJAQF4MSYjCVGslozDYZtw/4DPVydo2E2aDktxllYyFrn1czFNItNQTaYmaTQqBRqzkcLgT+ODd/5mE+a/8gCMnmcGw2s8ttM5uNLCbzGXQAQAACMAzQT49AoADGraHOF+hHA5Qr49TLA5QLraTLXdTbS7zNMZFNjcUgYSoeL6WT1CyyiccMSHkphTiuFFVoJM1OXU/M1lPhTFgkNg2jpcG9PN8+1p5tNqtLSumUzTSg1VvQZBwKp1Ko9AIBG4WMqBTzDbVDiWitVtFs0c5Uxzv9lrhUUKVWlCKe8ZpkXyZe7bB0Bp3zdam006Lgi1FINAAoCGCf+rpPT2NAEB6GiRBEhiEyBJEgiAgAEYJIAJABILBJrELQt9HdeDBUPD/QstfXuNPTsNXVMNZQYZRLUCgqEUv1KdW9Ef9OqXB9pOfiYN3zy4nXT/tey5tednnahCoanoJC0CBAgwGBQeSo+Eolm9tXGXm8OnlvfuDiUPdud8u5UvO5vpbtntrt9txiPh0x6wkkFo4g1XMMDoJEj2Kb8EIHQWomCm18pZWr0DDEAjJHyeRX2ixTxbqh+oqYSeXSaGQ8KQVHC1qtq8ODM82FwWyqOx4ueNxVdlvYZBIyBFgMU8AWh+2Wtup4pd/hNxuiTqtcImPQhEGrNx+riFqdRolaK1BqRWqNTKeQ6ug0CQJmAsACEPvphpEcJscQSXSHol1aTUzEsyNhjoSvKoSrWnzxuULDK2dO7g+U2gPBOre32unsjMZm87VNkSiXLsXh+HickIgVRDSm5Xxuu6erPRwJqHRRgz2odyqEGgyGCwAHQGyfKViua06YPXGtfSFfPNfVN5aqrrd5sjZ/R7ImH0l6dUaDWK7iiWwqjV2tsauUEYOh3ucuR6Nz8arD7v6+TK1HqS94vNMNdSM1NR2R6LnB8qd3buwNDqQsjpTTV+uLgIVeekWYLJdRCinG4Tj5eBJ7PI26PIe4PIe8vIC5soC9soi7uoS7ukS4uYS9cwp9Y5lwuMDcmeKdGxMVUzwOGUsAgA4DFgrJhJFOPrs/ZhtLOQbD5narIq/i5xW8Fq1oJGJeyPnnagO9VR6LjC3js1UKGZfDRcLoZ83bHzdy8L9bLzwez+dzxWKBYMinVMoxaPS/IwoBGAIIAAEAkBBAqXjE3jhju5NxeZS+343dbCCerGGP1AtTfi6HhSVRcGwmRcwmy1gkNZfukPASGlnGIM9oRQWzoj/uGqjyhw0io46RqzIMFsOT3enhlvBAyjTmNgxpzVECJyLW9KQydpEYD4BTJmn0ubJmXVQhisn507XJsXQob9e2eixDKe9sNnxtuv/CWGk+E2902blUBhqFg7/+p8BCMAaNxKNgPBLgIIADEB6CCRBEAAAPwL9fCQDg9CL5ULZyq7PhbHvNektmvbV6q6thvaN+tau+lA5LmSwUgsSm8pwyWZVZMxCLLDdV3Z3I/6iYe1NlPs3TRjhyNoWLgKkA0GCIxGcIbHJ1UClfbmt4bmFsb6BjpaXuZD57qj57oiG73FazN9R6frBYjHv5bB4Ow5URJBaC1EQQ2whiD0HqIIndfIWdKzEwhDIqz8CVNEeDU825vM+VtJqcOo2ELyagqV6jeWtq7FS5a6AmXYwEqh22mNVqlqvoRBYZz1SJFVG7pTroykX9Sa/DrdPJhHKlTBdzuLNef8Bo10k0Sr5SKdTIRVouU45BcQBgfM0ezAEwG4Xhc0UWmz3NF9r4fAuVrMCg6DXBxJWp6YvDA6+cnv/BzcPn50aW6rObHS0HA6W9vs6NYn1r2M+jCDFIHg4jJGHFaVe4Ixjy8iVmltgm1sRN7rTDZ1MbCAQeAAwA6JX+VH9dQ1BrCavMR2Mzd+ZOdnnCNQ5/WO+yC3VxkztksrvUBp1AYhRK7AqlVSaPGgxNfs9Gc+trMyfeW9662D/en6zsDPnGqlMjlckOj2u9rfnuwsxWe3tnMNTuD06m02Cxl5wMklQKZlsV73icfHkadWkWeXUWfW0ec20Re30Je+ME5sYJ9O1T2FvL1DNDrP68qFCprgiqE069R6UUESlkGKbBEAuDpcFIl5A7UuUaSpr7QobxhGM0bB32GqZjzu3u3Ln++q6EXcWjE/FYsYCnkorYTCYCxjzzWv5jYOVZ9gABADhsdjweKjTmCk21Pr+LzqD9z44L9HVIiEcjYgbqYoFxYYy33s/trxNUeYUBu8TrkhuMXL6QLuQxJXyGkE2XcBgaHiugErd4TT1Bc7tT3R93dsS9RglLrWRmU4a+psBQZ2x0MDHVn5jKBrpkihJXcaGy+UQwrSezSSi0jsOucRjbQs6uiKc76Lo40PX49NxOZ2GzWHvUU7g72fXu1sKDub7TDVV2kfRpCY2EMRBAAwiLx1NYZBYTS6eh6XgkGQnjETAeARMA9PR4FP4Zh1iDSNqXCp7MV642Z081VC43VCzl0/0Vkb6q6FxLrjHkoePJRCzVJld6ZNKs1TYSj+27g/dY1l2sspkmV9MEFCwdg6BBMAWDpbj1+mqnpclrXe3ID6ZTdV5Xncs6VBmfSld2+LyFoKecTc42ZMZrUk6VhoRmyDB8C0ZiwUrteLETJ3YQxZVqa1JrcopkBrYwojEN1VaXq0JVFl3QoJfzRRwGn0JkBm32tdHBk+XOwXy2JR5KOx0OtUbI5LNoXAFbYFGrQxZD0m2tS4TSQaffaDaozCF/rDWXLSRSbr1DKdFK+FoeS0khC9BIFgBMALEA9JQ9NozkYgliNlfP5+qJJDGHqyPgRDg0vZSqvjM5flRquzs/9vrmqUujfUu11afrMhd6iuuNuenKcI3dzCTyEDAbheGTcaK40V1jcelpIgVFaBRpfBpLWG+yKnVUsggAGgIiT7R3v3Xx6Or8wtXZxZ+88MKbZze32toWCs3lVLY9mOpNZnIOt0emtsvUep7IIBSbxNKgVtsWCZ7t7LzRP3yzd/S5saXpmkLB4+6KRfoTiZI/nDdZsmptrVbfbLf1hYOLuSpwokyoDBB1ckZ7Bff8MPFwDBxNgUvT0NU5xNV5xPUF1HMncM8v4+5vkM4MUKIWjkGuM8j0erFBJdJJaAIOikaGiASAJgFYRSf3JNynmiIjSUOvXzUcMU4l7Etp73pjYrNUPdsUt0nZAAAUlsDn8+UiAYNGR8BoCEL+T8Niz34DAACFQolE/B1dTRNTQ53dLVqdCoFE/KlIgmcJIcxnYXuyvM0hw3DRVBnXBwPaoE8ZCagDXoXFLFYp+BIxhy+g87hUAYum4TNaQ7a1YtViTXAgZs84NBIOVcyjRlyylhp7e6Onq8VTrHO0ZZw9Dv2mN7QaSAXxXAlM4REoRg6j1W2ayUZXG7Pr9dnnB8sfbK3d6us821D1wlj328tjby2PPpzuOV2s59GYEMAiUEQECg8AFoZwZByNQ2RzMAwejs3Bc0hoKhpBwKBJaCQRhnAIBAGFIkMwEQCMViBoi7hHMtGJmorJbGIyEymFnH6J0MblDGWSx3PDUbOWjadqOEKfWJS3WEaD0QWOcQ3IF9GqRrJcSeDgUEQClo5GU6RcXn8u1R5ydcfcax31FXq1gsl2SsWdMf9AMlahNRi4AqtQXGezzORzCatVSuT4SFInUmRAie14iQMntuFECbm50uYOG01uqTyu03Ulgh1xVyFsDxiNDDKbRuFJBeKEx7UyVF4qtQ3kq4vJaNJm0YlEEq5IIVKY1JqIy+42qGxKcVM61tOYTQf9MqFSIdfHAuGEN6KWGNhMOZUsQaM5EEQDEA2C2TCKCyHZAMGGEBwIycUSRUyWRqf2ajRuNleLRQswSHrG5lvNF07WZGerM+VguOjytrnc/SH/VCo2HAr0BbwVZjMFzwcwE0KxqQRRSGmJKwxaqlhOFWqFSrNMY5dpDXITnSIHgMqn849nZ//2jUdfvHD3V48f/vbNV19fX3pwYvrdc1vv7e6+tb19Y3x8OJEMSpRmgUwnkCtZQr1A4lEpGwPe4UxVKRqbrCkcTS6N1TXFNLqUztBgc/aG412+UL3RUW+0tzndXR53f9ADlsrUrhpeNiqdKxlvr+nv7yhfOae8vyN6eVf0yq7g5bPc+5ucl9ap99apO1PqhoRfKVYpuHwtRyIg0THQU1RgPpaStCiXuqquzbRutEaHYroun7zLIy8HtIMRw0jSOlRlK8btHDIOAIBEY1kMppDHo1GoKCQWhlH/K/a+Xlgs1u2yt3c0zS+On16dr85WUKjkP9ZGCEDQs2kYAhFZk1B11tiSQX0sbMikzNGAxGrkWQwiu1VkNIrUWpFUweTySAw6iUMn1vlMx2OtV8YbTzXF0hapkEGQC5k+m6Q6pW1pcDZl7NVhbUVYWfRqZj3uGEfIAhgOTBZgSH4xv9dtOlEVWsnFJwKuSZ9rJRVbrYpNei1b2dj1rvzz/U33Znr769NUEgWPIuGwZASSCAMsEsJhEUQSTKZAJDqCysIw6RgGCUMm4ahkHA2DIqKQRBSKDEMECGD0QlFT0FPntsU1qjqbYTITG0wEwlJ+Qik/HOr9+ObBXGudTSwVkqheqbzObBnx+ieY6nkgXUArCzSFiswhEygkIpOCpyXMhp0EMtr+AAAgAElEQVRysdFhbgu5n5sf6k8EDGx2VKOeK9TM52sr9ToNnWFhczpDnhNtDUmz2UUT15LkQVigRQjNWLENKzFjxTqSQM4WyXkCt0zaFHBOFSrHGhLFioBJLidiqBqlwW4wVof8p/p7Frtbhxpz3Zlkhc1sUchNCrVFqXVotR6T3mVQu/TyXMTTXV9ZE/NzmVwAUfBYJoXIxmJYSCQbgtkAMAGChcLxsEQRiiiEUFyAYENIDoTkoHF8EllmMgaTyXqhwIBEcmCIquYpO8Ox8XT1QLyyRmNNyTQ5g6XJ6Wyy2Yp2e5vLHtYZSTgegOgAppLwfI/KHFYadUy5gi5WcaU6iVov1Yn4WgxagEEyPQbr8eT4O5tn7o2NPpiZvjU8tF6fO5WpeHlu8qP9nbc3Tt/o613KZHJGq4YtFNEEEprAIJR6Neqcw9aZiDWnKjrqmofay7XRVECpDcmVMYUiq9O12FxNJnfB4Gwy2RoNplazBawMmhZ7bacnKx9dH/7pN5f++uO1L99f/MV3Zj775uDn75V/+lrh3euO1/aVr+47b23kO7MREZsjYLJNCq2GJ7bJxE1J90Jb6t7J0nsXZ944P3JrruVUIdgX0Xd4FW0eZZtHVfSq2gPqcoUt4zXhMeinaTqRQGQyWGQiGYPGwzD6f8MeBABAIpFGk765pW50vGd1fX5wqFuhkP4pezD09VsIkYAT9ivsNpHLpaqIG9IJk9+nMhn5aiVDqWQo1UyFmq1Q8UQCJo2Kx+ORbjl3u1x7e6F4bap5Iue3SllmvSQa1KSiykKNo67Sko7rAl5Bo18z5PKaiUwyQFMgHBvGRcTiIZ91KekdC1q7bbp2o7bdpJlLBqfCjmGb9nTSf9hWvdKWtetkNBKViiNh0TgUTERDBBhgkQCPAXgCIJAAkYKg0tF0JpHJIDEYZCYJR0UjCWgkGYIIAGCscmW91+UWC9UUakIlW2muu704cbpYu1LIPlqe/t7V7a2BTqdMKSLR/Qp1XKcesLn6qZIhiLNCUjey5DIam0ZhMCkcHpXVGvEf9rZlNJo6p/3ByuTtmYHJXHq5KX93YfricHmoItLocQ4mYweD7ac768JqTYAiLmCFlRDfDPN1aKEeK9ahBFqy1Gn0uGy2ckNuY6i4NdZaSvv9WgWLRBELJG3NxYjT2ZquWB3uW+5rX+htHm6oTjutHp3WqVabJBKLXGqUS+06VdCmrfRZegtVvc1ZjVoDEHQAqABQn54kBIANo/goghBPk5AYcjxNCmN4AMGGkFwEmovC8rAEAV9kCAXTKoUdgWABQCETWUm7u9Hjb7R78zpnVmGskGvCElmVRtPstDW5bFaxDAnTAcRAwHQMmiViid1qs0Nl0/FVcpZEypLzGBIclgUAjUmVJDz+6Yb8iVztdCp9qiZfdgTadbay1X0ynblQ6j5sb9+qrV+sTDe5fBq2mIamccksvVDi06izNmt3KtlZ31ifa86kC5FQhd/gCih0EY02odFWKfU5pbFea26yWJsstqLDCTYnoifLtvMrjR+/uf8Pv3j833/3zj/99YN/+fvXfv/Fva/+/PhXH8189rDwZDO60ZdI+8wSDotKZuJxFJ1c1V6TO1lq/OT2+j9/fO1Xr65/fGX63nLb0XBmueAfCGu7vIp2r6rDr+0M6nuTlsGaQNiqfDabAiGRSCKBhMMSMWgCAoH644zhjzb8NE+QK6Q1tcn2zvrR8dLoeMnrs6NQT6US/uO6E4YRaqXA4RCbrXyPVx70KQM+VdCvdTtlBj1brmCKpVShmCKVsRQytoBPYTLJWj51sjb0/FzHCye6zw3Upqwym1ESDWkTAUUuaapO6tIJtdvBawpZOh0uCYZMAFgSwNAAxs6TFF3mIa+ux6FpN+uLRl2bXjPmdU4EbH1W5WYudm2otT3uZJAJNCoTjyMhEFgMkoxDUSAIjQA4NMDjAYEIiGSYRENRWEQmncQk46hkHJVOYlIIDAjCA4AyiWVDVamRdKIrGuhPhs/3d3504/DJ1sn1+qrNxsy18Y7ljrxBLFYweR65IqpWdpsczSRhJ4K9QtfXc+QSOptD5fAoHA6F0ux1rlVUxLjCmEZ9tqfl1mTfTkfrzanR7106/2BhcrmuarWp7upI39XRnpFM1C9ThImCOphbC/HdMEeF4moxQh2ar8YL60JVy+MjpydKc6XsfE9txKLi0khkPGGob+jC4XFrTW6pt2N/fmRnZuBwYWSxrbFUXdWRqw6atQGjKmo3+Uz6gNUYsmnrEo7BzuqhUr4mVyWSqGAkAyC5MFoAIbgAYsNoLpYiJrNkdK6KwlIi8XyAYsMoLhrLR+N4WCKfzlSa9H610olGsiGIBsNktVCTc/rr9NZ6pbFWZqiS6ZJKdc6oa3RaUiYzh8IFgAJgNozgYHA8KpmnFKrsaouKL2eRuEQMG4mgA0BCIelyoSbp9rVFIkPJitFEZqqits8T73FGBwOpsjcynUovVmbmYqmZZGXB6ZMz+DQsVcQU6MVSv1qVc1ha4pFiXaG2piVd3RKJ1fidEY/aHFToslZHvc2Vtzg7XL7+UKgcDPQE/WBt2DjbIT85EH33pROfvb/5i0/O/OKD9V//+Pirv7j5Xz8//t2np79xvtjs1So5AhwKi0Li0TgaAknAotEht6OYCl+YaP/y0e7Pby99+3D80dbgpamGEw3uwbCq1ycv+ZTdAU1PRD9YYR3MuUMmMRqGnjEDIREoFBKHRuERMOpP5Q7+ow0BALg8bkVlqKFQ0dZROzjcXpWOkcnkPyb16UIiYYmUZrEKLRah2czV61k6HTPgU8ZCWodNpNVyFAqWTM5UaThqFVsuY8oUbKWUXhfQ3JrvfHJ64MJwvsIk1kqYoYA2EVRn4+aWel9bcyCVsqSdej+fT4ZQKIDDAhQJICUUZlKj6nEZSk59s0HValCXTNqZoHO7ULXXmjlfzB73N8WNSjwKT6bQcXgyGkkkYBh4LA2C0BDAoAAO+1T6ICIFQaZgqAQ0BQ3hGASaUaHSSGQEDBEAhITKHM1UXB4rHw2VTjXWrDTXnC21bLYVJqP+ksM4mw7MFqoNMhmfzpExuBaBLCVUp/G8JgRngqmLcERCBktM4/OoLKdKuRBNDcsMLjQlwpf2RgMj8UDZ552tzuyV2s/ka4f8npGI/3RddjGdbHHaAzJViCTOQfx6SOCDOUoER4Pk2chSJ0dVbffMdhfbqkO5gLEjG0m4LVwmzWY1f+/j77///kd7qydvrC/cXJ25tjb93NbihRMTL1w4d7Dx/7P23sFxXXe+5zk39825b+ecI7qR0cg5B6KRwQQSBDNFUswBDCAJghHMEkWKpCRSpChRlhUsW9GSbdmWsz2ascf2G098u5Nq35t5Ybdq/wAp0ZbneV/VnjpA9a1qAHVR99O/80vf367u+tK2ymx5IliTTfS3VA+15TprU4vaK4YWtYyP5Pt6e4pKKjTDT9BWWvDilAOlLKziViwBsyMi6gGctgHCjFIWwmTDTRaKsYqS1+1MOR1JHNMhUADgTYRSFkqNlNcMp4vysYL+ZGFfJtOdSTTEogGzE0MlACWAqADReN7hsPisii1o9/ltPpHVMUwGQABAZGgj4ApVFxR1l5Ru7Ord1pVfX9+xpq5trKSyJ5HpT2Y3NbZvaWzZWFO/prq+OVpgYRWrZI57AkmPvyYa7i5K9dWU97a2NzV219b3FJc2lpXW1ZbWVEZSjZFEf1Hx4sqqldU1U9VVq6pzk9UV4MCUeUNeH2/0nNlW+WC+9KXTBQ9OlX/tQv337/V98mDx2f3dubTPhNIoxhI4h+EcQGmI0gBATTPsulESdF3YOv763JqvHJt87eT6O4dXnpjq2NpVOFUbnqqJTNUnVjel17Zm1rRnmgt9PPW5vUIgAAjEUJT4Envw9zeQJKmqpqSrp65/oHXV1OiifLumqY+/fyHpZ6KJYMhIphyxhCUc1Vwu1uFgMwWuuppIRZkvHjUHA2ogaA6HbaGgEQzoobARixu5Itv0ZPvrRzZdXjPQHHe6dKak2F9TGakqCTRURpsbE7V1idKI28MwOEABIFGIMgiq4nRC1Uey6cmKoslc4fra4u0N5XMD7dfXL3lm/eKj+dY9PQ0lXpsJN/GcKHKyCWVpnDFRHAJJCHAMUCRgaMByCMdBjoIMiXIMwVpFpTgSaiwtDDkcGMRUim5Lxnb2tk8v6lpXlxstTvVGg4szqcnS7EgyvKGhbKKpxq5ZSVwgEIbGWR+hVuPGItwypociqtkiKVZezxWWPHXw0FzvQA3OVEEprwWHE6nOaKjR72uPxFt9/g6frzscbo8EhgqSS0uLetOpQsMVJ/VGaO2G9mKoeRHVj1litK3MEerNlTdkIxUxT1UiWBJ2VMR8penE9evX/vXf/u2HP/7xjTPHbx3dcffE3jsn9r90afajN1/88GsvHdm7Md+eayhOFYZ8lenQ1GjbpqVdTWXRmpJUR1NdR1tLPr9odGyksrpWVByiFmRFP8naRcOnO0K6PSxoPhNjx0gDp204Y8NpK04bLOfU9ICqBRBMh1CDUAGAFU1KVTQ7kqsdKintLyrsLkjXR8Nxu0vmdIjIAFEAlBFE0iVn0h/3WTx21eGxBRXJgWEyADyKygxt8TpDFZmiunTBQFXN4fEVhwaXbGnpXllVv7yydn1j646O3k2NLaur6xali9NWr1OyxD2BTCBY6Pc3F8R7S9KLaiq6W9ob6jtqajpLyxqLiuvratrqS6tzwVhdKNyTLhguKV5cVryktHhxWSE4PCWt6hZ7SrXp5f67R923Dyq3p82vzjnvzgWXtBuazAJAA4TFMBZFOQQxAUBAQACAyoqhWewEScQ9xnhTdu/S5vOb+2/sHru+e8nZDf0Hxxr2DFTt6q/cka/cM1K7f3nrqv56n9OA8PPU3IKJQyFEH7Nev7cWEuk8z5aVFXR01vYuaplcNTI23uewO77EKtB0IZFwxOKWaMyIxq3BoNnuEP1+tSoXbKxLVFUEMylHOGgOePV43Jkp8GZSzuKsq6LUk29NH1+XP70m31ccdmtMPG4rLwsVJJ1+j5iImEtLAkG7IiAoAlAAcQgxGiFEjLaTTK3PPV5SMFlVvLm5en9302y+49hw566O2vWVRZtbq8v8LgxBeYbTRM2E8ARiwlAKQhIAYsHrowDLQp6FHAFoHGFERrIrWsxh7a4ubywrFkysaGKKvJ7h4uKp8tLRTKIz4mtzuhf5/MuLM1ta67d0N+QiARMpYLi00AahQaEcqr2kpUXzuHTDLCp2xbxxxao3r1zNuwOVgBwhXX2cq8kbaEvFKxz2cquz2Rdu94dzVluRRW9PRAcrSqrDwYBJ8UKxGNHboC0LVSci+zEjbLJmdH9NPNlenqnPhtrKkyURe3HQ1VhRfvO5W//y3//bL3/zq6eP7Lt2YNPb105+fO/Zzz55/zvf/NqOLatri2PlSU9R2FcYDBQFbUOtRevGWvPNFdWlBXVVFXU11dXVVY2NDQ2NzR5fzERbMdIgObtoeBWbT9TdnOymOTtpspKMHWdsGGNBTWbKZBUkN8PbIaoBqAOgAiACwPEmNeUONiSS7QXpxli0xO0JWewKb6CIAqAKgQKhZFXcRZFU1BW0yFar4ZFFB4pKAPAoIjG0xWkLFhcU1hSXZHzB1W09F9dsOTm68lDvyHTv0LaO3rV1LcsqK3vTmazh9im2pC9cGIok3a6SoK8tE+8rzQw1N3Q1tzc0dLW2DtTUdvrChdFEWUt9Z1WqsNDlqvL72hOxfGF6IJsayKbAzKQ80cZ2lqnTE4Fbe83Xd2C399L3j1nXjhomAgeABUDCEQEFDIQmCHAEoAhAAYCipKq6BQAMAMBQuNeQahKesfqCLQM1Byc6jk32Hp/sO7qie/+S1t3jLesHGxpKkorA/YEk7h8l7g+2JImlJamWlsrOzvqJFQPLJwaCfv9DXOFDQDEM8fssqYQjFjWHw+Zo3BaNOV0u1TDoVNJWX5tobsjU1cQLsx6fR/H59XTKU1HozxV6ywq9ZYXupnL/RGdpvjrjt0per5wt8hZl/W4HF/IKLfUF2aiHQdBHg5NwCtIcQksIFVWVrmR4IB0byaZWlRWuKy9eVZ5dVpRYUZTa0dW4rK3erllYkuNpEwowFJAINAFgApCAkMIgTQCWBhyL8CTCQkARGK3xktes5wpSPc3NbpuLJhmvYasJR0eKi/IF8Y6wv8fr7/f519dXzi4fWddV71RlBOU41qAoFSKsDIVSqHQQek60aoLE4rTXbN+98YkTk2sagWkJZluGuyoRycPwVeFQT0GqyeNrsfnabN5qw1rn8/RkCzqyqbCmWAEdRvUkIteh1gJUs0PJh+kRxpbSvKW+yJLOpoGmomU9uXxTUXdtRcjl8ni8h0+c+otf//L6iYO3jm3//hu3P3795asX5wfzPWGPPeO3FUecuWSkLpNuLU0ONBWuyjeNdNWVFSWLMulMOhOORCPReElxLhzJkpQZITRe86iOoOYMCLqHE500Z2c4Jyt6SNaBUGZIqThhmBgraTIgpgNEB0CBUAJABoATKTnl8jUkU3WxeKk/EHe4Nc6MAAkCFQEqAKpF8ZYmsqlA1KpYLLqLZQwABAgFktAk0aUprqA/kivNRX3hrC+8NT92dGzl3u6BdbUtwyW5jlS2NhROW+w+yQjbPMWxeNrjTdjtJQFvcyqSz5WMdXU01DQWZKsKi+tLypqc/pSke9LxkopUYbHPV+rz1EfDPZlkXybVnUqA2ZXCyk6mq1Lft8x//Unx+nbk7iHx2l5PNsIDwCCojGIiCjgEmOBDlT4MAIggqCTJHCssjLBcIBBDIEMRGmvyaFLCbSkJecqi/pTf4bXIusBSBP4FKw+N3h9df+DvQVWVKyrSjc0lra255RP9k6uG47HIw9gmBAvRTo6jYlF7PGZEwlowoAb8qt9vdrkUTaPtNiEashRm3AVpRzRidrslp1NMJ52VZf7ailBFsb8g5cimrLXFnqayRNhtcTuFbMZVXOgrSDoqSwO9bUWlGT9Nkgt/DAE4CUgKoDQgg5q9LR7vSUS64qGhVHRJJrWkMLWsOL2mPLOzu+bUlomVQ0srM4sc1jgA+KOPFQJAHEITBlkcMhTgWMgTkAaABICkcFqkeZEVs+niSCiBQArHTDonVIaDPdlUfzY1XpRZWVa4M9+2b7h7uDJjkSWICAJvkXgrinMiwpZCpRFTCzkLT7IEQMNO76ZlE1tzzSNAGUWsHUApBLwOuYTTPVZTtrKqfDAYHfSFh5LJ7oJkcyRUE/Cn7HYXJcagmoRyBlVjmOKAshs1hxh7xuJrSKa6KwsWd5RM9JQPNRXVl6RZEw0g3tqx6PkX7ty6cOLO/JEb54+vm5ocH1/c1dFaURBe3FXTUZXurike76jrrS1uKYt1VCRacgUFyUg0HA74Iw6nz7C5w9F0IJymGTNAJcUatAeSuisoW32S2StqXlZy0YKLYh0Q1wGuYLhOUGaM1FFch4gGoYQAAQABAJ6jtJjDXxNP1CdTuWg05vSItAKACICMQBlFNEVwpkLJhD8cdftj/gjL6ACIKKIwtFmWXIrksBhOt8sfDsZturU0mhysqh8oy3UUFDbECypD8QKXN2TYA4Yz5vamfd6Y3ZFwOIu8zqZkeElrw9J8f3l5TTBaHE1UpDJVisXn9sfWrFw32NpV4HAV+/2VkWB7Kt6dTrYnYuDUFL2uT+ivs08vcz+/Q7gzTb922n5ic8gQWQA4HFUQhAXQBCAFv+hwhSYTremGybQgGo1BiMGHba9fHCAhABA+fphcsBv/e+xBAM1mtbKyoKm5tLW1YvHinhUrBgvSCXQhK4g8/DKbpWTCHg3r4aAWDplDAd3nVR0OyWzmZZkxzKzfp6SStnjMSCQdqZSjIG0rLLTnKv3VVZHyYn91ebCpJlaW8Qc9lpBPLUjaiwu9ddXxjpZMd3smnbAT+OcFAAADqEIpQVuyPFrVVVCcT0f70uHBguhYJrWkpGBVVfG6XGZvX9XZbcvWjTwxOXBlzfJnetq2x8PNLG3+/B4hIDHA0kBgAY8BEkAcABICEoEkAJgk27yemIlSAMBMJBN22quC3s5UdHGuaLK+fKKhZEkuPVCW8pgNBPIcY6iSg6RECeFKoFaBqGneJrECTVAxX3B5R88yb7oLiE1ArgRcMalHdJ9LM1oToama8lW58slc2Uh5ti7mLffYSjyOykQi5fRHESELpAgU/YjghLILNUd5d9bi7ShK5muTy7tLV/ZWL6orirhtoigVluSOHDk9e/TEiYN7ZndtXrty+c49++7ef2XjmpX9jUW71vQPtJQ0FAUm8w3DzaX12WB7LlFVGPE4HBaLw2r1WG1e3eKy2n0eb0zV3TRn1R0ReyBpD8RtvpjVE9PtYU5xm3gnTlkAogJUAagCMQUjdQRTIVQgEODD/mOOJdWIzV8dizemkxWxuNviInERQAlACYEiSSgcY0T8sZrSisaKqoQ/SuEiABKO6wxtFni7prp11cHzqsPmtei2oNNbnS1sKy1vKS5pShfXJwqzgWjA5graHBGHPWDWg2ZL3OFM243u0sz+NZPb162rrW8JJcq8wWymqGrV2ifefe+jD7/+Xr65LWa2FPt85aFgUzzWloi3xmPg4hZ+24h5TV/o7Hr/W8fdH1+LvXe1YNN4GEc4iAgoFABkF8B71N2DAAB4XtJ1K44Rj3W7PhTPfNRbgD2G0B9cPp5R+NPLZtGrqwqbG0tbGsuGB1uWL1tUWJikTRyOEfBh4BTYrHIibg8GtEBAC4XMgYDu8WhOp2IYIsebVI1zu+VEwp5M2mJxS3lFoCoXLMxYswWW6gp/XVW0vMRbVuLJpB2RsC0edSTjtoqSQFNNvLk+0tdTVFEWoemHQ6dV0ZOJNLdUrqivWFWW6OksqBgrSgwXhvIF4cFkdLwwsqY2u6EyOz1YN7N2+XD75hX5Z/dt+cbRfR8c3PXepqmn25smI8FalrUAACDATQhPQx4DFHzoRZMLzUQQcormEkQ7AKTH6atIJwuc1pzH2ZGK9BXFFhWFh8ti+Vw24nJSuGAiVUG006yqYnwGUdNQitJmQ5BVWkj6QsMNDb2WcB0QqwFfivEd0UxlutCva62JaG8qMpCJ9Renm1LBqoC90ufIum0NufLhRf114XQh5FOA8QHBDmU3piVlb7Et2JqODNTF83WJ/rrCutK0w2q22R1bt+95/8Nv37z5wr5dOzetXX348MzrX/vGm2++MTHcMzXYNJmvzyW8pWHbmsGGrUs7xtrKRtorUwGXrhma2SkpVkm16obLavE5HCFOMGjeMFxhezDhCCbcoZTdF5NtAZPgJBgrxFUABAAoFFfMljDDOwCUEChBIEIgAMgBwFOYErD5qhLx5kyyLBLTRCsAPIAygDKCyASumEitub59yfBIeXGpLjsAEACUSVJjaTPLGoriUhSnJFlsFo/FcLod3kw8UZMt7CiraissaywoSrh9Ht0SsloDZt3BK0GzPW43ygL21X2tx57ccHD7tnXrNrV2DQ4MLX/h9r1//Kd//p//4/9588FXe2ob0nZn1u0p8vkrI5HaaLQxEgFvnim7sDVxeWf9h88O/OTltv/8yerffmt3vjkKAA5RdqHYF0BmIb7yyKxBSVJlSX9M4gFbKGh+pB79OIGfb/RL+ME/iR9EEJfL3lBX1tZU3tZYPrCofvHirmwmIYkKw3AIggAAUAQ6HEokYvH6ZI9Xdnskj1d2uRW7Q9R1juVIjqcsFsnj0UJhSyJpr6gINdYn6mrCVeW+8mJXRam3qNCZTFiKC70FaX8waE0kHOUlvqryYF11uLU1XlkVNQyLzYiUF+V7m3aMdB7tbz5UV7q1MDSWCzX0FqbHyoJDhYGBZHA45d7SlDncW7Wnv2ll19J86/TqsRe2rf3K7s1vHtzx0fH935o/9q1je99bMTZflOkgMBYFiAkyGKAfNRaZAGABEADgGNbCcVaKEirLy/pa6ktDgYzVWhPwdGWj+bLEWFVBV0kil05JnIaiAsNbBcmmc3oI172I4sNVn2h2inLE5eypyHUb/jrAlgNTWyS5ef2a2vJsczI8XlncEvc0xX2N8WBD2NcQ9BU7rUXhQE97+8joSF9v93hje4sj4gO8DQgeXItLzqzh6siE1g1UTS6qysVdIadhs1rKK6q+8sbXf/Szzz744KMrVy6dmT/z0Sff/sGPf7x105qabHi4uby5KFoUcpVFHEs7y6Y3DE4ONNYWJZyGIUm6otklxSoqFk132qwBuz1EMxojGA5/3J8ocoVSmt3Pq3aKt2AmA+IqABSEWDicLiltDISLOMEBoIgg8gJ+APAA8CQm+SzuXCzWmE6WBMMcrQHAQ6AAqCCoiuMaRWi5irqx0ZHCwkKTSQTABICE4jptMmjaLIh2UbSJvMVm8SqKXRT0VCxZW1jSk6vtKs1Vx5Jhwx6xevwWp1VQ3YpeHPRVRl19VZmJrtplXfXb1q46NnPs7PxTP/7xL/7n//i//+t//W+f/dmv7t+5t27J0rJgKOv2FHp9Jf5ALhCoDYbAX3111WfPDf3w9ppfvXvo3344+99/dvqNZ3f4rZaFAcvoQw12BgLyETwAw3BF1llGWKADQggg+kiwnfiP2fsyfn9gBv/IQlHU73e3NJZ3tJR3tObyfbUjQy2ZTEzTNI7jF9iTFT4cdoRDutcne32Kxys7XYLHq/r8umHwNIsTJCIKjK6Jbo8RizkzGU9VLlxdGa4o8xVmHImYkYhZImEjGLQ6HJrFKsXijoK0I5txlxT6sllHc3PVSP8Tg11HhrpODnedzredaK85UF+8rSy+JubuLw9XjleVTFUnVueS66ozBwerT68ZXt0x1li8pq9pbnLkuXXL726YvLt56tXdG9+Z3vbe1OJ729Z9Y8+WN8oKB+ZnCXEAACAASURBVDGEwgCOQAZABgAGQAGiMkRUCFUEqggiUpSQSSWHejt6aqur49Gcz90U8w9UpAfKk4sqs+O93U6LEwATYdJ4ya7wFittaIzZTGgeyV4UCLSXFa3t6h3xJ1ply1RDy8VTp0+eO93fWj3ZVLastqAp7qyNe+rC3nqfp8Lp8CtSW2P95o1PDA8Nd/f37du7Z7izz2d22Eyam1QDrF7pCxxdPza7dXB5T3l53B3x2L1e78DwyMff/fSnf/6rT3/0owevPTh17tQvfvmL119/ubEqW10QaiyKl8V85clAb13RRG9NvjFTEnenIiGvJyCrFlE0y7JVUWy67rJZ/Q5nSDN7LI6gL5oJJIvcobRi9VGcGSc1BFMBIAmSWbFy4t3339u9d0Y3/ASpQSihj9iDQARAJFHJZ3Hm4tG6ZDzh8lG4CIAAoQyggqAaQRooKsXjmctPXfzo4/fPXThfW99OkgoAPEFZKFLnGUPgzAJvmHUPSesQ5Vw2f0tFXV9VbVdpeXUsnnV54jaHQ9Bdirk45GoriXeVZ5uK49VJf1NJavOqlVs3b7158/Y//eO//vXv/vYv/uJXH3348b3nXrh4fG55T19VOJzz+XJeb7XfVxcKgs/u9vzqVs8vX936F+8c+/dPn/6Xj+fX99cgkAKQhZBFAA0BAR4avUfzukwmUZQx/PNasM+1Hj7H7/cgfGxjEC4kFZA/8OseO4U+bhUBSRKJWKC1qay9ubSzpbyvq3IwX1dcHLNaDZ7nF/xJh8Mcizn9PsXjlbw+JRgy+wOa16f4/ZrVxjMshmGAJDACx0wUyrK4JBEOuxAJWZJxRyRo9rokp10wLLyq8bxAixLt81vCUXsgoAf8RmlR5fLR6XUT1wc6znbWzfY2zXY0HG6unm4o2VaeXhcOLIt5+ppT7Sura3a3lR3sq93a17qkfWlj6Zqast35tjPLB59dveTehhWvbF71YNvaN5YPP9/dPD+5+MWJ0ReWDJ5z2YoAwCFgAeQgKkJMRTAdQXUINQgUAEQIORxnson00vyiofamztKijky8OxtpTfnGW2v3b15fni1CEAIiHMMYHGfhGYPhLSRtFjlLV3Xt4bWrpxcv39TaPlRVsWZq4qlrV2ePHp3Id85tWnxgWddYZbq7INAe8zeEAiV+TzzoGRhYtGXr1rXr1q9ds7alodEX8LujoVA4GnUEvIK5MZ2cXju4faKltTxcVRRLRALxRPzo3Ik/+/Wv3//kux9977vf/eGnL96/87Of/2DmwLaepor2mpKg00iFfeP9rT0NJXVF0WzQkQx6gn6fy+2z2lySbMiyTVUduu4yDI/LHbG7wzZX2HCFZJtPtvp5zWliLTipA8BQlLBr155f/uUv/vI3v9i85UlBtOGYjEARgRLy6OQJgEATctDuKYtFq5LJgMWLICJARIAqAFExXKcYK4ZL4VD8+rNP//Xf/PIf/uG3v/jFT3fu3CVLVgAEDNNoSlMkm9ns5jgrgioAihQmxV3BnoqKntKi+mSkLOgq89tqwoGGRLgp628pTmT8EZfZ6rfaQy5PMpZoaGg6cfLUtz7+1jc//OibH3zzKw8eXH/66afn588fPbp+aLCzIN0Wi3Sn4r3ZBHhuv++dM2Xvnu99+0r+01uLXz+2qNhtAWCBPQECDjzsM/ii2JKmaZZlHyPn82PnH7BH/Acofpm9L9oXIEQXuooWYjI0Q5eXZvJ9Dd0dua6Wip72ivyimoqypNtl53lh4W1utxGJ2DxuyeWSPF41ENRDYcMf0Nwe2bCyNIOjCDCRBMcyHGvieZLnCZbFRYEydMFiFg1d0DVBlliOozmW5nlGUXhN4yWJzaQrR/sPDnSc7Ws93d10orXqSGfDkbaGmcaqQ3UlOyuyGwpSU4nQ8gLfSH2sZ1Nj/Z6emt6yjtLkqpri7b3Nx0d7L64Yublu2aubVnx10+SDDSvu9necb6uf6207u2L0+c1TL2cSvQBgADAAESCmwof9MhoEMgJEBMgQKABwOMJ1NrdsmFg82FA7WFk6XlvSng03ZCJrFg8011QTuAkA2kRotEknGB1nzDhjQFyxKI7qTLavsnJxS2NjddmaTWtn506sW7th3eqJ+YNbr+7ZMLtyeEtn3VRr7Yq+rpH+7oam2tVrpnbt3bN5x47BoWGXzakbFlckFIjHYtF40OEti4ZWLKpd1lORKwgkI75IONjU3PrOhx/83b/882d/9Zu/+6f/80e/+Pmf//KzD959M99Z11xZmI75VVXy+Vx9XQ25wmgm5C6OBjOxaMDvs9kdhsUhK1ZZtuq6U9OcmuZye2KG3c/wOiNYWNHGiHZasFGMBaIyAEhfX/6zz376u7/+7JsfvTU2NsayGo5LCBQeBw8ATtdcrQ3NEyPDAx09drMXAB5iMkQVFFdJ2mxiLSQhRSPxs2dP/Pyn3/lPv/nJP/7nX//93/xq+5PbGEaFQOA5h8XwC4IVRaUFYilUzvgiA9VlfaXJjmy0qzS8uDE7VpXoSPtaiqIFwTBNaBhmFnmXxRrQLb6iksqtTz5588b111/76ssv3b929eqF+fnjMzPHDx06f+zI4a1PbBodXNZcO15VAjZ02e8dLPnxjbo/u1v9k2dKTi4JSTj5UDgEMACYAEQAhJ8fOCGEDENT1IJ8A/qYp/cn2SP+WBjm96OaEKIoDuEXKtQ8z9XXVSxb3L18rHM837qoq7KzvaSsJOZ22ViWAwCBCPR4LeGw1eUU7Q7R4ZScLjEQ1MMRq9uj6GaWMuE4joo8o6mCqvCqwisyJ0qsJLAiz4gCI4mcJPI8x9AUxZhYxsSYKArFEFUx+rufXLfsdmv1XE3J3pbqmY664z3Ncx1Ns221M81VB2pLd9eUbKvIPJGMriqOLJ5qWPREe1tTZnFtyfbe5mPj3ZeWDVyfWnxnw8QrGyYerF368uTo8+11s9WlB4Z6nl6z7P7apXerSlc+jK9AAUAFAA0AFQIFASICRAgFAAQUlTFE9Dr961eu2D6xbFlj1dKGsjV9La1l6dKYryAaYhgJAAbHJIpSMVYnTBplMiCiASALvFEUDddk0/m+3s1btoaCUZvdU1NXv3xsaNeKkdlVIzuHOtYNda9avqStrSUYDPgDgc7u3u3bd7V3das2u+50uwMhXyDs8QYdTk/U764tClYk3C5d8bhdsUT8yR07/+rv//Yf/8v/9c///l/+6h/+7vs//tFvf/fbPbs2VxRGcsXJgN9jd7odDlfA7y1KR2tKErnCaDoacDs9smLhBFUQdU21m81ORbHJisPhjsiaEyUEglIY1kIzBs1aKNoAgKMo7uz86V989v2f/PRbb755f9GiPoaRSEJGoAiB+Ig9FgAmnS47dODgpfPnViyf4gUbgAKKqxihUZTO0GaGNSTJ3Nba/OKdW3/1m1/83V9/9rvf/PT/+Otffuej93IVNRBwJsZK0WYMl1BUhqgCoGRTfYMtHWN1ZQNl0dGq1NL67NK6gnxZsL0okg3FJMGF0g6c9ppYLy8HeDVQUtF4bPb4Vx48eOOrrz9/67lLFy6ePX3myOGZbVuf3LJp45GD+69dnL92eu7c9B7goammIDMzYtzc4Ly21tddpEOAA0BDQENAAogtpLXgo1klOI5zHE8QJAAQwi+iLPBPg0f8vhP4x9nDMAJFvwjoy7LU2VG3dtXAxqmhNRP948PNXZ3lJcURq1UjSQoABEJgtcper+Z2yS6X4nBKbo/i9+v+gNnlljWdJykcQ6HAm1SVVxVOkTlZ5kSJFQSGZ00sQzEMRdMUTVMmkqII2kQxFGlCUTwaLlu9/NLU4tsddXM1pfvryw921M32tZ7qbjre1XCkve5oU+WR1tyh5soDuZJdNZn1Wwamtg5Otpdu7Wo4Otx3YVn+2tToi+uWvLxh4t6apXdXjb20fPh2Y+VsbdnMcO/l8f6nNq58pbNpH4HrAOAA8gBIACgAKBBICBARIMGFIDNgbJaArth7mluvHps5vWXj9tGe7UsWrRvtHe2o7ajLuRweiLAIFEiThnMGYdJMpIYgCgAaTmh+h7MgEqmqqAkEIwiC+T3hZCxrt9qritM7V4yu6G0piPgTyUQyVRAORqw2J8nwoUiiuKTC7vUZHq/DH7K6vIbTozvcVosl5rfHPRaLLAaDwUS64OLTz/zrv//7P//bf33now9vvXjnP/3tX7//0fslJQXpRDBXXhKJRN1un9vl01QjEQk21xTWlsULkyGzbpCUSJlEXtA11aFpdkmySLLN7gzJmhPDRZyQCEKhKI2kdJzQASB0s+XGzavvf/j6e++/9tJLz3V3dbOMQlMqAgUIRAgkCAQAaIIU8/mx527dPHv2TFNzF0QliMg4rppInaENE6WJvDmXqzh16uiPfvTJb3/757/68x999rPv/+zTb//oex9tXL+BoSUAeYBJCCqhqIKgCoJqPG0pDYeGKhPL6xOTTQUT9Zn+knhDOhhxugTWQTA+UgxSYsgk+hnRj5A2hzt5Yu7sR9/86OX7969dvTZ/5uzJuROHDx3evn3npo2bNq1bv3fH9otnTt2+cR3EbUZMo3vTxvl1tTcPLyot8ACAAkBDQMLfi448LP4iCBNt4pBHdR4LApsL4C2ouyOQQuBDnek/8Pe+FHr5Q38PQoiiGIJgnyfhzbo6Mty+88ml27cs2bppfN3qofHR9tqarM2mfd4AIQi0wyE57KLHq4Yj1mjE5vfrDodkGJwoMRiGIgigWUIUGUlkRYERBYbnKI6lONbE0BRNmUwERRI4juMmkmEYFiKQIrnywqGR3rPjiy4Pds63Vh9pqZppqznS0zS3qPXUotZTPU1znfWznfWzHXVHW6pnmiv2TA3uXpXf21d/NN81v3jg2VXjz02N3Z0ae2Vq8YsTo7dWjr20fPROW8Ncfe5Qf+f88tFnn5h8pb/jmMB6AYAQ8BAsPEbiwgsESAgQIOQBoDTVUVpYmQ1Hti4Ze+74sTsnD889MbFton/zkp61I92VJaUkJWOIYKI0mrNhJg3FRAg4AHgE4VTZEvCFXE4PTtAYybpcgZbmzoaGloJkurm2rqK4JFuQ6e3pHRkdr6istjrcNK+YeEWzOp0+nzMQMNtdim7VbC5eszCsGPJ56srS8YDT4/FGk9lLV5/99d/8/d/9y79+/2c/f+3tt3/9u98dPjrj8bjtdofT6U0mMx6Pz+3xxePJgkQ0EbA2VKTqckWaquOkQNOKJFkUxbYQbpEki9XmF2Q7ggooLqO4jBMKhssQEQFA3W7PM9euPHhw+623Xr5791ZLc5vA67JoQ6AAgYDAh+yZDc/2J3e+8tK9mUOHEvEshCyOySSp0LSZNhk4JoRD4aNHp7/7vQ9//JNPvvfdb37vk/e/++13P3j3tXe//uDg9H5VcQBAI4gMoAxREcMVSNoo0lzsd000Z9Z0FK5syeTLwjWJkM/uJkkdI2w47cJoL8n5KclLyz6C9ZIm++joyrfeevPevRevXLp86sTJY0eO7t+3b/v27Tt27Nyze8+eXbun9+2dmTkEalPOXNTaFLcua4wNNWYUWQeAhsD0JfYeYkaSNEFQjzt78OFEWAIC8nPwHmm8Y/9b7IGHcp3I5+wZZm1stH1679TxY1uOHN60e8fkpvVj+UUNgYDzc/NI04Rh4QwzY7GwPr8W8Kt2O2e1CYbBsxwJEYDhCEXjLEPwHLWAH8dSLEMyNMkyJpamTRSFYzgCMZOJZhgaAGDRg72tO5orp6sKd/Q0z3XUHWupmmmtPtrVcDzffibffqa/7VR/2+lFrad7mk60VB+qLd3TUbWnv+Fovu304uGrK8deWjV2b+XInRXDdyaGnls+cnty8Uv9HWdzxdubqmfGBq4uH7mxZsmdoZ4Thp4EAIFAeIw9/hGKC5uH0FRX01RVUtZUUnRi09T90zPPHN65b9XwzhV9OyZHu5ubaVrBMN5kUkmTGcVE+FDxhQWANZkUl9Pn8fjMFruiW0XZ7PYEi4rLKytrKiuqKsorGxtba2rqkqkCi9Mt6RbN6jQ7PVaPzx0M2jxeQTWLipWVDIqXGU7MpmL1uXRRQchut/uCsd3TM+9+9MmnP/3Fn/3lb3748z9754MPOzq7FMXMcZLV4vL7Ina7y25z+f1hi1mN+PSB7urGmhKRVzFcYllNli0L+Om6U1Fsmu5ieDNEBQSTUFzGCBnFJAB5AJBsJnvt2lM3bz71tbcf3LjxdElxmSSaNc2BIDwCBQQKADAkKTY3d16Yn3/l7p2d27ZbzG4E8jguU5TKMDqOCxynTE2t+MlPPvn5zz/92tde/dY33/n2R+9+/a1Xv/rghVdeurF/zx5d8wBAIVAEQASIgOIKQlo1xdFRmlrZVjhQHWvJBqrjvrjXwzIawDQENxDcAnErJO0YYyd4DyUEATRHY+WXLl29f//eubPzJ47PzRw6tGfPnl27du3bu+/QgYMzhw4fP3bszOmToCak14TNNWGpIS6l3RqGswCYIKAgIL+cFcAwgmE4DCMWTNTjmb0F9hYmKyxcgj+eZvgT7D2ysQ8vrFZ9bLT9wP615+f3np/fe2zmiT27Jlet7MvlMhz3sJPIZCINg7NZeJuNd3skn1d2OkSrlbdYJUGkMRyhaVKSOVliRYGWRFaWeJ6jGZo0UYSJpGjKROA4gqA4bqJpmiAxAJBIoHZi5OJwz4WK7LayzLZc4c6akr315Qdaao7k288Mdc73t53Jt58b6Difb5/vaJitLNpZnnqyo/rYUNf5ZaM3JkZuTwzdXjFyZ+ngraWDt6YWvzzW/0xBdGXIM9pWPzvW//R4/zMrR58b6Zt3OyoAwB7jjX+kF8hCwEEgQqAAQLkc3oH8SGU2synfcWXHhmcO7Ty3b+PhjWNHt071NTebTBJJiSQlQVQAgIEPBZdYAFgM421Wj88XdDo9NrtLNey8qAmSbrE5rU631eGx2j2q2SprhmqxW5wem9tn8/mdgZA7ENJtLl42M7xB0Aot6IKkxqP+moqCdCKoaYbXHx1bunLuzIWbt++9/Nobz714//CxOZ8/QuCMLJltNrfV4tZ1m6ZaeF52u2wDvY0DPbXRgJOmRAyTaUbheV0UDUWxaZpD0+yyYqdoBcEEFJcRXIKIAJCF/wasram98ezVGzcu37t3Y2ZmfzyeFkVD05w4LmCYhCIiAIyqOLY8sfXF27duXb8yMjikyHYUkUhCMZlUk0kBAIvG4vfv3/7bv/nVG2+8/MZrL3/yrQ8+fO/tt9989d6dZ29cPb9x7XpZsgNAQcADIABUQAkdI61+dyBfnx1vSlenfXGPM+Ryy6KB4ArAdIDpADUD1AwwA+BmlHIQXAASLlb0T05tvnnz1ulTp44fmz188ND+/dO79+zbv3ffkcMzJ47PnT195vKlS6A2aK4Pa3UxvS6qBi08Ak0QsBCYHiGEPo4HRTEsyz9SN4KPx1o+d+r+A+TQP7b/I/YwAB+m3S1WbWCgceeOFcePbT1zaueZ0ztnDq5fszrf2l5tt9shRAAAJoo0m3m7TXQ6RZdb9Hokv191uxWLReJ4E4pCyoSbDcXltNisuqoILGuiKALHUQxDcQzHMGzBz6RIliBwAACGmkozw5Oj1xfnn+5pO9lYdbAss6204MnyzLbqkj29zScGOubz7fODnecHO8/n288taptvqTmSy2xvKN/X13J6tPfa0vy1iZFbE6N3lgzenBi5s3rJ/ZbqA4bUEHIPd9QfH+q+NNb31LLhZ0fzV8KBDgDIhXqoR5v9PNYFgQiBBoAEAN7Xm29vau7Olc5vWX1ux7pnju+7cGjL7LY1uYIshrEoziHIAm8MBCYAmIVfhaKCbnZ5vSGny+Nwui0Ot2Y4JM0qqGZRM2SzVTbbdLtrgTq7x+fw+R3BgCsYcvqCimFnJTNJqxSjc6Kd5mSzWU8lIhbDEEU9EIwPDI2vnFq/acuO46fOnT13ZcPGrZSJJylOVe2G4VBVqyDqoqSqmppIhCuKC/wuq6FqFCUgGEfTisDrgmBesHu67lRVO0XJCMKhmICiEoIIEHIAMABgba3t1565fPXps9eePjdzeH8ikREEq6Y6CUwkcImiVBQRgoHoibnZt9/6yqm5w0319brqQKFIEiptMhO4BCHZn8//4NPvfO+7H968fuWN11759kfvffzhO689uHfr2aeuPXV+5bKVPKcDQELAAShATEZJC2GyBVzevpp0Z3k47LbpitVs9iC4AjANoDpAdIBoENEhZkYwHRJWjPbijB/g9rKqjrkTp0+eOH145sj0/gN7907v3bv/wPTB48fn5ufnL1y4cPXqVdCYVJpSckNSr40bLkMCgEQAgzyscsLhF9ggCIIyDE+SpkeEPJ5d+HICHf0PTNwfj3B+iT1kIRNoc+iL+mrXrRnYu3vVieNPnj65c2Zm0xNPjPUtagxHAjRFAwAZ2mQYnNMhOF2Sxyv7fKLXKzmdkiTTOLEQmwUsZzKbFV2TBJ6mSBzDUASBKIqiKAohRDHURNEUyRAEASHgWK2xau3KkWeX9F9d1H6mteZIbeme4sQThbGNVUU7uxpm+9vO5Nvnh7ouDnZe7G87n2+/2NN4prpob2Pu8FDnlcV9z07kb64YemH50PNLB55bPf7yksFrEf8IQxYVRCe6G0+N9T29JP/MksFr4wPPZNPjELIAUJ+bu0dKgTSEDAQ8hBICFQBwnze0YtmKokRi+8To86en7z11+uqJQ4u7WxReAg9hMwHA/YHdQxBO1h1uX9Dp8TpdHrvLa3F6zXa3ZnXqNqdhd1ldXpvHb/P47V6/0x9wBf3OUMgVCOk2l6BaGNFMULKJsbC8jWQVQdZFUSUJRpKNYCjR3z+8fee+yan1E5Nr9k/P1NY2QoRgOVlWLJpuEyWd5RSOlzVd9fs9bofdopt1xSBIFsFomlZ53hAEsyxbNc1hNhxmw8XQGoLwKCqg6AJ4CyNiyJ6e3itX5i9dPHH5wonjRw/GkwUcb+Y5DUcZjlE4VmVYeWx87MW7z3/11ZfmTx0byi+ymW0Uzom8wdI6Clm32z87e+QnP/7+g/u3L8zPffXVlz7+8J0H9++8cOvaneefvfb0xd6ufpLgAcAh4CCUEFyHpAUlLAGXv6002VAUs5ktGCYxnA0hzAA1A0RHoIYgOkTMAKoAURHEjFMunPECaHH6spu37jp+/NT0gUP7pw/s2zc9PX3w8MyRkydPnz9/8fLlKzdv3gQDFcRAGdJXgbYX03Zt4ROXgo/Ye8yIIThOMAz3KMLxv2bpy2T+f2UPwocxVQKnBF6KRH2Lxzu2PDG+f+/qI4c3zh7beujQpm3bJ0bGOhLJCMdyACA8z1htnMPOud2yxyt5PYLLxauaieMJgkAhRDAMJQicwFGKxCkSwzFkATkIEQghiqImk4nneY7jOJYnCFRVnc3VG0d7LywduL5s8Mai1jONuf0lqU0J/6rygq3djbP59jP59nNDXReHu68MdVweaLvSXX86V7StvvLwaM/1icEbE4MvTAzcXj54a2Lw9tTY/a6WY4qYY+niiqKNgx0Xl+SvLxu8tnjg2lj+WkXpaoJQAMAfY28BPwZC5iF+QAZABoAYyA811jcOdLe/euv8d966c2jrBpuqAIAAKEDIw0e27uGAB8ACwKAop5odDq/P5fY63V6Hx291+QynV7e7dJvTbHNanR67x+/wBpy+gCsYdIdDzlDY6vZzsk4wIsmoBK0wnJnhdIpTSVaBCE3grG7Y0pni3t6BLVt3Th+YGRtf0p8fdDrdBElzvCIrhqpZRdHMsirLKhwn2u2OWDQU8HutFjtBcgjKMYzO84YgGIpi03SbZrZZLB6W0SFkF2SCF14AQKEoPT4+Pn927sK52Yvzx8+cPJZOZ0RRC/hDkVA44PcpslxQkLr1/PVvfOON11596ZV7d7Zu3Bj0eEJeb3FRsaoYOGYaHx997703v/XRO09fnr80f+Krr9y5ce3yM09dfHD/zt0Xblw8d6qirAqBNIqaEMghiIbiVkBYIW5xGt6aVDyXSljNbgSREFRBMB0gZgQxo0CHUAOIBoECoQqAhqA6StkA0DneMzy28tjx0/v3Hdy/78D+/dMHDhyamTk6N3fq4sXLTz/9zPPPvwBmJqkjK7CjU8S2JYrbyjwGHvH7ARKEJGnaxP6xqpQ/id+f/JHfYw9FSAAQmmbtdntxSWrN1NC+XZNzR7acObnzzKldx45t3bZjxeJlPcVlBaIkQggFkbE5BJeTd7slt0f2uCWbjZNkkuNIksQxFCMJ8lHl50LTLgQQQAgQBMFxjKZpnuN5gWc5hucEksQN3dde/+Rgx5meplNjfU8vH7w22Hm2tmRXxLOsOL6hp/H4QPv8YOf5oa5Lw11Xhjov97VcaK2drSrb1lAzPdhzZWL45oqRFyYGnl8x9NzKkTvLB59rqNprNbdocmNV8ZMD7efGeq+O918b6786PnCtrmorxzoAQB7R8oU4/CPrxyFAhkADwGS3eXu6eosL07P7N7937/JQax2GoAAQABERwCNgQdCaA1+wR2M4LyoW1WJ3enwOj8/q8lpcXrPDo1odut1ldrhUq8Pi9Lj8IU8w4g1FncGw4fYqhp0RNJTgUJwjTJKJVUycQrIySokA0hjGWO2uilxNb+/g1OoN+/YfPj53cnRssd8fUBSzJOmKaqiqRRR0hpZpWqZpmeNkj9sdj8cCgbAkWXBSZnidFy2CaBYls9lwmM1OXXdRJhlAesF6P7oLiiC45cuXnzk1e/7MsYvnT5yfP5FKJcvLK06emJs5NN3aXF+ZK56e3vXOe2998r2PP/r4vffe/fqZE8cbqnOTy8e2PbkxEY/5fb6TJ4796Eff/sqDO7Mze+dPHbl25fzN61ffeO2V11558ea1y7MzhwO+IMtqkUgRzagQURHCBggrQthYk+HUHE6zm+dsKKpC6mR1BAAAIABJREFURFnQnkCghgAVAg1CDYELVRAqgApAFgok5PJc8/SBowcPzuzbN71///T09MFDh47Mzh4/f/7CM89cu337Nji/mTi3GX/qSXb3pNvQWACIhSDn7w/EQyHEKIIlcNOXdI2+vP6oVfwTC0IIAIIgGIqgCMQhxEVJdrntFbnsnl3rTh/ffv70rovn9l44t+/kyR279k6tnMrXN5WbrRrEgCCbnC7Z7RFdbsnlkt1O2TCzkkSJEk1SGAIhiqA4hiIIhBAiCIogGEQQDENIEqdpimMYlmZpk4kkSRzHIQR2I9LbOj3ae7G3ea6rYXak5+Li/istVQcj7mVFsXXdjccHOuaHui6M9Fwa6bk00HGhr3W+vf5Ydemuusq9izrOji26umTRtfHeq8sHb02OvTDce6m59lBRer3HNlSR3dLTODfYeWG458pw76XxgadaG/bKchgA+OjcyD46PS48ecxjERcNALqiPJdJJfpbq6/MbK1KRwBAAaAg5OBD6j73GBeeXRNO8rxk8JKhGg6zzaXbXLrDo1qditlqcXkUm5NRdYcvEEtnfeGYwxs0nF7F4hAUQ5QtFC0BSGEkTzIywcoUqxK0DBAThJTT6SuvqK6rb9n65K7DM8fnz11auXJVIpHUNauu2nTVKou6yKscI5lMoolRTLRsMvEir2iqleM1mlF40RAlsyhqgqBomtVq8WqqE8dpAJCFu15IMgNg4jhtatXk8SMHTh8/fPnSmfn5uXQ6sX79up/+7Mdvfe21fXu2n5w78vrrr7z3/ts/+dkPfvDDT777/Y+ff/761s3rX7x9496Lz61ft2rjhrWvvHz3u9/55q3rlzetnzh94vDXXn/1va+/+dbrD+7dfvbmtcub1j8hS4qkGOVVzaLmBpgGCRskbQhhBYgZQA3FdIioACoQ0QBUAVQ+3xCqCJTggsjaQmUSogNA+3yJ7dv3HD0yu2/f9P79Bw4cOHT48OHZ2WPnz5+7du3a3bt3wcWN5NlNyIVt0sbFcYZmATAhC1n13x9GiSAEgZsQBHucl/8f2QMAoCjGMCxJUBBgCELouu722qpqCueO73j6yuHLF6cvXth79syu2dktu/dOrlk/1NlT6w+6TDSuaIzLo7jckt0huJySyyGadVrXOUlhMXzB3EFJFGiaQlGUIEiSJBe+kyROkgRFkCaCokiKIPEF8+h2FAx0Hh3pvTjad2Gwc763+cRw9/me5rmEf2VRfH1P0/F8x5mhrvNDXReHui4OdFwY6rrY3XC0pmR7bdmOzvoj/a2n8q2nh7suLBu8sXTgek/TXEf94Y7Gg5nY6ors5u7G2f7Ws4NdFwZ6zo8OXO5smTbMKQAg+MJJW2DP9CjiwkLAQyBBoAHAKLI5ncwUxaM71iwtTkQfsUdDyH05WgMARZC8ojsk1cbyiiibdcOpGnaLw+MJhn3hsM3jsXl8DrffYvfoNrdqcWhWp2pxiKpFkC2sYEYwFiN5ilNIVqZYlaQViNAAEFabu6W1c2LF6v3TR44eOzl3Yn7d+icymUKKZBXZ0FSLKGg8p/C8wjKiiZYYVjVRIgJNAFAoyjC0KksWSdAlQZMETZUMQ3cGnMGUN6hy3GPjUCkAcIfds3XLE7Mz+2YO7rpy6czly2crKkr37Nn56affefvrrz945e5XX3v53Xfe+va3P/jgw2/85Kef/vTnP/ja21+9f//Ox996/+23X7979/lXX73//vvvfPDe25cvnFq/dvnzt5767rc//Nobr7768u3bz129fvVCd1cfQTAYIZp4O844IGmDhBVgFoCaAWIGQANAAVAGUHmkk/05e+ofsodoANUBoD2eyLZtu48end25c/fu3Xunpw8ePjxz7Njs/Py5Z5659txzz4NL67H5TfD0dstodwZBuYXhb19KMKAoSuIY9Zh++//Khv2x/acXhuG6bhYEEQAAIWY2a263UVtXePHCgbt3zz3//Mnr12fOn9t97NgTu/eu2vjEeH6wJZ0J62bebLB2x//L23vHR5Vd+b57n5xznVM5KOecc0ASyjkgCSFASCAQiIyAJmeEJDJIBCFQIKcGmtDddHYHt9t2t91te2Y81xM8vjNvxvPunXkz983t90ephHC3PW3fz7z67I8kqk5VCdX5nrXWb4Ut2R2i3Sm53arLIdmsnMnEMiyO4QiKIRxPayaJZggUQzAcJQiMpgmaISgKI0mMpgieYTiWoijCq75EhOS1VB1pKD9WU9xfVzLUVHG8puhISc6emKCu1JhVNcX9DeVDjeXHG8qO18wdqp07VF9yrDBzZ1pcb0Z8b25qX2HmjrK8fQ1lx9rqzjWUHy/K3FldeLCxfCA1bnV6wrryOQdqi4caK043V59prR+uKT/gdqYCgPnYm221Zps+bxOaBABhs/i7rJ7CnGyX0wUA7t1WxeeszmaPBoDCSUFULKJqEUSTIGqqyaqb7WabIzA0LCImKjQiNDg0VBBVAHBRtpgdHpPVabI4ZZONE3WG11CCx0iR4jSKVyleI1kNQVkAcJNua1/YeXb44uH+Yzt3HTzcf2zP3kO5uYUEySmKISu6IGqCqImSiRcUmpa9nidBiF5rRpOqopgVxSzKBidqNCvSrORS9LaMrK6i4jC3x6KaDEkSOQFB0Li4hN07Xxnq371j67pTx/svXRopLMzdvGXD87eePnhw5/Fr9x8+uPPao3vP33zy+huvffrZR5/9+JN3P3j+wYdvv//h24+fvPr02cO3333jrbdff/Tw7tDAgd07Nz24d+29t19/7cGd2zfGxy6eGTi8LzIiFgCK5R047YS4DRJWiFsAap4WM72l7d/OnglAzddFoQJogogOUAMAxuUO6elZu2XL1p6eVb29a9av37hlyyvbtu3cu/dAf//AiROnwIkV4Phq7MC6gIKsWAAYAPFZ9V8v4jQMI1CU+I4U/Wns4Tju8XgcDgcAAEJotqgB/pa87NihwS03bpy8ceP41NTghQv7Bgb7tu9csXpde1NLaVJypNOlG2bObGEcTsntUZ1OyW7lDZ2RJEKWGVFiFJV3e2yywrEspqq8JLOqyuk6Zxi8YRbMVslqV212zTBkSeZJkuA5MS2hYX7tyabK4w1lQ5UFh2qLB+pLjhZm7IgO7sxJXl9XeqSudKC2ZNBX3bK/IHNHctyaxKju5LgVafG9mcmbCrN3lRccqC0+Up6/ryBtS3Xh/uqiA8nRvemJGyuK+mvLTjSUnW2pGlnYeHFe1WCQfy4AuHdbIh8/M/DQs3xRHkIBAJbAFY7RJdGEYrRv776ZY154mwBQAJAoztGcygomhlNoVmJ5RZRNqsnicLrdfh63x+Xx8+c5GYG0IOqSYmY4mRc1TjQxvIliFQTnUEIkWZUSVJo30ZyGYBwAOC+oLa3tFy5eOX7i7NZXdi9fvnr/gSONTfN5QZVkfXpJXgJVhpVpRqZpGccECDkAGBzjVcUwW5ya4VBUs6aYnIY12uVaVpB3prtrc3398rKypcUFZRkpAsuXlZYN9u87ffzg7m0bjhzaMzk+WllZsrR7yf0Ht2/cmLx96+rTJw9u3Zx6+uTBZz/8+O13nj1/59nzd569+73nb7799OGje4+fvPrG8ydPnj64dXvqwL7tB/dvf/L43ttvPnl4/+bViYuXLp5Zv26trlsgwvKSH0bYAGKGqIFguhc8CFUIVQR65S4FAhUCE4QqhAqc/qcKgbegVAFQg6gOUR0A0e4MbWqc39m5dPHizs7OpcuWLV++vGfVqjUbN/Zt27Zj//6D4OgKcKyX2tkblxgXCQAB4ExJ9Av2EARDUWJ2ifN/Bt6f4nMSBBEeHhYTG8GwFITApEuhIY7MtLCtmztHhnePXTo4NT5weezw0NGt27YvX7VmQWNzaWJSuNOhWa28xcraHaLdIVksrGEiDZ1xu012h84LtKIKVpumKIzDrgYFWAMDLEFB1qBgc1CQJTDIHBhk9vjrNodiWETNJLMso8imOZmdC+qHW2tPL2g4O7/2dGXBodriI6V5u2NDu/JSN1bPPVhRsL80f19p3r6SnN0F6VvT4lbFRSyOCm6Oj2xLiVmSnrgqJ33DnKzNxTlbCzP6CtLWl+VvLczsiwntTE9cV11ypLHqbGvtxYUNox3zxpoqB/xcGV7X8eWQj/FxNbMzJgsgByDndUR9VpGe5aCyL4NHAUABhMZIgWRkghEZXqEZEUCC4xRVMxTV5HD52WxOlhNV1WBZGQAMAgpAEsEYgpEpRkExHiMlklMpXmMEg+F1jOABwGlGLJhberB/YHhk9ODBwa6lPX2bt89vW6yqZkk06ZpNUy2SaOJ5VRBUnlNZVqVpGcN5CBkASJzgJM3QzHZVs1plc3pQxKK8wo3VtdtrqndVlW6tKF1ZNGdVRUFdToomil2dS04ePXT2xMGhQzv379528cLZxoa6ktK5V8YvXbp07sL50/fv3bw2deW11+5//9PvPX328O6DW0/fePT06cN792/eujX14OGdZ88e3n9w88r4ua19q4/073n+/PHrTx/eu311Yuzc5dHzDXXzSJJmWJMguhFEA1CZRguqACpwuk9C9g6egEBBoHfJEHiXF0IZQBkAFSAmgBgAak5XRGFBaV1dQ2vr/AULFnZ0LFm6dFl39/JVq3o3bdq8Y8dOMNgDhnqlTcsyAvz8AMAAICGkfoc9FMWx6fEQ/7XsRUaGZ2en+gU4BZE1DCUizJ2eHLxyWcPenSuOHFo7cnbn8JndBw6sW7t+8cKOusK56aHBTqdVctgEu12wOySrTbBYWLuV8ffTQsOciiogGGQ5gqRRk4kLCrQEB5iD/Y3gIHNgkOHx01xuxeGUzVZB1mhRJmVZYFjabNjLC1d3to4tbLzQVne2vWG4teZ09dzDhZnbEyNWZCaumZuzvSBjW37aK3mpW3KSN6bH90aHLAx213ishS5zfoi7Mi68LTlmaVrC8szkFdnJy3NSuvPTVmQkdIUHteSmry8v2ldXPtTROraq4/rStvG6soNuZxoAiPcvP6NPvsTPNJYMgCyANAQ0hBxAJQh5+MI1ZWbROOuJkIIYS9ASwYgEK5K0iCAMhCRGMDjFsYLGchLD8kFBIU6nH4oyKMphOAchjWAsRgkIyqOESLIKLZhY0czwBk6JAJAULcQnpfSsWXP67LlTZ0YOHhrsXbOxtrbJbHaaVKvZcIiCxnOKKGiSaJIEkyDoNKugBA8gDQBOkryiWXSzw2SyWkQtwz94YWr64oTkRXHxm8rmrq8obU5PacxJTQzwWFR129a+4VP9p4b2nBrct3fn1pPHBxYvXhQREXFk4PDw8MnjR/svXjh78/rkgwe3X3t87+Gje/dfvfX48f3bt65NTYxOTV168PDm48d37tweP3Wyf/2aZRfOH3//vTcfP7p398bU1YmxE0ePxkQnAoCqmovlzADwAAgQiDPDl2aK+wAUARQhkH0dg5KvBnCGPQlAZXrXJFS328MyMvJKSkrr6uqbm1sWLGhfsqSzu3vZihUr1q1b19fXBwa7Qf9qc097rlk3A0AAwABIwhdCCwIAguOkL633XbzHPyHeQwAAGIaHhoYUl8zJzEr2D3R4PJbYqIDstPBF84s3rGnpW9++b/fKPbtWrlmzYNHi+srqgvjEELfbFOhv9ndrDofodMlOl+x0Sn4eJTDA5HKpDEvgBCqIlCSRNpvsdqo2q2gxeIuZNwxON1jd4FSNFSWa5QiGwxmGQFFo1v0bKna0N5yrKhwoz99flr+/unigsqg/N21rbGhnQnRnanJveuzatKjVKdHLEqM6Y4LaQp2FIa54txFqlwIDbAmhnuww95xAd16AZ06wuyDcXRbmrPWzVvq76tKT12UmrclOWV2Ys72l5kRH0/nakgPT7EECQnJWkt1r90jfonyY0RAwEHIA4b3NzbNMn3d5x0+QvukvJEQonBYIRiQYgWIlnOQhQpIUz3IKwyo0LRIEbTbbPO5AhpYhpDFcwHABJ0WcEiHCIDhPcSor6Yyos4JOMBKANEHwgcGh9fOaDhw6fPL0yJEjx/bt61+4qNNud1vMDlnSeU6RRJMsGZKoi6KJ5VWKEVHcu9UZQVOiodssZofL5kkICa9ITFyclb48K2t1fsHakrkdOVnViYn58XFWSfNzeY4c2nfuzMCxI7uOHdmzY+vGA/t2rl3ba3c4V/asPH16aKB/36mTR69dvfL48f1bt6/ef3DrnXeePX5899rVy5PjF25ev/Lq/Wt3bo9fmzy/Z8fGdb1Lb9+aePe9N157dPfuzckbV8c3rtugaWYISV33J0nFG10jQEC8lbSzljeW9vKGvJgTI/kaKbzsyQCqANEgarJaQ9LScguLiivKq+vqmlpaWhcuXNjV1bVixYp169Zu2rgJDCyFB1YHLJ43RxJV7/UVIi9VqECI4jiJIN/R4fwTbt7aNIAimJ/HXVySV11TlJ2bEBcbFBvtn50e0dqQs2ppzcqu2nUrm9f3tq5c2dLZ1VxdW5iYHBYYaAkOsgb4mWwW1mpl3R41ONgSHGx2OQVVJUSRFARSkkizmXc4FMPMyzIligTPE5JEaSonyyzHkzSLkySG46h38JLdGt1Sd6i5+kRJzt6irO1z0rdlpWzNSNqSHLs6wNkY4KqJCGmLCGiL8J8fHNgQ4KoKd2Z11EUNbg88tif02I7YgV2ph7ak7exN7u2IXdwYUz83Kj8lLDowLsiZFRVeG+BXExbQnJeyPi/9lZzkTbWFByuKdjmdKd7xgRASAJJexQUCdlZxLO4Daca3nPZLIaDhLBMHpneTJn1Bu5c9EqM5nBZIRiIZCSd5ghJYQWM4lSJFkuRRjOJ5xWx2sqyMEwLBqBghUYxKMjJEKIzgGdHEyQYrmFjBRDEKQGgUZe12d1Nz87btO48ePTlw5Nih/QML5i92Ot1ms1USNUk0SaJJEnVR0DhWplmRogUMYyGkASBxnFNUs67bLSZbkMWRHxrWnpK8LCV1UXziguTkyriYKJvVJmkoxGKjY08dHzg/PDR4eEf/we0b1vZs6Vu3bVtfQEBQeWnF2TND/Yd2j148NzU59trjV588eTB1dezNNx89enRrYuL85PiFWzcu37k5PjV+buTMwKruRdv61rz57MHztx4/ePXm9alLV0YvVFXWkSTJsprJ5MExbzXsTE/J72VvxtZNF7u/aEARESgDoEBEtViC09LyiopKy4qrqqvqmhqb2traOjo6li9fvqZ39cb1G8CRZdjO7qiG8lyeU8ALhfNFJYrP4fyOKsufxh4CAEAQxGG35OYn1dYVLmivbGwoSksNi46wFmaGtNfmLmme27OkavuWzv3712/eurK5tSI1PSok1O52qS6H5HGrfv6qy604nILDJbrcks0uGmZRkEhFoRwO1WIRZZkURUKWSU3jLBZZN0mCQDMsTjEYReMk4VVxQYAnqbVuf23pgazE9clRK5IiVyRFrc5I3JiZtDHMf4EhzjWxuQqXLvBpvJCmcdFV6QE3jzm+eq7/85+Ff/2b3P/1m/z/9+9K/tffVv2PXzX8+udNX35W/c5bc+/fL751vXn8bHdvW0N9fnN9wcbS/H0l+XvK8ncWZW+02+IBAC+zx0LAwBeVfd77SZ+kOZOFZ19iDxAAEsD3FB97FIAURnIELeKURFAiTgo0o3CijlMSQYosq2IYw3GKLJsJgiNJkZcsGCFihEBxCoIxOMkzgomVDU40WN5ETqf4mODgiJra+iWdy7Zs2b5p09atW3bU1NRrmiHLmiSqkmgSBU2WTDynsIxMMzJJiQQhoCgLAIHjnKpZLFaXSbMqvOKv6tmBwY2xcW1JiS0Z6QkefxrxJrdAZmbmmdNHx0ZPnjq+f+DQzrWrlq1bu2Lf/l2ZmZkR4RFDA4cOHdw9fmV0/Mro9RsTTx6/euXKhbt3p27dHB8bPTN55fyNa6M3rl68cun0gT2bF86vOz6476MP3nz25M6tG1duXhsf7O8P8A8GAOi6n6w4IML5Lnz8bN4AmE6f+jicbe5m2PP+MM0eQFSrLTg9I7+goLh4bnllRXVNTW1zc3NHR8eyZct6VvSsX7sOHFlOHV5fWDonByc4AEgEEMisSA9CFMep/1/YgyRJBQZ6srPiKisyFy+u3Lpl2bo17VUVaeVz45fML13cXNRQkbpqRUN/f9+2HWsamyvS0mPCw11Ou2Q1M3a74HJLLrfs8kgeP8U/QPN4VLNZYHnMMASHQ1VVUpYJVaUNQ7DbNatVlgSaZQiWI1iOZFiKJEgEohAiwQEpRVm9qXErs5LWZSaszUnpqyw6vLDx/LL2iY7mCyU5uxLDl4X4NTlspYacEeMK2LXYPrYFm9oD3h5nf/3DoH/7dcK//ybt69/mff2vZV//77qvv278+uuKr/9n0b/8WfkPJwsf7Wq8tnXDspplqXHLcjO2FGRtyktZaTWiAAAA4ADiAJIzlg1Od1H62IMkgN45gr7cA+QAZKbNnffRF93M2DfYE3BKJCgRp0SSkSlORQgep0SGVgAgUYzGcQ4AEiI0Tko4JaEET9ASinE4xbOixsoGLxusoBGMBFEGw9jUtKzyiprKqtoNG/uWL+9Zu3Z9RUWFyWRwnCQK0+xJokkSNZ7TGEalaZkkRRRlAKA4TtENm2626xanrtvMim5XjDiHOy80NNEvUGIEX0UUKCkpvnjx9PWrF8ZGT5w9ceSVTWtWr+o6dry/q2uJqmorV6w4dHDv6VNDV65cuDp15e6d6/fuXr17d2pq4uLl0bM3rl66dX1scnz43Nkja1Z1dHXMu3197KMP3nhw7+r1qYsP7t1cvqyHoTkMY1yuCI4zvywXz87ZvGDPR6A029bN9KBAIEIoA0QBiGyzh2RmFcwpKCouLikvr6yqqmlqalq4cGFnZ+fy7uVrV68B/cvpQ+sKMxITACC+yR6CYDhOzdoa9r+EPa+CKkpqampKdmZCZVlGy7zCDevaTx595ejg5qGjm08ee2X1gvLKeP/yxMCeRbVbtvbWNJSHRwRaLIqhc7pKKiqmG6TDwQcFG8EhZj8/xeEUzWZelkmLRdR1TlEIk4m1WiWnU7PZVEmiWRrjOJIXaEFkGYbCMQRHIYoiLntUVlJXWf6OioI9ual9tSVH2uvPLZs/uXHFazs3vLVjwxube5+tWXp/Sev5xQ3H1y7edKSvfXBd9cCqotNbkp9ezvybj8v//c/Lv/7bnP/4dezXv435j9/E/ep125MDwrEmYU0SvTXXtbEktzi+OjmmIyGmIzVhWWpch6EFAwAgIGaxNx3y+djDIMABJHzsUb5ys+lSYwAoCF/uIIHT7EFAQUjjpIBTIkFLJCPjpIDgHIJzKCEgKIsgNILQ07lsSBOkhGI8SvAkIxO0hGAsQQucqPKKzssmhpMpVoIYg2JM/py5GzZuWb+hb9eePTt27OjtXdXc3OznF8AyoiRqiqzLki5LJkXWBV6jaZmkBBznEYSFkOZ4zaRbNd2iWxwmw64oOkMJIsnrgswQLJgeVYqiKNHU2HDhwonJibPnRgaH+vf2revp7mo7f/7EiZNDum5kpGf1H94/fPbY5OSl2zenrl0de/XetRtXL125dGbi8sita5evT168dOHEYP/OjkUN27aufv76/Tee3ntwZ/Lxgxu3bl7NzsoHAMiq1ekKI0lpVpr0DyweAmGW0DJj8byLh1ACUEJRxeWJyM4uKCgsKiqaW1xcWlVV1dTU1N7evmTJEh973eTKJre/Tfd+hD72vDl0BMcJkqReHqf5Ryfuvht7kKKY0JCwlKS44qL0tpbi5V11u7d1nzmxfeziwUNbly3JjV8cFVgf6ixJCC3ITw8M9mcYCsdRXRMcFtFm590eyc8tuVyi3c7Znby3vswwOE2jVZUymzkveA6HqigMx+ICT0kiI8s8xzMEgdEUQeAIRIDNEjInfXl+2rq4sCWZSWuLc3bOzdzZVH58ybyxJc1XlrZNrO6807vkbs+i65tXvbZ51b3epVdWLx1b1zG0f/XmY+s73xtZ+dt3+/79s+X/+M6cL25Y3hjghtuFfXPdq5Jc7bFUVwFZGOcMdc2NDmmMDK5OjF4UG9Ek8N5RuTM+Jw0A65M0ZwqMvNaP8JFGA0BDSCMIiyA0hBSEMw1cOIAzTyG97GE4jxMCTvAkJRIE72WSIAWGkWlaIjAGRUgMYxCEJimJ4U0YKWAEj1MiglE4xTOCyis6K6oUJ1GcDDEaw5niksrde/YPj5w7Mjiwbdu2TZs2bdiwISgolGVERdZlyVBkXZY0UVA5VqZogaR5ihZRjMVxTlEsFqvLbHGYrQ6L1aFb7SbDTtPidA0w9G4ag2IoVVNTdfbs4OXLp86cOrRnZ9/yzgXzGspOnjx8++7VhMQEk2bt69s4NXXp1o2pu7evXZ28dPfW+MP71yavDE9dGbl5dXRybPj82aEdW9e2tVQdG9r37luvvfbqzScPbr7/7pP+QwfMZisAiN0VpOl2CCkIX/R/wN/LHuut4PtGr7MAIQ+ht6RWZHlrcGhcVlb+nDkFc+YUFheXVFZWzpvXtGjhws7Ozu5l3atX9YIjnWhPg2JVGQBoAL2ftNfoQQRBaZohCNIH3h/u/fnT2fM6twBAAqdMqikkyF1RnL5scfX63taDu3u29LRUxQfMdavNoY7m2MAUPzNHTtthksQMTXTZFLdbCghQgwJNHrfscPB2l+hyyy63YtIZRaEsFtFulx0O1eHQNI3lOFwSaVXhFZkTJY6mSJIkaJrCMQxBoK75Jcc0J0W1ZyQuzcvojQtdlBK1dG72lvK8XaW5u8rz95Tn7Z6T9kpp7u7a4sNVBQMVhQNVc4/XF2/fuHjFhrqWm1t6fnzxlS8ndv/o7JrrvdmHq/x3FUUerM4bmj+3vz1yT6dRXxwUElAQFlgdFVSTFL0gJKAAwzgA4HRadTZ708V9vpnSFPZ3AAAgAElEQVTfkPAZBApCCkEYkhR0w8HzOoQvFFGU4Aiahy/ytJT3eAhJCEkUoTCUQSAJAIkgNMNIDCOhCIVAksBYFCUhIEhaIlkFxTkEZwFCojjDihqv6DSvUJxMczJEKYrmy8qq163fsP/AgRMnT27d+sru3Xu2bdsRGBjMsZIsmbxLEjVZUgVB5XiZ5WSakQiSZVnJbDisNrfF4jIbVl03dMNqmO0MK82MNofQu8kHWVFRfu7csZs3R6cmhk8dP7R5Q099VeH+fa9MXh0tKCwgSLqrq/PJ0/t3b197cPfmo1dvXpu88ObTezevjk5ePntj8uKlkVMjpwbWrFwyr6F87OKpD9599uazB2+/8ejxozt1tbUYhpGk5OcfzvEyADiEDIQz7Am/hz0GQm9A+DJ7kPexx2G4ybAEhYXHp2dk5+XPyc8vKCqaW15e3tTY2N7e3tHRMc3eyR5uUYUisSwAAoQYAAicHs2CYBjBMJxP4fx9fUP/qTH8A+YRzh76MjNwHsMQu0WrmJu+trtpTUd1RUJgqs7m2OUCjynf3wg3RGq6GQHQNC7LtNnMu52S2yU67bzHJQcF6v7+qtMp2eyiZqJ1g7PYRJtNcjhUQxd4nhAFWpE5ReZkieN5mqZwhiZIAscxHEUQSTSHBeXHhtUmRTdHhVSFuMsSwuenxixOjlmUFNORGr80IXJhfPjitLju1NiutLjl2UmrizK3VWZ1NWRmNiXEH64vvLC0ZGxl3cSqtkvLG060lx5tKznaVny+s+b6msaLK/OWzI0JsMYHeoriQmviwysM1R8AFEAUASgCMIhQAKGht44MchDSAHp9UWKW1EkDwCAIQ9OSYXZpuhPHuOk+L0oQZIMRJJxkIPQmDCkAKQRhIKQAwOBM3RJCAUAhkEQRAkKfPAMJgmBRjEEwBsc5BOMAJAmKFxSdFU00JzOszHIKilI8r1RU1Kxds379hvXbt7+yZcvmDRvW19TUeDx+kqQqiklVTLKky5KuyLos65Jk4nmNpiWaEmRJt1pcFqvTanNarU6LxW422ywWO8eKs7YVwAFACIKrra0ZOrp/7NLJK5dOnT15eMfm1Yvbag8f2Dk0tL+ysozAqaamhqdP7969PXHr2qUHd6cmLw/fvz0+deXc2IWTE2Nnz585emLw4JL25u7OBc8e3fnke2++//Zr77/z9PTJ40GBwQAAw3C7XcEEwQDviDA4E+/xv9PSNbOmu5xepP587E1rMxzLWh3O8PCwhLT0nOzc/Ozs3Pz8OaWlZfX1DfPnL+hY1NG9dNmaVb3g5Bp7bowCAQ0AA2ea0CHqTevRNDPbOn239Tuk/YHc+kvdRj4xfXo3FauhFGXGFyWFxxl8oolPMaQUQ0g0RI/Ekr6EhyCyisooKmm1cH4exc+tuhyi2yn6uSR/f5PDoWg6q+msSWesFsEweEmkRZHxgieJjMDTPEsyNE6RKI6jOIGhGMIyUnBAcnRoabC7MMCZG+pfEhVUFxVYGxFQGRFUGR5YGeJXFhlUFRVcFxVcFxtenxTVlpnUPSeuPNXpynLZOpNCX8mJ3FWUeKA252hr4dG2kqG20iNNRYN1BacbS0bmVwwubCqOz/Kzx4d4Mh2mYBwlfNceCAEOIAUgCQEFAQ8hDyA7raZAEs5KM0DIAEAhCMMwiqxacYxBIGYyLPHJacGR0XZ/f5KXIGRmlBiClATRRFG81zWFgEAQGkAaAAJCHELcN+aD5HmNmy5wIRGMgyjFcDInaTSvMJzMsjLPKTjGCIJWUlKxYcPGHTt2LFvWtXDhgjVrektL5wYGBmmayWTSNc2kKoYiG4psyKJJ4FWeVWhSYChBN1ldTj+b3WGx2i1Wu8XiMJvthmGlKW5mBgIABABAVY0lSxadPj0weuHE8KnDB3Zv6u5sWdYxb+Dw7p07NnR1LVIVIzMjfWLi3J1bV65NjIxdOH7z6oVb10bHL529MnrmyujpkdMDB/a80tpU079/xxc//N6Pf/DOR+89ef3x3eVLu1mGRxA8IDBC1+0Q4j4Ri/1WP3N29cIs9mYSDzN5CAEAnmOtLmd4eHhCckp2Wnp2WnpmTk7u3KKS2pq6ltbWRR2LVyztWt2zEvRUW/0MCQDvbide1wUHAEKI4DiJvxg+/a327btEgN+JPThrqhLwzSNkKEJlqQCZjzMrcYoQL3MxmmjlGMRX0q2qot2uKQqhyJjLIYWF2AL9Naed93PLgUFmm02UZFxWSMPgDJ2TJFIUKU3hNVWQJVbgKZYhGRpnKIzEIY4jBIliOIqhpMMWFhVeEOjK9ndlBXpyA105Qa7sEFdmiDMryJ4V6MoI8mQEu3PC/ArC/QsiA8viwqqSghLiLNYUq7k5zLM+MXxrVtSWguhtRXHbSxJ3VaTvr8o5WJ6zIzdpQ2L0kcrCbdWl4c5ghrZgCANe+pMhAMEB4j35aPBC6WYBICEkZtWXee0YhaE0gdMQIJrJnJGX39je1rt5w7Lela6gEDA9zJ+CgMYJwTumBUVpBBIYRqOoF0scAAwiJIrQCMJAyGIYR9ECzYg4zkGUgRhFcTIjqDQns7zC8QrPqV72UpLTOzo6NmzYsGVL3+Ytfdu2bV2zujczM0tRNE3TTSZDVXVFNqmKrsi6JJlEQeVYiecUi9nudLptdofZYjMMq8lkNet2k2bBcRoAxBep4gAAm821dm3v5MS5WzdGL188MXBo++qeRat7Fu3fs2Xnjo2HDu1NTExxOV2nTg1cu3ph8vKZc2f6b127eGPq/KXzx8cvnb588eTFkaOb1nUX5qWePHrgZz/5+Psfvv7eWw9vXh3LycoFAEiSERYWx/MSAMg30qf/OXuzVdDZaUCaMpzOsMjIxITE9KSUjNTUzOzs3IKCuTU1Na3zmxYublve1dm7YiWYE65qIufbg4ryWR4AZo2I/j+TVb6j3ZsRx1EAEQBRAKefJRJ4gMRHyEKUzIdIgoTPNM4DWeKCguwOp6zKuEkl/NxKRJgtOtIVHekKDNDNZlYQMUWhDUNQFFoQSEVhTZqoyJzA0xxLMDROUxhFIAQOCRySFEqQGACQZVV/d1yQJ8XfmeixxXuscQH22EBHbIA90t8W6eeIC3AmBTkTg5zxgY6EIHt6qCsjxhOe5PbLdXnqQ12LY1wrk5yrktxr0oL7cqM2F8RuK0rcUZTySl5Sd3RgZ5BjeUKUn2QAgM38VUmIWkjKheIqhAhEvd0kALDAl+QFgPFdGWfcTi+H3usUYnG4Sxvql67u2b57285dr+Tm5QOAe08aBKFxkscJlqIEDKUhxDCUwgkGw2mKEjhBoSgBw1icEChKwnEewRmGk2hGRhAGIhTFiByvMF7wBJXjFByjzYYjN3dOdXVVcfHcHTu2DQz0b+rbuLp3ZUFhkaKYTCZD182qpsuyKsuqyWSYLTbNZOFFVVJMDqfb6XLb7A6rzWE228y6zWp2qooZw8hZZwIOAHC5/NesWXVp9PjkxNmLI0ND/Ts2b1i+ecPyfXu2Dg3uu3p1bOHCdkmU9uzeefvG5cnLZ25fH71z49Ldm2MXR4YuXzw5MXb6wvDgwvk1laW5D+5O/ORHHzx/dvfxg+sHD+x2uVwAAD+/CH//MAwjZtXT/ufsAfDC7n0jDcgDwDG07naHR8ckxcWnxCekpCSnZ2ZmzymYW1NbO7+lZXF7W3fnknU9q0BWEM/RlFdogRBBfEHXrBuc5Uz+Cabvj2LPt30fhABCAL0mEXAY6ifxIaqoUwTmux8AQFGow6lERbkD/DRdIzQVtVuZkCBTZLjdz60YBieKpKpyqsqKIqkorMnEawovCTTHkhxLsAzO0DhJIAQOSRJSNEaSuHeWBMPIuubvsUQH2WKD7VGB9ohAW2SgLTLAGuFvDQu0RQTZIwMtYR4txKUE+hshodagSKs1zmxKtnJVQWybH1NnYZdGejbnxvXlxW/OT9ycm7g5J6k3LbrSbU3UzDIrcSgRyAnZNmtbWMiu1PTjSSm7nO4KkpSme9hZn+kTIRAB4KAvnTBrkdCbc4eEX1Bo84IFra2NZblpC6tLClKTcGTaiYIIjREsREgUIQmcpUkeQymIEAhK0rQkihpJcgjCkKTE0ApFSzjFoTiD4CxEGIoWBF7hZi2WkxGUcjoDysurmpoaGxrqNm/u29y3sWfFsu6lnSXFxWaz1WQyDMOi62ZVNUmSrCiqrptVxeA4WVF1p9PtcLqsNofZYtN0s0mzWAyHJJoQBPcVOXlPBhASEr5l8/rLYycnr5wZPTc4cGjb0o6mld0LBg7vHh09/dprt/bs28FzwuKFix/ev3Z1YvjR/alrEyN3b46NXTh2+eKJqStnD+3b0lRXfPLovr/4+Wc/+vSdN57cHr1wau7cuTiB85wUHZ2im6zeoqJZ7H0Tvz/E3suRIQcAz7GGn19EdHRCTGxSbFxSYkJqampGfn5BbXVdW8uChYsW9q5cuXfjZtCUKfIUCwAHIAERBJ0ey/k77P3OWLH/inhvhr1vvjUCAPC3GVH+LhrDwHSTOwQAkhQiy1hIkJGU4B8eZrHbabeTCw/W/d2iWac1lRF4SpJYWWZUlTWZeM3EySItcATHEl72aAqnSJQkEYpCKZogSQpFp38HHGOspoBAe7ifJSDYFhxoCbHxbgdv8yiGWxGdomrjZI/Ch9tpl8KYaMYtYykurNwf6Q6kV7vFEgor5ZmF/rYVsQEbMmN2l+X05aUsTwir8/jXBEYtSEhbF5d8PDHtfmHh96pKP6+r/nl99XsF2dskMQSA6cLaafeS86lqHHhh+qaFTW/aHULczz+wMD+3rWzOroWNp3uX9FSXWCR52vRBGsUZkuZJikMQUhJ0i+EkSQ7DaIrmcYIhSc7rZBKESJACxUoowQJIQoRhOUUUtRfg8QrDKwhKWSyu7KzcxsaG5cuXrVq1YnXvitWrVryydfOCtvkul0vTNMMwG4bFZNIVRZNlVRQUhhYYWrBZXYEBwU6X2+5w2exOq81psTitFifPKV6tezZ7iYmJe/dsnRw/fW1yeOzCsWMDu5YsauzsaB4+M3Tr5vjjJ7eGR47ruiU2Ou761dE7N0evjg9fmxi5NjEyem7oyuiJyxePL+9qXbak+ZPvvf7VFx+9+fTuvVsT27f2ORxOAIDHHRQRHkNRjM/oUb/f9P1e9mY1TL7IQPC8xeMXHh4ZGxEZFxWdEBeXnJqSkZ9fUFdd29Lc0jK/Zf+eXY8uXwNdRYJMe1O0NIQEOj0X8Pex910I/O7svdBvvAPRIEQxDIMIAqYNKAQA8TqfNkNLTYxSNRn4LCMAQFU4p0OyWcmQIDUp0ZOc7Jea7B8VbrVbGcPEmFSO5ymeI1WF0zReURhJpESO4H3gMTRGkRhJoDSN0yxBURRJkCiKet+AorgAT6jbHsSTusrYLIwW62LnxPMhGhFpoaKdWGMJvauP37aWbSgic6LQ/GCsPQgfzvZcjLYdDVY2BZtqOaKEQJaE8Esj1Q0ZoZsyonpC/PYlpw3nFFwpmPuotPyj8sovKst/VFz42ZyCn9RVfVxZPGK2VaAYCxEASDCdOfBObRQhEHzFKySENIT0dJQOcQAQnmEyIkO2t9U92L3++cGtQ10LIuw2MG1CKZxgOV4hSR6BJE0JimJmGAHDKJYVSYqnGVGSdQxnEJTCCI5kRZziASQxjGU5hRdUL3Vez5PmZJxgDbMjIz2rurq6paW5urqiprpseXfXxg3rFi9q93jcsizruklVTapiUhVdljSBV2iK51jJbnd73P5Wq91smVZZzBa7YVgpkvGdEi88oMyMzL17tl4ePTE1fubSuaHjA7t7exatWLbg8qUzr756/eGja5evnEtOSpEl+cD+HfdvXxk9d+zm1QtXRk9ePDc4cfn0UP/ONSsXX5sY+cWX33//7Ud3boydO320prIKx3GaYSMj46xWB4TorED6/5w9DkEESbJ7PKHBoZHBIVFhYbFxscmpqRl5eXMqq6oa59UvXtC6f8fOVy9fA82ZAoOT09XxgEQACr8djxn8/litZfr+F49NJwggBAgABICobzYZlCU5LiaWYdhZT5x+KkXgifHhIUHuWb8VMMxiVJQzPNQUHCCFh+qREdagQJPTzjvtkp9LNzSBpTCOIyWBkURGFCiOJTgGZxmcZXCaQikSJQmEIjGOJVmWpmiSIAjv2AgAoCjqcVFJQe5wDBEBIOLcxKUD5oH1akEkurxR2dkuvnHM84uHAQ/3yuc7xdN1poEUYyhE//683OeF8f0yeT7dcrY8oCeMf6VA3F3Bb8gg9s/VB3LD71RV3i+c86Qw/2lu7gdFRZ+VF/+4uurzwqIfzMn7uKL09ZTkPp53AAAA9rK26U3a0gDiAOIIpFHIQ8D4ur2ATBINaUnHOprvbF5xd2vPwXlVyW4nACgAJIQ0gXMkxSE4g2A0hjE4wdIUj6MMTrAsJ7OczLASTrAIQqI4g9EiTgkQIQmS4wWN4zSWlWlOnjmSpHiTZs3Kyquvb2htbV2wYH51VVlLc/381qZ58+qCQ/wFUdQ0r8VTJEkSBVngVYYSBF6xWh12u81sNlssVovFputmr4+K46TvSv3i+p6bk3fo0K4rl06OXzpx7vTBwYOv9PYsXNvbeeP6pbt3J+7eHR8fP988rwnHybb5C+7dmrw6PnxtYnhi9OTo8ND5MwP7d2+8PHriix998OH7z167P3Fr8vzOrZv9/QIAAHa7JyoilmMFAJBZO/7SswD7Jn6sLxBgffVl35IDRBBRUZweT3hAQHhAQHhoSExsTFJySlpeXn5FZfW85qbW5obaqupFLYtBSZyEod5qMmpadH6Jn2+yN9ugfXcBBoLfZc/rZ5K+18EBQDRVi42OoaYraZAX7EEUABDg74iPDaUp74eEAgAEgQwM1CNCLeHBRqBHNeusxGM8CxWB0FVe5CgSgyyD8xwlcJTAUzxHer1NjiUYGmOnOSQ4lmRZimZIkiS9PicEiKpYYiKTQgOicEw08fjQRulfvrK+PykcXYW/cc755YWYv9yf9o/HC/+iL/PTxeE/WZj4/frkp+VBHy+LeNTsGk5mHi93/Gws47Xdof1N0tU+9fkJ0wcXrW/vi3tWX/heWdUPKqs/nFv8SUnh59UVX9TW/TAv77O87C9qa783J3dIljIgigMUANwXzlFwOuPEeos2IaCQafXFW8UC7ZLUWZB7sqP59uYVF1Ys6MlITLbbvOkyBFI4weI0gxIsgtEYzhAES9ECRfIIShEkx7CSd6YtjjMIxmAET9IiglEkzXO8ynIqzSq0DzyGFXlBMWmWlOR0L3s9Pcu7ly1pbKhum9/UsbgtJSWe5zlZVhVFU1RNkhRBlDhOoilelkx2m8tut9lsVrvdZrXaDMNiNls1Tfcp6ogv5kcAwAoL5w4N7p+aGL42cfbCmcODB7euWtF+YO+We3cnb90au359dOzS8OZNG3hejImOvzY5evv6xclLx29MDI+NDB3r33n25MGPv/fshz949+nDGzfHz46cPFJcVIxhGM3w4eExoaGRLC35dB3iG+wx3+TK19vlxVL4tvw777V7TmeoxxPq8YQGB0fFRCemJKfn58+prKxuaW4uKMqPiopZsnglyIgSURSHgEa9JghgyIzg8RJ7sy9I8CU2/lj+XsANAUBmoY6xLG/WdRzDAQBglsTq7TCQJD4pIdpmNWbIx3GoKpSuUSaZMMmUyBIshTEkQhOQpTCWwmkC4VhC4EmeJwSB9C5RoASeEnhKFBhRYAWe5jmK40iGmW33AM+r/n6hgX4RNKFX5fB//o7t6/9u+7t3hXd2Ee91mf5xsOgftlX83cryr9rS3y12vZHp/Kon85eDqb84H/j5ec8HQ+ZPzhlf3PZ8NuF4tFN/tFP4qye2X7xp+dmdkM9fyfi8pf7zytqf1tb8pK7sJ431P6ms+kFe1o8K8r4or/ggN+tukP9SmpcABACFM07mdK+697r70vh9AAkAUIPnG5MTtpTk9zeV95XllnqcqTY7hhAA4CgkUZIlWJ4gOQxnMJzBcYageJIWcILFMJqkeJLkvI+iGINiDEFyOMFSrEjzMsXJFCv57J7EsKIoahazPT4+qb6+fv78luXdSzuXLJzXVNu5pL2rc2FlZanZ0BmancZPMSmKyvMixwqGYXU6PXa73W63ORwOu91uGGZdN8uyimHYy+xBANCy8rKTJw5fv3r++uTI+dP9h/b2bVy39ML5Y9dvjF67cXFq6vyl0TPnRk6HRYRrqrp/zysTl06MXzx6a2pk+PiBk4N73nr97k8///D9tx89ujN+88q5Db2rDJMBALDZPImJKeHhUbJo+JJq5O8xfd+6uBepBTjb4eS9PqcgWK1Wf5vN3+kMCg6Ojo1JSkvNzMsvqKqqqq+vjYmJTk3NHBwcBk4LDSABAAWhN875HaL+cEr9j2APzrJ9CAAsjukcbRVYi8BYNYlnGQAAx/EWQydw3HfgNOHet4EQRkWGRoQHz8SDCAQsiws8ztGQoxGOIXiOlARa4EmGQhkK5RhcFClJogSRlCTKu2SZUWROllhRYESB5jmKYwmWxWmG8J0BAACAooTAqbrJJfLGtm7t376yf/1l2C/POt9aII0HMu8kB31eEPVOovtugvK8VXu+Qvv5SOzfv5b827cjfvNm0E9vm79/mf3Rdf2rG/rnF9WHW4hPhoVfPjH//JH5r69GfbUy/8cVZV/VVP68puLLirLPC+d8Pjf/q+KiHxUWfJif/V5K/AFVDZqWc72F1ASAs1uHZuo8Z3LiKIOiWQ5Ha2TIwtiQmsjAaFHMcwVwOA0ACgGBEgzFCBQt4ASLYjSK0SjOYBRPUjyGMzjBkhSPEyyGMxhGoyiFohRGMAwvMaJK8wrNycwsuyfLus3qio1NqKura29vW7a0s7WlcX5rY/uClvYFLQvaWrIy0w1d53mB50VRlAVBYBhOEES73eFyuR0Ohxc8i8VqMulms1UUZd9EEsRX2gEBQKtrqs6eGbx5/cKNqXMjpw5t37JqWWfLyPDA5NVzE5PnxsbOjI+P3Lo1mZ+fi+NYTWXpudMD18fPXB4ZHNi39fqV4Z/99JNPP3n79Uc37127dHqoPz0lFUJIkWxYSGR6enp8fKLZ7ICQBgBHEBpBGAShv2H6fndBwMGXmhteGD1v+IcgAscZJpPTMFxOZ1BoaGxMVGJqSsacOYWVVdUlJaUR4eGdS5aOnL8MUoIFhSFpSNIISUKcBCgGv5W9GVs3e/D7H8fezDccInZJSPaz5ASaU13amkWNh3ZvUSSBIAib1Szy3DfeffrmctkTE6J5np25h6EJWWJEwdubR2kaa+i8ycSpKsuxOEmgAk+qKqcqvKryqsKpCitLrCQyAk95FReWIVgaZxicol9mD8EIgkFRWmGZ4V3W//ip/z9ej/752sgfrAm4VipOhpNvZpl+ujLwJ3tDfjkW/Ms79l++5v/Xr4f9X+8G//3zgJ/f078/hn952/iLV50/nhLfOEI+2I3/4o76l0+UX73m/uWxmB/UpP4oP+/HhUXfz8n6JD/jh3OyPs/N+TQ3+6O8jPczUqZCg0oYBgMAABQCiADc23IKAOOb+k69yIhCAgAUh2im21MVFNAQEVQZE+Zk2WxPsJmXvR8ZijE0I9KMOGP6UIz2IkeQHEFy3h+myUQpiBAYTrOCzEkqI6iMoDK8MsOe2Wx3Of0jIqJycnKKigra2lrnNTUs6VjYvqBlYXtrx+IFbfNb6utqc7KyQ4JDXE6Xy+328/Oz2Ww2m80+62axWiwWq9VqZxjWd4Igs2cmVFaVnxkeuHXj4q1rF86ePNi3vrurY96Z04cuXz598eLJs2cGRy8cv3dvcmH7fACAy+nav2fb1OXTJwZ2nT91+OP3n/34s/feeHr7wZ2Ja5cvtjQ2ETgBAGKzOpPi4zLSklNTk93uAAxjAEAoSuA4DcOYWR2S3+5zQsDPKmd5SWXx2kAIOZKURdGimxwOZ1BIaEx0VGJqSuacgqKy8sr5rYsaG5r7+ras29gH1ueYCx18nCjHaGqcSYtQFJWmvgN7s3Jx3509n3pCQCTYbKqKC1iQGlgd6djfu+itx9fKSucAAGRJdDltAjejes2wBwEAiiIkJ0dbLcbMyxIEpsicpnEmnbVYBItVsNokp1MzdIUkMQwDHEPIEus1dJLISCIj+gI/nqN4lvR+5TiSogkcI6Avp08SpGYyITjtpyFPRuxf/3Pmv3xc+jcnY/92KuzLcdsnQ8LHh8W/vOn57Yfx//R+xK+fOn55w/VX9+N/8zz2N28H/9lj7dMp4sfX5L946P7xNeWDYerhXvT9M9R/e6b96pn2t3fcX/Sl/KBryVeHBv98sP8HjdVvR4W8lxD9YXrShxkpH2Vnv5GcuEyWBACmbT7EIKQQQMBp0YWDgJyeWQwwBCFQlCIJKtM/sMDtLgxwV0dFKQQVqJv9rDbEexhGk7RIsRLh9TNxBsNoHGdIivfqnDQjek0fitEISkKEIEiWk1ROUllRZQSNYlWakRhWJCmOYQRdN4eGhufk5BYXF1dWVpYUz+1e1rW0q6Orq6O7e2l399LuZV1dSzpa582rq6qsrq4qKioKDw+3WCx2u93pdDqdTsf0zekL9mZOsBn2QHVN+djl03fvjF2fHDk2sHvV8vaVy9tHhgcuXDh65mT/UP/eMycP3rx+YU3vChQhOI7vWdF96cKJk4O7X39448vPP3r/3dce3B2/MXlu47rVFosFACAKanxUVGZyfG5WSk52WkhIGEVxACAoSqMo5+0I+cPsAcB/q7w5LX5CDkF4kpRF0TAbLqczODg4OjoqMSUlPSc3r6amvqmxdeWKtfv3Hi4vrwLbDHmxQyt3qsUeuSrQkuuym7mZGs7fYQ/MkoB/H3vfTqPvXu/20QCDMMyiNaeFrsiNaEn039nd/Pj+pfa2erITFnUAACAASURBVAAAgeN+TrvLZkanBVd0VgAAMAyJjgkOCnS/eGUIWI6UZUZVWJOJ1XRGkilJpDmWxFCIo5ChcJ4lZW8Zp8J5v6oKI0uMJNKiQAs8zbIEw+AkiSEINvOfZVjWbHMAhMmNRr98y+/rr8v+4/9u+PuPgv/hXdtfvaH/9Db3gyv4l/eMX7+b+qs30j69GvgX99P/5yd1f/1u2uev2n7xyPrFbe2Ty8zP79o/n9LfO0G81Q/eOor87FX6N8+F37xu+of3av7Hn739r//8T//23/7qq7Ub3ghyvxcb8UFC7MepSR9lZX+QnnE8KCjUu7E2BN5mPGS66I8HQISA9k24RyBEKYonKTrcYok19GhFLvYPlnEaQ1CGZDCAQ4BAlCJokeZlb4yH4gyK0pjP9FG04K0jI0gOQSkEISEkCIrjRIWVFE5SWVGjWYWmRZaTcYIBACIoKopydHRsa+v8lStXFs6Zs3b1mh3bd+zatXPv3r27du3YuHH9qp4VvT09nYsXty9or6+vj4qOstlsLpfLbnfY7Xar2WzohtlskSQFQbCXL+7TjbOZWWkXL5549GDy1vULp47tX9hW09XRNHy2/8L5wbOn+o8P7B89d+zy6In9u7fHRMUiCFZSXHL21OD1iZEfff/tTz984/GDqXs3Lh45sDMqMgIAQJJseEjYnPSU3NTEwtyMwjnZUVHRNMMDgMAXpeozZUPf7KPlfBKL+PvY82YjCEJUFKvV5u/xhIaFxcREJ6Qkp+fm5Le2LsjKzW9unb9n74GS0lJwCJPXBTibQ2z1IUZ7pLMs2GlMe3R/Qhr929mbTghMqywQAIBAGGqWF6SHr86LWpAaNLi1+3tv3W6fX+c93qSI/k4rz/i2dIcz7EEAgH+AKzoqmCTxmbdDUYwicJ7CFZ7QFUqVKYmnOIYgUITAUIrEWAoRGUyVGFVlVZXTVM6k0KpCSxIlirQg0CxP0gxBEDiCINBXNCOIvMXuIDCmq4b/h1+mfP114//+f2r/+w+df/2c+uUz9hd36C8mufHdyoY2/5UN0RUZRvUc87aewPsjwc8n5E9vm3720P7plPjVDdtPxhxvD7HvnyQ/PIv88Bryd2+Kv31X/6dPEn79Sf+vPn3nX//mr341OvY8PuLjmMjvxcV9khL3fnryuympd6OiS3jB6yzA6XZYFAACAhYAASAsAr0JIW/cSyAQsQh8qElzUky+J9DOiQBgvjAeQkhiBEdxIsUKBMmiOIWgJIpS6Cz8aEakaAHDaQSSEBI4xTKCzIoKJ6msoDCsSNMSzYgoRs58sjiO2+2OxMREu80eGhqakJCQlpaWmpqampqWnJwaFxcfHR0TFBRisznNVovDaXe7PDa7y2pz2u12q8Vi6Iahm1mWn3VlR3znHpQkadHitvGJkXt3Ll25dHT3jnUlJTmtLVXHh3afGzly9vThs6eOTI2fPz987PLo2UXtLQCAwICggwd3ffDek5/88L33nt15cGPs3KnBkrmFXv3MZnPlZ2cU52cWZKWVFuSUzs1LiI9lWR4AFHg7j32JPq+O9WI048tB3bfKmz7/c7rGnRN0wxbg8QsND42OjUlKTs4oKihZ0LY4OiE2uyRz9ca1zQuawUFO3xoZ3Bntvyjq/2PtPcOruJKt4dp7d+4+Oeuco5xzzllCOeecA0ISIkggIbLIYJEz2GBjcs5IIhgTjMdgwDbOeYI9M3fCfefe77nR348jyYDxez3z3n76x3mgdaTu3mtX1aqqVU4dwa4FXk5akft7sPeL3U4MCAEBDIAwIC+9uiXGZ25GcGOc59zmgp3rFqYmRAEAxlijkjtZTTq1auLHyNNsp06n9g9wVyplAMhWgkNRtEzGaTWsUcubdKJRJ9NrZHKZQGiMacQLlCjQcp6RC7RSYnQq0aiRDFpJr5NptZJaLSmVoiTjeJ6haULIj9gTeM5iMpsU8kXdxn/5c/YPPzT+8C8lf7hv/+sr6LcjzPdXlIeGDD4WJsBZN7sluSrH291RlCSSFCbtX6N547DsozG7T07bP1xqP1qsPjFVGN0mXttM7u7GX5wV//aW/i83tV8diHmyfdH377z1l9u37mUkv+3t+Sgy6r24qLfDQm/4+Y36+nXodCKajIIQAoyAJkARYBC2OUU0IhwryGiKJ4hWUqyjpFRQdIDZ6qzRovHYycYcMojiWVEmypS8IKcZgRAWE5ZQvC38Y1iJ4+Ucr2BZGcYcAMXwkqTUSAqNKFOJklIQFBynZFjZxFyAH987xhjZXGOEbJ8xxhgTjAnC454OTREHe7OXl6ejk4vV3sFsZzYYDHq9XqfTcxz/k40bAUBgYMCGjWvPnj985cqRMydf6Z/T5eJqSYiPWDQ4e9P65Zs3rti8ccXRQ3sP7N/++qvb582ZIQlyjVq9bevwV58+vHfr0sXTB/bv2VpdWS4IAgAolZqoiIistISs1NiM5NictMT8nLSoiDBJfFqCfiLJPj60nP2p9bM5lj/F3rOC4hyhJIXaYm/v7uHm6+cfEhwWlZdfMrWtMzgkKLUwsXewN7+wCIZF87xAz64Iz+nhXt2R3rnezip+sln2ufP/hfBEk1UqAJgg4qzVVMYHtWSFZYY4NeYlz+toCvD0sL1IpUJysBgd7K3jSfaJAMyGPY5lfLxd7IzaiQ0CaJqSy0WNRtTqJK1G0ClZjYxWicTOwBr1NM8imlAcxfKE4gmSMVghUko5q1JyahUvl3OSyLAcxTDENpTvR3IVIYIpvYzav8n7v/+z4If/LP/hX0u/e+j0xWX0/XXhwVF9Yghn1QnLa7xuLUu60hv+SrNnZ76Dg46eWau4edDw3knHm136Axb6kI/81TbjjsX8iTX09a340VHy25vSX+/Jvrvg8unh/t9/+um//vrzd+rLxvTae74+94IC7/r4vuHqdsPdfY3V6MQxAGh8Uoyt2wPZ9iAaA6+WaxlOxst0PCNhGE9LAoBckFSinAAiT9XrIcIwrCiICkFU2ErJMGExYTHhCcUTiqNowWYAKYoHRHOiXK7SyhRqSVKJklKUVIKgZBhxgpC07Yb/9/c+ac1AyXF+Tg7+Hq4eLs5ODg52JpPeYDAajVqtbrJX5rnviouP3r138/lLh6+MHL9w7lBPV5so8kaDPi87q793xrIlA6tXztuza93WTcu3bVqxaXilt5dXWGjQzWvnH9wbvXLhyCt7t1ZXVylVWgAQBSk0MDAnPSUvPTE3LT4rNS4nPakgNyMyMlwUpYn08kSiDz1XNPtCz/PphLv0rAs6LuVIMwqD3sHFxdvbLzgoNLKoqLyza9b8wYWLlw0Mb13T1TUdVigc+4K9ZkT79Eb6TY/xz/ZxVrIMvOB4IfbILyY80UTSAAPGGBOLSpkTG5oe7ePjoK3OmbK8tycjMd52KcFIIRcDAwL8/QIRQs9uhwgAXJytbg5mehwnSGSIg0rurlP7mLWhjqZkT8dMP+c4Z32cq5gewof5MHolzWBsaw6lETAUcDSIHJZEIvBE4CmWJRNGb/JOx39pcqThw0cZP/xb8n/8IfaHfyv89rrPW2vpL07JNs5T2RvY6Tn2O6OVZ1IsN0o997qLB0uM22Y7HFxpGVlgdyxD+Zo9fTrU9GpzcHmWtSxDGtmmfXwAf3AcfTZC/+WO9Oe37P/60dJ/+8M3f753863KostqxZjZOGpv/4ary3UnpzGL+YBZn2DzQcb/LIyAAKIACIdJpIvznOqyzNgYiVcRoACAEKKQJIGxVSTbpHcoQAQBQYAB0bYCTlFUCoKCYcdpFUxYQnG2DzQjcLyMZkRMOF6mVKh0MoVGJlNLMpUgKTlBQVPCT2puf+6YXCRAEIr0cG9MSY5zcfI1Gt2tFrPFzmg0mowmhVJla87+qQeVnZ32yr4tZ8+/fuHi4bOnDjQ1VDEMw3OSu4tnTmZWe2vj0kVzly+ds3p5/0trFsya3lpSnPPK7k333xo5d3zvto0rU5MSGJYDAIpifT0889KS89MTCzOSCnNS8rJScjNSstNT3NxcCSFPETz0UzUu3AQIn0aX7FnUTaYBn6/qtP2vIGrNVjdvv+CIqLjS4opVK9bdvnFvaPHC3nkzC0tKIE+hmxHiOxDjPy82sDcuuNTf3TTOtfwSn/PvzfUhQAQQUAiFOVqap0SXxPgGOGhzEyIWzmzraKoQpUn3A1xd3BLjkpUK5QTqJlEBJqPezcWeY2nbe/UxyUuD3JoifdvjA3vT4xYVTpmbk1Dg7ZDowORFoMp0MdxHzdOEwsBgTBChCLAEOBrxLPAc5ljMcYSmMSHop9hb0B3+X//R8p9/jf7Xz93++48xd5Y6vhICD1dLq7qUuZGmLVlOwxZmrNPtdwenXKo0n2xRvL/H7eo080Yz2ebAjbS6DDd7BrmoLDqhPct4b5fdF2fYD07DR5epf7ot/cu72m/Phr/dWnAjImHM2e0NR+uIvWHEaLhi1F8xGy8b9edMunpJEPA4p4UQxoAIprWSKtnLY35J1pHBrn0LeqN8fACApaj8mMiV7U29hbm+ZgtGFCAGIdrmLRDACNE2dPGCXJSUDC9hhkeEQ5jFhJs8bekHQvG8TCmptHKFRqHQiHIFL8pZXkYRbhx7//Pb/hF7ClFsy8jc1NzUFBkeb7F46fVWk9FisrMzmkRB9lTe95kvzcvL3LN7+MTxPWdO7TtycFdRQTZFUQCUKChNRkt4aHhrc9OsGZ1zezvbWirLizP37Fj3+P71sYsHzx7bu3V4RWRIsG0rtdrZpSfGFKQnFmYklmRPKS3IKMxLy81MjY0MV40P3vlRY2pCroIF4CfCv+ewJ/4k6fdzhpGnKJmd1dUvMCw6Kq6xombBrP5TB07P6Jzt5uUtiCpwFoWeyKD5cf6Dcf5z4oIqAz0dbeT23429XwJCm6kEi0Kamhy9uiKjNysm1tUc6uE0o6164UC3t7fr5KVymdLDzUej1j0NXZvDo1TIXJysAi8QDMHuQmmooS3CuzclbH5OzJKCtGWFaf0ZcZmOpnAjrkhlm/IlRy2LbVwhEBoIhYFGwFLAM8CziGMxy2CKwhhPdkj8eBdZcebPHhf/8J/Zf/vM/j++cLs3ZD6UwF2bKe4Z0Cysd9odb7/Tib29xuWP9+N/eyXknQ3mk/my7Rp6t59iT5tbd4WLk4kNdJQtqnM73Gu+vUH+yTn+w9Po0/Po+5v83x4rfnNMuhFJn+ekGxbLbU+3N7ydrjuYRky6C3ba8wbtRb12qV7jwPEAGCMKgEgMG+HiVBURMjs9dnVV9p5pVa/Oam3JShRYJskv8LXenrHVgycW9Cwoz/eyGGygQ+MuKw3A2EwczfC8pOAkBc2JFCPYIIcwhzA3TnICgymOlylFhVpUqOVKrShTcpKc5eQYseN0yN+DPXutbmlF1a6Wxr6MpPIAv3iLvZfJzqBUqWRyjuWfxd6PSygrM3X7lpVHDm49dXTPoVe3FeZlUhQ1YaNojDilQufs6BLg75OSFL1s8Zz7d0dvXTtz7uQrRw9s37dr/dJ5s2JCAy16TWSQX3ZKbH5afGlOanleZllBRm52UkpCdJCfn1Ku+unc8gkl4smOrX8Ee7aBGQiJdmYXX9/glNiElXMH8lOndLV0blizLcgrONM1CLxVitnRQQPx/v2x/rPiAsqDPJxUyv8puvu58//qfyJAQAAwR0i2v+eq0ozNtZkL8hITXBzsVZqG0sKhwVnJCdGT75UQWq0xqhSaiZ8nCDAGBAAcw9ibDVqFFOpJdRVL9aGKQke7ch+3tqigruiw6dGhLcH+0SplqA5NKxLnNomJQayMxQCAAXFA0YAYjDgaWAaxDGZpxFBAjfMCT2EPAQAIFOxc5fvf/57/L7/1+PfP7d89YH6tw+5gm+7lXvmGHstrhQ5b9NSFGsNvz8Z8tTPocBS/2Ugdz7CsrvUI9JI76LjuUqfDfR6v1hkuLzPeP6h6cpr95Az9yXn4+jrzl/dUf76jebtdfkYrXjNbxhysNz0db3k6jVoNl+y0F42Gywbdbjt9KMdNkr1qUWxLjV5TnLokL26oJPWl2vytzSWD5ZnBFrv+4tIjM6eemd/+8ozalVV5+aG+IjtRHoTQeMMRpjFhKZpnOIkV5JyoYDk5TQuY8AizGLOY2ATCaIrm5SqtQq2VlGpJqREUKk4m53jxxxzML8UeAgBPvWFZYclwafH83CkdsVFF7h5xDk5GudIWxE6y4M/xCymx0XOn1iyZ0bB8ztQV83qKctJZhgXAGDEIT8q3AQDERIdfvnT8rduXLp4+cPLwnoOvbtq1adlQf3dtUWZqVHBabFhuamxBemJhRkpBWlJWSkxSXERESLC7q4dMUqFncmbkKexxE3ZvsqLoKUIFPV109kL4jdOeGp3Vw92nJCdvzcBgZX7+0jkDx/YcWtMy51fzhiFcp50b5T8Y4zsQHdibGFgb6u2sUk8+OzRxPuv1PcdzPrdzPNdnNOHKTyQYnNTKGalxw+Xpm2syFhUmJ7k4mzh5aXr6kr7Oopz0cZQiAMCCpNRqjYytvBMoBIQgG52A7YxCZpS8u5jtzEaVfqoci12y0TTFzpRtNRQ6mgucnb0Fhb8OTy+jF7WThW18Tbbk5sgQjBBgGlEsxiwDNAMsjTkaMzQiBCbpuqe3DwZBb4Pyz59H/ccfA//7N/Znd6jSA+Rzku33tauHO9R72qzbA2RbDdSFZN1IvN1eT/nBOqdZRY5GNWvV8YsbHN/Z7X5nuWVbvnRyvvrBcflHZ6kvL1IfX0ZfXCN/uq/800PTxxt1l7xkVwzWa46Wq2bNmMV4xWq4YjVeMpsuGTTHDaoSuciOp78IhUh+oMeqorQVpalDJSkryjLWVeetqshpjwlbV1O2o6ns8OzGDU2FvVlxhUGeKp5/CgQUAANA2VpmbcyKraKFHi9z4TBhEWEA0QAMwwhKhVKlUkkyhUymFOVKXpLTNM3zRKbgEJ6A30QMj56py33eCfI1mWZGx0+PCOuJi2wPCanw9kx1dTbKFfD8Po1+XCoI+xhNZSE+nfFhUxMjquODE/08BJoBoAjiCMXjCe9Xq1avWDTw7r3R0UuHTh7cdfDlTa/sWv3S0OzmstzUmNDUmOCM+IjspNjc1Pi8KQl5afEFmYlFOekxkVEGg4WiBAAKAZ6UC3pK0vvp82nCUwTgEeIAPV3w+VMDaMMeL1caXV08C7Nzl80bfHnd+tOrN15auv3e4M5fL9gF0SbDvMigwWi//piguQnBDaG+jkrFi+zeP469ZzZDhKIdHAbTk4crsjbUZy8uTk5xc1RSQkpkzKKZUzvqK2hCwTinBxTFqBVaOSdOGE6wjUsnCOJ82f5yYWYeKY+G0iBNkbNzitGUaNLFG7RT7PQF7o6uksLdSHdXC4MteH49XtXDLuySJYeJLIPBNvKHIJbCPIVYGtMUoagXY09icF+9/Hf3HX/4vdsPvzXdPq6M9majVfrlycod09Vzq43DZQ7bo+X7QuXXW3z29gTkxup1cjo9Vrut1+nyItWDrcq3txpubDRd2So8PEt/eZ18+wb64ip8eRX/+k3++3d0vz9vvpWnvKTT3bRarpqNY2a7K1bjFbP+sp3hglF32c6wwGjQUzb6hAKAIJOhb0r8UFHSovz4weyYvtSIWQkhC9Ji11fkv1SV/1Jt4UBG7PTk4CleDjxhJzZQghCNCEcojqJ5iuZpRrCVcdKMxHISw4o0I9CMQFEcJhwgmqE5pUxh1OpUCrlarVKplYIkIUSr5JSvl6QUJ0K+yUpbQD9i8ZlFghBCYQ6O7cGhFe4utX5ele4e5R7uSY6OKvE5rZqnsAfAYhJhb98WF7Y0N31tae7ysszW5EijJAJQCMspSo6BAwCTQddanr9metOG/mnHX1l/8OWNu7es3LBioLO+ODrYNyzAOzEyKC0+PHdKbFlual1pTlNVUVtdaXtDZVJcnCTa5ECp5xbw05Cb/DxZaW2rnh1PSyBbi8kLut0naqx5uULv4eGbmpicm5G2sm3a2Nw1l9qHPl3y8nfzX4dYo2FBZMiCmKD+6KC+6IBKX3ezyE88wefOfxR7aIL8BuAwznX3mJcQuzgzfm1l5tKCxGxvNyUjD/YKmtPeMK+7wd5OP7GVAiDgGE6v1CvlaorYZpUgjFCoOz8jm5ubhTpTUXUczvMSsszmJL0m1qgO1Svirdo8L0cnhUwhkMJE2WADN7+OmlcP62bjPSu0FbkqlsYAiMKIoTBHKI5QNAXkR5/zmSWhENDCNumbN1X//qXhnz9WfPIGv6BHGaJS16qEl7v0HdW6YCcxL1zXlecyu8onzEdl1XMtWcZTKx1v7lDc3sV/cU7/6QXNJ6PCZ7eob99hfn2P+eYW9dUb6LMx9P5F+Pga84c7lifzLSNW9VWdaczOeMViHLGaxoy6MZP+klE/Ym/aaTL40AyALc8JZkFojgjsTQkazI6dHh/YHOLZHOI9Iz50WrjvjubaRVnprYE+zeF+kU4WNL6wKAQEY4ZmxhMMoqQUJaUoUwqinBckjhdZTuJ4ieUkmhEIxQGiWJa32ju4uLpaLXaurk4ODlajyUQzkkaJEyPoABeOIpOv/kfkPLtHjxNjLEUluLi1BQZXeXrUBwaUunsUubpHmOz48W6VZ9zXyY9qQUjz9OiMD19akPZSde5wVc6s9HhntQIAbDclSYrI8Mhlc7oPLp05XJfXmRw+uzxjeOnM7cNL5ve0RgV4qeSSv49nXHjQlPjwgoy46qK0psq8qbWlnY0V3a21cRHhtpL95xzOSaG0CVXvp+HHEMw46g1uBjs1K9KEemro7/Ox3yT2ZDKdh4evn1+Ao9Wyurb5s3Uvf7py73ebT365fhSiVKq5IQELooMHooJmhfjlOFgNHIN/Nm/zU+zBxObxQuD9iD3bM5ZRVKmnV2dwQGuA57LsxKGc+KqIELPc6O7gMb2+YvGspiA/NwAAIOORCiIOZqeIkEitajzws9OyC5qsm6Zrp2eT9hRSEUH764mXTBGl0UYaFYEWJtZdmuKh9TFLFEZ6HpVGUXNqcX8TLJ0Kh9fyZ3YZijPkDIMBgFDAUITFFI3BlgT+id1DahmZU8vefoX+ZIT57Dr1wQg6v1/qyFJUEHY4SfbqWteMJJVaRZQicjKyWfHGjTM9j0+zvpzFjq5j3znPfHFT/k/vyv75Q/7PT/jv3+V/c4/+5k3y6VXy+DJ+9wI8ugi/vqP+7qDTjXDNZaVx1GS8ZFZfMevHjIYRg3bUZBhzMF5wtlRq1LSNrQQiEtwQHdQW5N6XEj0/O7EtIqA5NKjax73W121lWWFXTERjkGdLVGiMp+fE+6IQQghTmHA0IzCsyPEyXpDzgoznRY4XOF5gOZHlRIYVCM1RhMNAcawQEBQUlxgbGhEcERkaHhYSHxfv6ORoNZK0aJQWwxl1ky0/L8Tej1CiCfEw6DNdXUvdvco8faY4OgfZ2RkkCU1e8lQKafKjg1pdHOA3MzFyqGjK0vzEnpiAhpBAN5VaEASDwRATGz13YM7p114+uqR/39SKHQ2Fi3OntMQEV6eG97fVNBXlGVUqRIijg310SGBafHhRZnxdSUZHXfGM5qoZbXXdbQ3BAf7jSdOJdYueMiFovEdkslGLwYgFoOS8WJ0U1Z2dVhQSEuXk5KwzaGUajla8SOjFFhwKcoXBzc3HYnUUeWEwv/Lj1XveW7Xn/qq9l4degwSlosvTbYavW2+Ad6evT5xOZ+B4bnz4yS/xOWGCZXkh8Cbezfh9gp7lavwCip0cC+3NS9PiFqbH5vv7S0Swak2d1UXzuuq8XR0BAAHBCANgiRO8nO28naxyUQYANMZJ7sKaauNLTcaOdKEohMQ6cXKGsAiHO5kSPA1BjjjKm07yFOK8JZVEY0AB9qgpFw02o+Xt6NUl3Nhr/GtblfkZcp7FAEAwYgiiMWCEnjJ6P96sUiAzK6TR7dzD0+TbO7JvbqlvH2FfW6kc9OYHFfj6cpe7p923zFfOaxa3DDhcWeJ/ptRwKF9+oEy6u036aIT55rb4l/fEv30i/eV94bt7zFe34Ms30EdXyZMR6skV6v4Z+Pgq/4dR470a7Tmd9opRf9mkvmLSjtiZLuuN18z2Yya7m1b7hVqjAggAA8BjIAU+nq0BzlPDXBfmJrVHBlR4OtV4ufbERjaF+DUEeU+LCJiVGp0Q4D2BDDK+l01Oa0AUQsRWCIowhTGFMYVsJyIY0wgoiqJ9vFymJEUkJIRHx4YlJsVkpaWGBzpFBlBZCSgvhUQGMSL/fEDxM5s1IgBqlnVTKh0luZpmqHHK7AXXTmYaXDWaigD/3sTYRWkJvclhXVPCBqoLZjbW9M3q3rlt/RtXz7//4NapzWvWFKTvqMzbXF2wODOlKzqkMsizIMQ31s+HZzgArJQrXByswb5e8ZHB2anx1SW5zZUlbXVVzfXVri4uE49l3ESjZ00fAGUbgDGhDEADEL1CMSM/dW1z2bzCzOlJUU2x4VnBIQalbkJf52n42arMBJlc7+bu4+DgLPCyhuTsl6fOnV/QMljRvnfhBmj18Wp1dmyxGjscLNX2Dv5yhZEXBZr738UeGr8M7GWyusCQWK0u28EyNzGsJdw32GzHM6yXxdpRkTe/syE+NJAgUEiM2ajSqZSuZjE5VOVh4m0RoK/AtZnELi3drMGlepRmBx5qTGFEYRzh45wc6OxtYLzMOMyRjnfnrBoGIfC0x1Wp1MwSen493jHIntlBn96JD6yXytIlgSMAQBCibFzBC7AHDMFNmYoLW/j3LzF/fd/uzw+tt16lL+4UTvYaFsjpA2nyb0ecPjirG10hXVuoP5TM7/XGl2eIH55RfXlV/GyMfPUm/qcHwl8/FP/5Cfe7t8lnN8lXd7jP32Q/OMo92i97cIp9cJb+7Q3Vp6v0F1zkl/WGEaP+slFzxaQbMZquWsyjZsOYVb/JzDYnYgAAIABJREFUrPGWeJqy9XfiCK1uRoy1L03THWetCXGLslMFqFUJFlOhq77B39gWaurLcfNxUAIQMk5bTe7u9IT491O25pmYAmwty0alrCQ2tC09NifE29/BLiLQK8TLOdpXXZTCFk2BghScl0R7OrEYP70AXuwrjZcEPHM8tdH9zOEiV+U4ubQG+E8LDJyZGjPy+vDjW0ef3Dn3/q1Lj66e/+D2tQ/fHNkze9pQRsK6wvRluSlzEyN7ooKnhQeWBfm66rQEswwr2fwmluVEQaaUK00Gg72dnburs5+fj0KhnvizYeIWbCc1IRJL2eQ5JuDHAGCZKLYX5w73z1jSWjMnK3FmSnROSJDATrZ3PYc9OYCECa9S6+Ljk/18gtJi44pSMwqTquY0rx7q3gobMlKbreZms6nNwb7U3sFFEJUMy7zY7qGf+Uc84S6/EHuTrhwGAKtMke3mHSiTF7i7To0KTHe3D3K2jwkOLJmS2FaSsbCzfmpFrr2GdbcKUYGO+VNC8hN0ZUlsrK+cYRgJoFDk54p8D+KmYb6eovME4sQgBKCgSISbU7iro5GlVRSYBeQhJyaBIhi5W9nCGKYmEbdmoIUtzNFh/tgwOr4R7VstlWbIBQ4DIAwI/7ga0HPLKDVQOrZK9uAc9/mbit/dVT86wV3cgW+9atoaJ65xIu/tcnx0wHFvInOhUn5jhvzOUtnHp6Qvb7Ofv8F8PEZ/dA3/9q7wpyfi//lc9qcn4te3xc8vqT89qL8+RzhZxr+7X/3OKfqTUfGb143XYxSXNfoxo3HUqLui1143G6/oZG9nOX0+FP54Zeje/qCZ0/xqKhwSwsQCP34gQ759mnx2GtOSaJfsr7YosI8OVYcLzeH0rGy8qU8f4SfCZDIAEQAaA2VTW8UIswxmOcKymKERRRDB8BwS3DT6+XnpW+pKhgrT2xNCKyIDMwI9Y71NBSmymjxSlobK09CUaE4lpyasx6Qp+ylNgBFQE4WBCAHGgMc7MCZYTUCIprDAUQJPJIFoZCTcQZ7noazyUdX56fJ91fs39t6+sGtk7+obu4ffen3Xu+eOPzhx6KWakmWZycsyUgYSovpiA/tiQ2bFhZcG+NnJFCwjyX7M3b0w9WUrYaEmF+oEn09N1HbaDCBlU6YCxGBEXOwdWhvq0lNTiqek9hTmNaQkeFosAOhZn/PHiQ4IyQEoluUjI+NcnDwi4sKTMtJT44uW9r7cN3ULrI4Oa7Kamy3WNifnYmcnF4WcQePzGP5Xz/FgQKRYJ7nShxeqAwNqQgNiXe0TQ3yLM5PqC9Jai6f0t5TMrMuNcNf4OgixAdaWosjWfGPdFCopVMYKtB5QDcvN5pkelulhxXZWKGB5CyYUgDvHpTk6hKlUVkDKiQ5TCSEMSK/g0sPVlYm4KRVmVuD9y+iDa8mrq9DhNWTHUrEwUxRFAoAQotDzgk7jPJ6zjtk8Q37vOH3/LPrksvDlNdXto8ytI/LTA6pXs4XRavl78ywXStW3+6XPL8g+uyZ9OMZ+9gb31Q3uk1H6o2vc17fEP74r/vN91Ten1Y+HVW9MVY7kq0eylEc9+Zuzte+ekd45S392UfNOh/qSQX1Vbx4z6EZMpptm64gkfDLd47++yvnh9+k//Db3v74r+uPnyR/eCriy2+7kCuXIBsWaBmpBGT9QKjUl87VxVH8ZM7eIvLyYOb9PXpGnHN/1EAaMEBAEFADWadj4UCklSkiKUyZEiTGhfFigEOjD+nsznu6cxcRp1LQkIz4m7dz0uHUlactykuelRfUkhNVHhtjJ5AYdlZkiNBYy9Tm4PA0HejIEY7Dpa6GfcuPP+UfPmkNAtl3PBntPJ6E8U9GQr2wpUndXKOfWygZrxHmV7NwStjUT1vVH3jmx4czmoXObl159ZdODcwev796wKCNpdmhQT0jgrIiQOdHBfVFB0yNDUp2cGUQBEIzIhNw9Nal1jX4EFTOBPWqiE9JWskdjxGJgJrIOBBCLgAeg5byUHRmelxRvMdi5Wa3psVEh/r6YMBMi4s8Bb7K9neVYmUFn5liZo7OTl6+/SmXKSquc1zcMfX4+Xd7e06wuzWpTqb1DnKeHgv/Hasp+CfYwACgBIvSGysCgZFenAKsxxt87JSI4Mzq4MiNuek1uZ1VGqLvWy8rHBTk05IU05WgqU+ggDx5RyIpILcv38Ewny3TwfCsvpjO8AmEBIIYXqvSmEl7KAioWUz6EWBFWAKIAaIwDXEzlCbqqBGpWFT64hj78Ej6wmjqwnBxYiXau4otyZTxHAAigp5JUk84UAIfw9ALp7gH23VP4rQP043OyT65L71+SvblGO9qoPBNNP+7U/PqI6cMT7Icj9IdX6U/GuG9vK7+6I310iXv/dcWHu9SfrFZ8vlg3kiOdDBIuBKqOGrnLgZrjTvLDSfy9fcp7J8hHo/xHm7WXfNWjOrurRu11k/6WyXhdo7tVrPvguN2Xbzn+5h3P3z3w/vYdt2/ecfnspt2js/qxbfLt09m1DXhVNZ5fRPVkouFuesdc9vLLwtjrQn2JCgARIARsPUQUAMWyVFmuYdty3UAb01kjTa3lp9YK7fVSay3f3iBMa5S1VMqaK1X1ZYqWbH1XtFtnsGdHsHezv2dzkFeOh7OIaQCkV7HZ8WJzIVOXg3OTaaOGmjBuk4rmvwR749CbyEyQjCjltgWygytlh1arD65SvbxE3DHIbZnLbJhJb5mDtw8o758fenTz3MipV+6Pnv34+uVjC/tnhwY3OFjqPZ2a/T3afDw6fLzbvX0S7IwMZbOxGKOnpww8Hbk9jUNiM3qACCCKwbQdq5JjW3ukzeekbHkFi1LZlZHSlBiT4u8bG+AVE+pr0GsAMEG20b/8T6yfDXscxqwgKhAl6PRmFxcvg8nZavaKT8iC2T5+szwDZhhcGyhVtd5aFRtn1mhf8KRefPxS7NliaAqQlrABKn2qi3uss7O/g9nH0Rrl55MYEhAf6JUZE9xYmNpVnRPta3ExcglhLg2FIS35msJ4yl5PAMADs028rFvgOzi2jeeaeSmW5hlAOoTSCdPAiK2M0Ey4Jkqoo4QizEUTXgcYAxgEMTfCvSDS2FHCnd7Nnd8FxzejE5vR8XVwZC3evESYEsvT4wW9+Kksk636FAFAXpR4dbvs7QNodCu8uQ9/fVP23dvqu0vFcyX8vX7xuxOGv/xK8+V1+tMx+rOr9GenZZ8c1L2/z3BrofpCsezyFNXVYNWvsu3uZZguesnPeagOKLjjTqrXQ2SnaxVv79G8c5R+dIb+9HX9rVzdWQV/XsVdMGgOmXXr9fqXIsVDc9jTq9jja5lTG4SzG8Tja+lDK+D1pfD6QrJ7NjvciFZXwMJ8NJCP98zjTqznLuxkru1XdJQrKGKzSDYClwLAJgMzNFt3aKO0Zg7pqoOaUtRQwTRUUFUlUFcO05vI3Klk/aDsyEbNrn5dV7S5wsWhwsOhzMNa6eGY5WkJ85YnhomhToKzjs6M51tK+YYiEh1EU5TNglHo52D24mNSXxwBUHnRuo19sq2DeOsgtWsRvWshvWOQ2j6Ad83Hry/nh7vQy8tTntw99fbNkzfP77+4a/mCgthmd4cKs12Vu1Opq6XC2aHJ3bPZ1yPXX5UQLLk5i5jgiR2Bgqcy5jYJnOdoeTwelFIqxEbwdkYi2rCHEIPGLyBJ7i4Lc1NmJkU3R4c3x0YWhgXqJRGAoPHhec9MiZqYHCzZhnjqjRaro7tWZ5+cmDe9Y6GbW5DCpIEeD5/Z7kGdSsdarGy1uk7LzrIYDE97Bf/T+cvghwAAWMBOkjrEzsHfzuJmNnm6OHo7O0X5+02JDI0L9EmNCKzKSeioyk4K8XbUCPEhrg0Fwe2F2qwIopQhBBBCca2CvJMX23m+neMbOCmQFjBCzpgqIGwjYRtotoEwTYRpIVQ75uooWTjFc4D1AKkmfXWQe12UeGK9+t5Z4cZx+vJB5sxu+uQm+tR2blWf0tVkyxdjQHgSe8g2HwLA08IeWq557xg3thmubYJPLvJ/+JX2ixPSx/ulLy9yf3pX+bfH2m9H5B8elj4+rL45S3UqWbqUqjkZqDrppjqoZy9Z5G/FGR5PMZ81SDt5cihAOl+hHhtQvX9I//5p5dvHmLtH0UdnZO/PN5z1U5+J9BqtK14+JS5WI5T5k5WV7JoqtLwGVjegDa2wrRtv70E7+mBPP9o+E69tJEvL8WAeWlpOXpnPnhimjq3FF7fKdy5Sx4eL4zeBENhy3EGy3SsVJzZTp3cKW5ZQM9u5xkquqgjXlVCz2+nV/fTWhdS+VezhYWFjt9AVY2j286r386zxc6/0cGmMMi+apl3TKy1oUcZ6cE46kpsoTS2XKvN4O72tHGKSpfzp+SKbZwMsUAAIAy6Zot3SL986h9rSR20boHYM0tsHqe2D1CtL2B39zNIWmN8o3zY/Zf1AxoJpkbNrnFvShKYoVb2fQ6OPV627S7O3V0dwYHO4c1Ek3VUuzOvQBfnJAAAhCk/kDCZivKem8z6NPUQAYTMS0gSL0aYxNa4QhwHAUaOdl5+xsiS9LzWqMzJkanhQeaCfUZIAKMDc+Ehg9FTnOxIBiRhso8WQn1/Q9I5ZUWEpJXkti+dsSknNC0wMhGadZZZncJPMUoUVHb7+M6pKXRysf5dN++XYowBJLCexvFahtrezOFitjiZTkLtbckRoXIhfSkRAWWZsa0VWWmSIvVKKDXCpyw1oL9Cmh1OSiBnACTQ7jZdPY8U2XmjjZJW85EBRBMAPkQLMVFNMHUU3YqYe0zUE11FUPcWmMYICUXqAFEK1OJibXXQrctVnV+mPr1QfXKE6sFJ9cK3y8GbF8KAyOZjhaTSxGU9SD8jmR/E0Xtyu+XpEc2cPdW4Z3H+V/sNd/T8/Nvx/j01fnRU/Oyz+7qDhrW755ULxVrvpYoH+lJ/6rKv8uJK74qg5qqTP2YnX/ZTXfOTn3OSv+Yvnp4pvvSq7f1R674zw6Kz87RP8rcPw9gl4fED5YHX6B7tX/PGtCy+vHAx2UmX5wYxMMisH5hXjoUq8sg42TSW7ZpKdfWjrLLRhGqxowIMlaCAPXmrFB4ao4y+Rwyvg6EpyfB2zaaHCz523rT8AxHOksVx1ab987BX29Abq4Eqyc6m4dJYw1CffsUJzaIPsyDBzeBV5dTnZMoCH6rmmcG2Vh2udn1udj3OZs6U9SjFUTy9qoxa2UzNKJB8DdtXjrCixsVQeF8pTGGCSJ/4FPieaYIFsT5qhSG2+dss82YaZZP0MasNsvHkO2TaP2TaP2dxHLW+DRc24vxJ1ZUFLKpTHQVkCNGdDb7lieqZbmZdDk5dHu5dPvadrdaC2PJ6eWgh7h+Rr51lNOhYAELJNdyQ/wd6PpAYCsKX4QilNueRoR3M2ntOmiyPjuOaUmC0NpStKMgcyEmYlRnXFh5VFBOjkcgACeFzH8VnsCYAEPF4HA54u7ktnLe4o74wJmOLnHdXc0b5t3xbo0Tp2ufhVs/ppjKEnJqa7utjXxeF/F3sIMHnGkyMCJ9eojQat0ahQ+To6xYcExYX6JYf7FaVGtFVkZ8fF2MnEGD/numz/1jx1WjgtioQHMoWmO1nZVFZs4fhmXp5GszIEPKBwRPIRXYxJJUbVmCpHdCWmGxBTi5ksijZixAMKAlzCs7NcnDrMmqkWrt1ebHcVW73FxmC+IZ6tiKfTgxgvi61cwzaJcpJtGQ9T86KED09pvhnlLyzC56ez95erv95n+e0rTrc6VRdS2AcFptPu4lFH/myQ8nqu3Y08+wsR+kM64ZiTeD5cebNCd3+29vFi7cdbzE/2m27vYt88jN88hB+eFh+eVd8+JrxxAG4dwA9PMl9cSvvujb3/+fmDc3teinM1RJugKJitjKY6UtGcIrK4Gq9vg109aMcMengaWdOGhmpgbh4sKkXbZ6Bj66iTG8iRFXB4BTq6Es5tYNfM0jgaWZt7YtbTGxYq7pySHRtmdvbD/mXo2Bbq4n7l9cOmsX2KUxupw6vx7kWwsRc2zoShqYZoT629TOapUUToVeUBhpk5Qn8JzK4gc+rR4mYmL4xzUiB3PU4O4QqTlXYaGgDbegV/abz3VDAiF0hLsXbDXNnqHry6B6+dgTb0UVv7uY2zqdVT0bJmWNqIF9XiuaXQlQvNmbgpi0wvoxdNs+bFOZplnJdGlWK2q3A3NUbLWnKprlLYM8TcPWmYVquhKRsNZOv6p15o9J7iIyASqTOIVv6s0Q5zdtjSUra9tnh5QebAlMTZidGzU6MbkiLNGg0AQs+32woAtsmHArLpiANYdKY5VZ3ru5c5qh0MTtrVm1cdPXgUBnQepTpzPohzFa7zMjOmlmWFejtN/K0Y0M84DU89vl+CPRvXZmOUCaIozEuCSi3TGOQqf2eXpPCg+BDfpFC/guSo9sr8/NQEO4UyytutLtu3o0iTHSlIAlEAzmG4DlrWyEj1DF/HSnGSTKApNaAYQDkABQDFCEoQLsZUKWYqga5ApADTjgAA4AZUDkJNcqlTpakDUgWoHKAAIBUgFiCKgyQjlewqMyttswdtDZUIjaceMAD4mLkzqxXf3+Du7+ReL+Bf82PuVqquF6guJOpeU7MP0hzezjZe8lYdsZNOBurP55tG6kyjNfqxbuW9ddqPjum/vKb7/oHdXz6y/v59zaPz5M3X4eYh8uCU/N0zqjePcFf3oVv7qV8dhvdO6b8e6/q3j29d3bcj0slqxOAjpwK1VKIjqoyl5xaS9c1o63RuQ5e0vJUsb8YLyvGMTBiqw3v68blN9LnN+PAQvL4UH1yGTq+jLm4W+xrkSgkDQJQ/f2aH6uxWdv0MtLUfHVhFTu1krrwqnt/BHFoNry2HPUtgx1J67wrFvuXimgFPd9dxMTgaqIJY13kN2r5K6KuEebWwqJGeUSwPsqOc5NhLixJ8hEB3kSZ4ot/ihT7mCxcPYAAArJaTqSWyTbOlNV30mm5q3Ux6Qy+zuY/dNJta30PWdKDlzWRJI9NXjruK8Kxypr+eXzxNsXSGp6/TeLWTWuAqY+268rkZVXhuA9kzRB5fEM/v1UUGSuO/C+FJvdNnIWdLc2BCsXKB9+KVPpxMyfM8z/Icy7AMx9DFESHbW6s2VxetyM0YSEmYlRg1JzW6JTnOQacDAFtH2rPqujwAPyEcTgCAI8z88o51jQMuFqe+oelX37i2Y3gHLGbNeYwQA6hWbbewJK+jODU13Ftgmcn6KtvSwy/G3i+O9576AgSEIgLPKhSi2iDX+Dm7TIkISQj2TQjxy0+OmVpdUJyZ4qCzhHp41uX5zaix5MapRZbSA1VAiy20VEuJ1YQrZ4RCe0c/lcYN4SSWy5dJOTSTBWADYSHgQoTzCcrBxJ9mNKLojakihMoBGgC3YaoNUdMw04rpGkSKgWQBzsQoS00H6XlbtScGQBghPFmxj2UsNa9K8fZO5oOD/OlucV8Y/asO44UM2c1Cy5lI9d1ihzdLdBf85Ud9xEsV+psrjfdfU390TvFkVPrghvyj66qPryq+vqP468emP39o+ugad+cYvHmQvHVUePuEcPsIf30/ub4P3TqIHp4gX4/6/8dH2+8feSXH09sK4AxgArCnIdwO10eTwSJmWbNmSZNyUSNZ3ID7CvD0TLyqjexfSF3czF7eSh1ehvYNoP3z8YEh6vQwOrdNmFopkwmkLE1+eZdq11y8rht2DFKvLWOODDMH11L7l6G9i2HbIOxZwV8+7HXjTOCJXfablwbmJRtDPYi7lRF5yIp1Hprm3FtN95bDvCo0v5as7BSzAhgLjbzUyM+Eg5w5lUBN+pC/9Bgv2wWDhp5eKdsyS1g7jV7TSa2bTg3PoNfPoDbNIBt7yNpp9LJmZk4l3ZmPeqvoRa3cknZ29UzNqlnumeFilD/n6cR6OCpai516a5lFHdzwHMXhdfzdw9TDC7J1A1qNkgLACNEIkYkA/nnsAYAgiolhAaXJESUJYQVJUbnJUQVJMQXJcWXJcf15mS9VFq4ty16Wk9qfEj8rObovJbo+PsakVAIAoKe7H350OzFwCDEYUTbyvCOtpG1Kvr2T3d5DO3/z/VdHj56EYaSeTaQCwGVa9aKaoubCxNz4IMW4XNJ4/PPzRQh/F/bGaXsENE1LHKuUi2q9Quvv4poaHpIU6pcY6p+XFNlelVuWm+piZ+/r6lqRG1Zb4BrsLacwsUd8PiXW0UItzVVjplRQ5BnMqWpDLBFy7R3rEmKroiMqvLyK7Uz5kiwHkUyAKQApAKlyebKjUzQv5CFUjKAa42aEmxHVhumpmJ6GuTbMNQBTDVQOjQNljIylfryz8X4+bOshyAyRnV8ue3yQu7pOfL2QuliquJyjvJKlvVyqvllvuj1d99Z07ZvzxfuvyR+OKh7dED+5Izy+Tj0c45+MKj8ekX92Xfj+oeavH1u/fVv7zln6xgG4/hq+c4S9d0y6dZAdfQ1dfR3dPYzeP8f/7YPOry68OhgQUwh0PpLHIikAGB8M0WqU701PyzL35CoGyslADTV1CurN5/YtkU6sIxe2kiu78NkN+MBi2D8I+xfBmS3ovcuKW2eMLZXyOQ3SsdXyFc14UQtaNpVa10W2zCVbB/HwHLR6FuxdrbhzPuSDOwnnDln3rDVvXhjeUaxtzibNWWxBHDO9XP/SbLe+Sn5mMQxUovm1aFMfN6NE8BSxtwYCzCjASDmoaIyem9jxS7BHAMDRzA00KrbO5tZ2UGs76bXTyJqpeE0bWtOKVrbiJY2kvwp3F0J3EZpbx8xrpBY0k41zzetmubRmM3117ECr0NdoWDrdbX4bu6ST3jhPOrtFuvka+dUJ6u4xdX2BnCBAwBBgJnaHny5OQtNMVkJEX31uX1XmzMq8vsr8gbKcwYqCpZVFQ7kZy7JSVhSkz09P6k2InpkQOSs5qjwiVM7aYELDC7DH2ebXY2BsdF1BVMKc9mazvd7bz3vl5vkXbp6GNUhchWQLQZhnclhWVViVEZmdFMpxDADA+D6Bf9Zj/8fCP0RTRGIZhVxUG5RaHweHaF+vuECfhBC/nPjIjpqCqqJUN0ezi721KDslPsxbLjIA2ANLBZRUQXGVFFNB8wm8zEKzjgwXgNlsP7/qgpzqzCmt2elT89LaUuPrwwJLnR2y1ep4QqIpKtNkiZMrEjDOAFSCcQPgJkS3IXoa0J2I7kJsNxHbaDGT0K4M4Shi2yGwbXXYAj6EAMDTyu8bVD4+zNzeRc5304fT8EiNeGOm/O4y2f0Nwuentd9c0X94hXtwmdw9x9w7wz8ZVTwZFT8c4T8akT0ZUXwwKv/8lvIP79n98T3790fl116DsX3o9hHmV6el+2ek20fZN14nb+6HX70u//3bfd+PndgSPmUmSPOxeQ526MDmSqRKATrbTlfmZSl0pCsDoT6CynFCNaHihe3GO8fIpd0wtgeuv4xGdpPLO5k3D8jeu2z+9r7Lbx67vHXevHcJs6qVGqgmizuYoenM8m48NA2WdMDCDti2QnX7SviTt5PGTji/tBBtWui0eV5kW56sLhU689D8Gm7ZVH7DHPuBWqmnCPorYLAa7xwUN/fKMz1YXx0KsZJQO8rXSEvsj5Vl/5OM0rivh4ACQH5uwrJpiq2z2HXTyNoOanULWdGAltXCUC1aWIN7y1F3EXQX495qZm49M7eBLGoTdi50W9pmrE/CfZVozUy0cZ5s/aD90k5+URus7EbnNgt3XmduvYrfOyMd36IL8GRtbCoan6szKek9kdwDGgCHe7s3Z8Y3pUbUJUc2JUc2JobWxYfURwY1+vtMDwmaGx/XEx3dGR4yNTxwanRwsrvruBTVC+2eTbBjPKtBAKC6oKh/1ixffz+T1egf7zV1TiMMYW4ZElaBNGx135KW1uzmXBToJbHj2KMQhRAGW+T3/0S3UAjG5fcQUBTheUZSiAqLVu9tbw11d47194oN9EqNDG6tKmysLPB2c7XTGbLSUv29vBAiGFG+SCgkQgnFldJsJifYUeOCTiqMY4P8c2Ojs13dCrw8quMiG9ITm3OntOSm1yUlZHl7Rhj1nkqFiaa9ARIA5SFSg0gzYVox0wakHahpiOmmxVZGSsGMmaIoCsO4IB8CwAhhBAgDAkAqkazulD84KNzZjW+so0aX4cd7+S8uyz+6wD44iz66Ifv8pvLRZerucXT3OHv3BPvuJfmTUeWHV6QnI7LHV2SPrsg+GJN9c0/3x/dcPnnTcP0gHtsPd4/xD87LPxjRPTqvfOsIdWMPvLHL77Mb2767PbozNW82yIbAtBzsVyCnIWyey5rme4W2K+0rgc/nmTQKhQEEsHhtq+6jEcNHI8oHJ7n3zlOfXlV8ftv663e9/vAo7LuHYd8/Cf7TE7+LOxQdOTDYSrYs5YYX0asHYcVstLgLb1ysuHE+8NFbkVdOOu5YSS+cBhsW+G6YF9CRy9QmopYM1FuB5zeh9b3Wxc367nzUVwr9FXjPAtmBZbJpWVy4I4Q5onArDrESezU1afV+GfbAti6j/RXrpis3zaDWTCNrWvHKBjRUgxdX4QUVuK8E9RTjnlJqdiU7p46bU0/1N5IVPeqdiz3nVMtqEtCsCjzUDWv6mA2DppU9sqEOvG4mfWGrcPMV6vrL+M5B+t1z6iU9GqWMAAAapy7He/YQIraychsVGOPtUhHtVxDkkh/hUxYfUJkQWB4XXBYRmOfmUOXm1BES2BYS2BzkXx/o0xQZ7G80AAAgCp7p9Ju0e+NjahBibMupobqhvqqhtrZu466NBQ3ZFY3FsBy4ZcAvB2Gt1rw/KHKJoO2Va7JZ0UImpOAQxuOL7x/Gnq08h7Ilm2hM8bSglhRGlcrD3hLo4hjh5RYf6B0T4BEb7FNdmNnVXDclLinYNyA2OtSgUwIAg0ggYgsIX4S5QkoIojl2QjgQY+Lh6TUlPDzL3SPb0zPT0yPL3a04YkLpAAAgAElEQVQ0PDQzNCjI093D2d7f002pVAKAHpMwVkgFugyTekIaMWkG0oqodsx00kIzLcRjRoup8RDPZusRsjU/2dxOjND0EuH+YenWHnxtM775Mn7/DP71LeaDMfTWWXj3PPvkivD4onjnCPPmMfr2ae6dK4rHo8rHo7JHY8LDEf7xFem9S7InY8qv75m/uGt5dEV776R474Twq1PiO6dkD87J719gR3coRtYXfz525C/3r79aWDULlItBvwiZl4JlGRjX6Xw2OIWvpB0Wg3G52Wu+h1eDSRuPSbocLc5WHJtvub3P+PWb2n/9xP7fv3X7P197/OnjwN+/F/bHJ9F//STi0SXnJR3cnCa0Y5mw9yX5jnXs9lXcKxv1V88EvHszYuSE/csvsStmwMKp7PoFgWt63TtzSF0SasqAWeWovx6v6jIum2rtzKN68qGvGG2eLZwYVqzoZLJDcKQbRDijcCcU6GAzfX/XgQAgPUq7vke5vhuvnopXNqGhalhShedXUL3FeHoB6immZ1Wws6u4vlp2Ti01r5HaPM9p86BbTylXFYdmVdJLu2HNHHrjAvPqHu2yDrJlgBnZxV3bjcb2wrX96P4J/sZBbUGqfLz+Bj3HtYDNT+YoKj/cd3p6WE2MT7CTydfJHO5mH+flluTvneBmX+7n1h0d0h7u3xjqVxPsUx8T4msyAtiCvRdgz9b7ZxvYZjPvRbmVqYnpjQ2Nx06fLarJndrbCKuBX4H4FYhfScu2ai3DjGo9koZp+XxOm80pjARPBDz4JwXTaCJx+xwsX5h2txUcIZFl1ZKkEeUOeoOXozXEwyXUzTnC0yXaxy3a3z3S370kK2lJf8+i/tmtDdUBfm6EAADmAIViuhCzRZjPpCUrYQBgor2WONi7RoWGp0VFFqUm5UdH5QQFFUaEx3m6W5QyliBeECiaJ4TWajSx3r7pBnMuwlUI1RHcgEgLItMI202LdTQXSmiZzcBP2L0JFswW8GICuL9e8eEZ8e3XqFt7mLuvUA8Ok8+vMh+M4Xtn4OE5eHQRPbok3D3BXj9M3T3NPx5RvH9F8d6I9O4o92CEeXhJeHhBvH+Of29U+fXbzl/dc3t4XvPGAerqfnzlFbh3hnt0WnOg1bA5MfJ4Td2F1uaN3lEDYFwMpsXIuhTslyLrKsF9NeeyASzDYL9d57PPO2RHmO+qEI92O30uYnNkTHe4bFmZ/LX5xruv2X15w+GPH/j8y1fh//5t/L9+GfH7971GDmoXd8LGfvbYdu3ZA4aT+/Vjp90fvhlx/bTrvvX8mj5Y2ApD02SbF/iumuHYmUfVpUBzGvQWUYM19MJmaXmnXVch054J3TloYQ197CXV7kV8SwaX4I2iPUiUK452J3YaZjI78z+hbryCmxBUkqrZ2CN/aRpe3UaW1aGFFbC4Cs8pQd350F2MppeQnjJ6Zjkzu5ruqyML24QdS7xXzTB1FTGVMdBXwazqwi/1MZsWOq6daRpqQ7sWUKN76Ku7YWwPXNtLbu7j3j0nf2WNztViawq3eTQEALEspVaJNpFCieVbM2LW1afOyI20U0gUoXialvO8SiZpZGKKm2N3bGhbqF+1v3dZoGfN/8/ae0bFlWXpgnufc/0NH0F4j3fCC2QQTghhBRJCIIdAAnmDhBUI7yFw8t6blEl5r1T6rOqszCzfb6qzTFd1vza1Vk+/6el+M+t1z9T8iAApsyqrZ2a9u+5aIoi7AsW95zvbffvb6Ulxbqd/YZNvq0vws9jzK74E8FKct7p207bklLRFi5Z6wj2phfEwBNIAioNEHgZhBPgxIo0T+Siqb3CmK5J5v6zysHOCBXMNTrOqdW9usJ/RN6fsMksLCfiZfh49UXCsSaWwqpRGSfaYjMkRwQuiQ5ND3Wnhnoy4iMzEqNRob2FW6nBX05N714b6O2YFcBklkgWULUV2BSOlcEqZ0AARF4ChrNPmigqNTIqal5WaWpSRvjI7uyw7a/nCBfEhwVJgrhCKgqwLMqYmJRaFR+QBXQWwDslGpFsIs51wO1mpkpNiCaOYC0Nm+U5zlR8AyE7RfHTV+uuX/F+/p/3LR+rPLpC/uMr81Qv+r95jvniAXz0mXz0lP3nOfnGf/eAa8/13xZ++UP38hfqnzxQ/fMJ/+ZT96pnww0fy927xH74jfn7f+Nk7mvfOcs9P4stz8PEN5gfvKu/s0rbo1XvA0EINbVR/CM1dYO8Bex84B8A1CO4hcI2CywcuH7jHwDFOrTM2943ihZeL00YWRu4JtWxxOUskVaZASl1sfYqia63xnXH3T5/G/O6zxH/8acLf/TDk7gnl0D5yole4dUbz6B3bh49C33/Xe2VaOd4CnduxYzPt36mbORg+tMu8s4xZn4M12WTvCtKynmnewPXvsO1dpazPw135uDcfz7Yrr/TL7RvF4vkkJwazIzArhkQ4WAxEGW9vzX+yth7AnkJia4rVh/eKo1voQDXTXQXtq8n+Am57Dt2+jN1dzO5aibvXsPvXcAeqSGM1GTlgP9IR0bVduaWQVi6ElipmbC870cTPdLpHGl1ddfRsJ3l5Gl+dxfdOkten6Kuz4sfXpS/v6htqdJJIA9U+oAAQ6lFuXecoyjDoNSyP7L6K4jt9m0e2rrCr1d/aPhZHR1WmzKuaF1kxLzYjxLU0aV5UaKi/Woj4tsyE3waKGIAfO4samBeTXFi80mpzAoDOHpRYmACDqBhAxSBRDhF5BKQxkMZAMUHUx6jqOlUc59VpvAQQIARCIOP3jZrBd2c7cTbYowBEFqXYUG+MxxZi0du1KrdBHe+1LYj0LAh3ZcQEL58fU7Q4cfnC+NX5mX0HG65dOFGzsYph/LVaqkWaTvlSwucwkoPh3lLRBI7jbSZbmCM4wuqeZ3UtCAlbEhOTEReXlZISFxHJMRwgpYShlLI8H+71ZNidGUBWIK4Fuh7IJqT1lK1nxZWsGE1ZFfob5ud2Fn+shwDgtgmXxq2/fa385Svhn3/s+tkj9fvn4HvX8b88Y75+n/viIX7+kPnyKfeTZ+yPHvEfXmM+uyP96Jnmpy/UP3ki/fix8ONH4lcPhM9vC6/O8Tcn6PURcnMYnhwmn10TP7uuve/THVsrtZil3WBohKAWCOoAUzdYesDeA/Z+cAyicwjcw+AZI54xdI+Dexzcw2Adkq2XcxZeX5l+vjTldEncseIF3YnR9RZLAVUkA8QD5JjJjhyxe51mcqfxWp/56ohpaL8w1AgnhvDaMfXNs6azE4rxFtKzDdo3k/ZavneXfbQpsrdOu7MMKzJJRTrdWoTNVeTAatKz2XpgtaE2h2xdRrbl4NAW6daodrqR2VzEFKTA8jiyLIGkhLEcITBbNIe39+JvrZgArwyMWnF3hXZmDzewEXvWYmcVtJSxFZFsRYiiMkRYH8vtWqbatlw6sEJuXce0beYPt8eO7XW014jrs+iaBdi2kR3ezwzvJ5MtlpEDnq565vIA++oM9+oseX0KX52mL89yH57hfnxT8eSsKTtN+TaoclI0ww2a/t2qzWW6ojTdYH3Wi+n6C13bXHojAABQf4XA6fDMT0ix6tRenWZBZEiUx6FRKpUqDSCDwJJvSkvMik0IgT6JAKsGrFZHfHKa2eKmwCp0qoTseBgBxQgoh1EeRsUIKkdQNYpKHyrHiHQY+EFGEcfwABjQNv5z9QN868ZSAiwDlCWsQDmR8gBoCjKU5GWXLkvPz0jJXZSYkRSVPi8kY15wZqw3Jy5kaUJo6ZL42lXLdlSvatxZW11V7rCaAPy6pcRASBYjlDByHOWlb/5FQRCdVmdUcESMJzTa4owOssYEBcWazUkhIR6zjSEsoZxCVvmr5FZDUKLesBCwEHA1kLVIqpFuQaaW4YspH05ZJSEE3y5S+SlmYFALA/stf/up9u8/Y/7lL23/8jPvl/fE1xfhezfJTx/TX77Pf/mQfP8++eop9+NnzE+ecp/dZD69yf/wqeInL+UvH/Of3xM/e4f/6Cp9fR4fHiNXBunpg3DhEL06oDnWZtheqiwOFjcJ0h7Qt6ClA80daOsGRw/Ye8HRD44BdAyiYwidw+AZQ/f47DkK9mHBdj499XLZwjNFCaeK553MTxwMdw3YvYd07m2o3gCKFcDmUsiUITcIVgSTzUl8V7owUSic3KI83aA81ij5GoSOTdhYAQ2r4UAl31Fv79sV2rZBVVeMKxZiSRLWZkFjOe4ugcYK7YE1pqp0pnIhVi2kdbnc9B712UNCSzVbsggL52NBClkcw0scmXUdvhN7s9UbBAC3WWyoUPq204EN2FlJWlfBnuVMkZ0tDVJWmhQbQ1W1Cboqt7jBze1I4zs3WY4diu/fpm6q4tak0aqFpKOGjDaQgd3s6D7jWINzcCvzeFrx0SX+5Vl8dZa8PENfncYPTuIn55kf3dUcbjNYDf4sHRVZblW6on09bd9I++tUA3WakXrd0b2eqf1pWYlGvdKv5gI8Ly9YuMhgCDANggy6uHlx/n0fkSIICDIEQrvZM4DGQKeyf5aBQqGKiI4zW72USIho9gTBEMjDII6AOEKkYaIYpcoxVI6BYhD5IcI1crKHMADI/DFXKCA2TilShlCWUIFhZI5TiaJWVOgllVFWWpRqm0pjUqpZQi1GQ8HS9FUFGWtWZK0ty6ksyVpXnLW+KHNtQUbFsoWlmUmrc1O3Vubv2FhWv6E8LTluduNkANBCaC4j5lLRxfBIWH/86n+ElLI6jc5ldUZ5QxPCo5PCIhI9nniHI8rmVPEKAiwhrEKpppQFQKUohMpSEkAuklVIKxHXAdlE2GpGyCOch1CZBILI2Ux5YH1YdMKVMef/+IXxP34T9Iffh/9vf2n82TP84Ap8ep1+dZf86rXws2fs9x/gl0+YHz+lP3vOfnGf++wm88V97ouHzKe38f3r5OUlfHkR3rtAXp/n7h8WTxxUt27QFqcJEVZeRzERuG2ga0JrK9rawdpGbIfQ0YPOfrAPgGMQHENoH0LHCLjH4A32xsAxwpjPLYy/vCrtfFnK+dL5x5bEH5L0XcTQz9gGiW0EbP3E2mP27gv15ktMGkI+A+284qjCdNhumQnXH43VTiXoemPlg/FiQwq7K4tvXm3t3ODeXypvyCHL5mF2GJQlQ10+1uXh5lxh3yrz6jQpPxpWJpHyZFKzhA7XyCM71GuymeJFULoQM2I5SXgbe98V9eHcvY1ySU0V4lAN9q0lbWXsrjy6aTEtCWFXe+QKq7DRo14fqq4ySWuUijI131oQ07shqnWNcvtyIT8MKlOhq5YM7aKdm9mOeuOhra7BrdxnV9Sf38QPzuDr08x7p7jXJ8iLU/D6DP3qqvT5NcPmlWo/fcKoFSuzpQMrSUMp01IpdG3ieqqhqxq6a5nWauXWVZqiDMW8MCktITzY65mzlkqFMiM9Q5KUAITMZlkA2dmOWzYwoxvfYG92GVGFUqvVmwhhAUBpUMCZRYt7lJpewDEQRhmFjyoniWoElb2E76XMVla0gN9F/uOyAWGQ5QmnYAWNIBlE2axU2jRap07n1uu9en2ITh+qN4To9A6VRmLZUK+rcNmSkvz08qIllSWZlSVZG1bl1a4prKkorF1TWFuRX70qt3pl7pbKgvXlhSEeJwDMitiAC8kyKixmRSMrAfFz5OYCekIJ5VlWJctmnSHE5ogLDol2e/VKzawuOiOKMkMZAGQQzQRjEZcgFiItJ2QdkmrCVhEuExkHoeIskXMW+YGtm6UkI1lz75jxVy+1f/VK+9efSb/9jPnyHn58mfzFDfzFS+EXr7jPH+IXj8mPn5KfP2d+9Jj/7Bb7/VvC929xn71DProGH9+gn96QnpxUj+xXVxUpatfElOdHWxWgQDABlqGylZha0NoOjoNgaSVBncTWQxx96BgExxA4h8AxDM4R8Pix5wO3P+QbQevZ1MSra9Ivly++WrHkQu6CIdk2BNZhsI8SxxR4jmDwRXvCs5KCm2VLe5PCd+k0vaA9Cu4p8MyA4zg6jlDHDGOf5G3DsrlDpR2MD+9NDzsQKW12M1lanCdCqhmKY2FFLOaF0Y1ZpvJUXW44LU0mq1JhVTzULabdaxXbirmydCxfQjLjGZGfC5n/PPYCb6VGKjvWyb3rSEc5NhSw1YuY8iSyOplbN19aGcqXOvmVTr7KLFVplRVGVVtW0npv0NpwRZFHnMdBehDszOOaV9Mdy2FfiaZltdtXrf7F7eDfvNB/dVP86DL7/ln6wQn68gR8cIJ+dlr86pby9lHD/FgJADw2Yc1SYXsB7FmB+9eQ9rWkeyN21dDuGjq8jR/ZrRjYJQ/stvXviSjNVAVbAwlcSVbk5C41WowAiCAQ4Mmcvss3tD352bncb3xDWVKbzTan2y6KolJrgFsHtl9eVTLucA2AOEYU41Q9StRDVDlAuC7KVvGiZtbKvUU/DTiWLDAS5dWMaOAli6xwKFVujcat1Xh02hCdLkyrC9XpQrR6u1KtZLmEeVErCrPLijIrVmSvLV1aWZK5uiijLH9Raf7CihWZ61blrC/PqV6du3XDisLcdIXEzxo9QgDCkM2jfCJl1YzEsAok7Nv+7dxDZgF4yih4UeJlRBYJh1RAZHheYFkW/KI9AOGAqQjLgaxEWolkPdIqyi9BzoSEIzhX7ZnD3mwiF1Oj5clG/W2f/Oo8+9tP5b/5hP/iNnx6DX76hPn6Nf/lI/yLh/CjJ/jzZ+Tnz9kf3GU+u8X84K7w1QPp4xvK65P65lp9ZpJk0rOSJGQtWbS6ZIldBSYeoihTS/QHwdYM5l5l2IAhpp21t4OlC6y9AbvnHALXMLhGwDOGnjFwzWFvGGynk1NurM++WZVza/3Sm6WZk1r3GLgmwTOFrsPoPYrBR1jnNWf099av+EFj5dOKvDOOyHFwTEHoMfAcB8c0OKbBcxi8h8E7DLaTnpSpkNhu1tDFGPuDo9oTYrdHuDZ6dUVB/CKBZBn5glBDooYuckBpEimfT9ck4M5M0rSSWZdNVi1hM+K5t0bpkO/mmM3BEnMS5J4NYlcls38FrcmkZfFYOA9LU0hZMimNZ0timBVRWBnJrTKxO+I8Lenx+RybJ3NpDEkEyBX5ndH6gaW28eWOE+VxV9ZnX8qOvZlnfb/B9sWU5csrtq9u6D6/Inx2ln5yHD46RT+9JHx5Szu42xykEiIcbPVybmcRNKyGlg3QvZHp2yT01En92+Xh7WL/DnbkgPLioPtij+Z8lzzaoKxdqYkJljUq5ZLFC51OGwDM9uMyiN8CHofAE5TwTZ7TP8tAp1HrK9ZUZGSmC5IGTlWuvt+w8/7OulPzU8d43Riqh6h6iCqHkO9m+AJRZAOB8dsjhwJVEQpUREZFOR0nmATJLstOldKhUjnVardWG6zVebU6j9bgUGkVlHVazctzF68syV5TmlNVmr2mJHN1UfqqwkVlBalrV2ZsXre8pip387q8TZXLE6LnNKQYABAITWDEAirEUEZAVuCUPCfOTmYO7Cj47edKARiG8BQ5BMpxAs9z/qvVAMGIiYBZQIqRVCBZi7SCsAuRMSLh3rSuz8YqBACR+P17QLdZqMpVzrQqP74q/u2nir/+iPvebfjBPfr1+8IPH5Pv34cvH8PPn8MvXtP/8pr/6ony2Xm9r1lbmaeO9goqObBlEMKmp6VWrci06sAkwhJG3EusLWBtQlOnLng8MnUmbPGQMWZQGzqsCOlH2wDYBsE5BJ4R8IyjdxzdPvD4wDMOzhGwnE6Kv7Np6d2Nee/WLL+7Ju+wMWQQzONgPwqek+A+RtxHwHkY7LcXJP344PpPt5Sf9EQMg2kKvTPomQHHJNgnwTUDrklwjLL2s8FpM0HzRsE+Da6zxphLUYmXFs6/lLfgaE5Cf2pUQ5SjKSW60uHI10klFrIymF0TwW+KI3uWMdVLaXkWuyRe4Olclpt+t3Z8YBUxDC1MlTsr+cZSUp1F8mMhOxxyojA7CrMjYGkELo8gK2PJxni+PkbTnR3fEOnY7zT3xYUOpUZNLU08V7zgVnn2kw35zzcuu1G44MKiBceNEaNoGVaZJhz6Y2nGyxuCHrUaPxl1fH7a9IMrmh9cVn1xifvglK6mWJceQ2vzyL6VTFMV21HL9tXz/VuF/t3C4B5heDc3tp89P2S7Omx+Z0S4Py3cmeCuDMojezU7q3S7qiMXJdneWml+jRUGkZ8zd4gcJbJ/kiHM5v9lSeF2Ba9aWbkkI4vjRTi6cMmJvLzb+7be31E7aXaOgDRCpEGq6KfKLiLmsjwhlLIiJdxsyvjNQQB5oErK6VjBxEsWSbYpFHal0qlSOzUal1br1uk8Or1Lo5EZxmYyFuYtKS/OWlW4qKwgraxgwdqyjJq1yzavW7Z7c1Hr3opdW0pWFaamp4QYNf6us4CNtUhyjkKTT8VwyjCABFmOEVhWZBh+tk469yxnM6tIESlFzl/Q51heECR/ulsCsCPGAC4CpgCZMkIqkJYRNgWpBSn/pnEvYFHfeJ+z31rkSLSH314u3z+m/81Hhp88Yj59B37+Uvjpc/KDe/Cjx/jLj7mvP9G/vGppqdMsjJWDNBxD3uJ7AFDKJCXMK8tNNSnBJWA50bQSRwtYW8HSQi2dmuARW/ywfd5URMqJuPRRa2SfaO9DWz/YhsExCq5J9E5C8Bh6RsE1CpYz8TH3q/Pu1eTfr1v+cF3BUVv4lCZ4WhPmA+tRMJ8E13EIPso5381K+97WVefi5vVwQRPgmAHvNARPgXMKHJPgmkKXD50+6pySQiYZ7yTaJ8Exha4xxnTE6rqfv/BeRea1sgXn8mKPpSf4kpObLfZ6Rq5hpWpZqLMpt0ara+K5TalcdoyC85MTaGBw0uzT+Tb2ZkcFMqsWKvaXsluWQlkcZDohy4m5TrLcSkvMzGojv9Eg7zAoG3TqwdCQyeh5/SrTpdjk68nzryTOe7Jq6YfbSt/bUvRebfHr2oK7pelHwqNGWdcUeAfBdQjMrWBoENXNenWvU38kz3T/gPm9AesH04YfXdc/Oha0YzVXlQ27SrB5DdNZK/Rt4wd20cF9ZKSBTh7gL/Tpb084rw2r7vjYu+P0Rj+92k0vd9OLPeKlYftws6OySBcXLosCM7vqWACBoF8unkMUKVFAgFDGUOQoVRAUkpNSi4tWWq0ulpXgZPZSX3zSqbyltzdVjdkcgyAMEL6Xij0oHyRCBmElTlBrgjhRBkAK1J8GxNmgiAUiE0bDcEGsYBREsyjZZIVDqXKo1U6//6nVOjUagTI2i7lkecaGlbk1q5dtXJ1dU5m3p75s/47yxu2rDu2rPLSvcm3p4uLclLTEMAbnDBqwLBtlsSzTGjKR8xBKAkYYCeE4VpZElSgoeU6klCOEeVviiSBDZi0+y3CypPKvBA7AjBiNmAZkGZASQlZTtgTZOKRGQti3ugy/I1wJ2ENZoEkRUme94f3zhi/u8D99yn/9mv3ZY+nja8bTg4b6NerYYEkhzumXIMyKcwEAoTQqKix3caxJhlie2UwNbWhvRetBtLaAuYVYOkVXr9Ldrw+ZCE2ajkk9Fpd2PDx5whg2qvCMiR4fOnxgH0PnGDpHwXoqOvpBdf792oL7dfmPNxSecEWe8yY9ziu7mZp1zBI6jaYp0J8zRnxQVnptXnwHVXZA0AzxHgXvFLgn0DkJzklw+sDlI64J4hoHxwQ4JsExgY5JcI2CaUjQX1mccK100dmChAvLoseiPZ1WZyOnbwJ9Ixj2gKZJaR4MD5taEOHLCl2f7BT8NVUyG9L9KcuHsx6FSctVZSh2FdAtyWSLWayVFPUK9U5Zu18wHGRNXaxtgHGMoXOQOE4GL5zWx0yA85joPSIEj3P2U+6o51V5L7Yse1qd82xz7qu6/GsLU0eIYxzcY+gaAPchsO+HoD0QtBN0+yT1UJix16NuCxOmKtQPJ+wnu0xbC9ht+dC4Hg/Vs/07hME9zPB+nGgipzqlW+OOy73a6wPC7WFyawDe6WUudzIXO/FGL3d31HLHZ742rDzZo22p1eSkyEYNiwEBVX+MJwDwsqSzmuyiIAFQwsqUVQFgfFzy1q27wsKiOE6Gm7u3nitbcSor650VxcN68zCIg4zYRbgu5JuptIAwWsqaJLXEibP25BvFPYLII1VQVs8KRl4wiaJVobSrVE6N2qVWuzUar1brUKsZJAa1qqooc+fagn0bCnety9uzsXB/Xcm+zUUNNQUt9SVbK3PmR9uSYkKcDisAAvqDVFCrVbFeT7ysiiOsmQYK5YD+v8yxjCgKKklQCYJS4JUMy8+W8hmCPAY+BAlhNFo9ZRhAoAAGhAiAFMClQIoQS5EWUD5ZVhk5fhZ2gVzAn1g230ydK0Sal6a6MOB4/2zQu0cMLXXqRQlykJblGDJnNpEEqD9vCheEOOymxCirXYYsTtpHzW1gaQXLQTC3gekQaxvUhg2ZIvt0oV1Kd6/KM2YJnwmPPxGXejwq7VTc4mlb5BhjGQPLBDjGwXY8NPLRpsKHdYUP6vOf1hafj5w3wVtPWqLvla78uHH73dL8Cwlx72ZnvJu8aIhoW0DTQ2wzEDyNrknimARHAHvoGEeHDx3j6BoHlw8cPnBMgHscbP1Edyoh6mLR/FN58Rdy40bCXfsYTSPoWzCoFYzNYGwkujaF/lhS9MWC1LqksADdb652/uewR9wmqXqptGs52enlupmgUbCPo2MSXJPgnYLgSQiegOAj4Jmg7hlT7CTvmQTnYXAdgeAJ8IwR6+W4uPdrC17V5j2vzXu5rfDFuqIznrghMI+iqw+cHWA+CEHNYNwNugbJMBgS0mW1H9BaNmn0dTHc0AZ9yyr1lgKydz0e2kZ7dzFDe3nfAeFIC39t0HilL+h8B3utl97swxs9eL2budxFL3Xj9W7+dr/pzqjl1ohwf5w+GOeu9GiGd2pri5XxYaIkzCVX6KaabceOX4iKjAEAyiqQyACQlzAyZ1oAACAASURBVFc4NjYZGRnN8SJc3rPtbtO+61trLq8oGZKDRkExTOQeInRRcR8jJyGrA2JCRo8siwQIEiT0TSMsAAADKBNGzwpBvGAURLOssCoVNpXSqVa71GqPVmtTqVgkDr26PCN2bWZU5eKItRnhlenhK9M8JSmuwgRrYbJjYbjRrhe0WpkQFgMZWyQE7HZLsNulQKJDIn1jOJ5faJkjKFAUKREYIviH1PnlTQnOqS8CIVSj1funkCKAGiEEMRFJFmABkiIgy3k50+6y+tux/JyM78AezsWXAeMMCOixSakRUohFkETmrWvpXDVmjjg4949KwXlMXISCrGY1bcTWBpY2sLSDpR1M3bxzTB85YowYNEaMBEUPS6G9xNrDWUbU3ilrzNn5meczcs7NX3IqdP6UGDoGtqOusMfVRY+2FT+oL3xRX3I1IWkCjOOM+VZ56eeTbd8bafh+z67PGmruZS0bN4Y2oW4M7EfAMwnuSXRNwZzd82PPOY7OcXD4wOFD5zg4x8HaD/rDoaHnlyedXp5wYVnidHxEM6NvBWMTBjWivhmCGkG7D2VfaMipJUkFJh0BeNN39h2ZTgT/3SORDrGuQNhVwDR6FCNonQTnFLoOg2cavZPo9RGvD0KOQPAMeiaJcwacM+ieweBpEjxDXJPgmBFcd7MWva4vel5T8GRz3ovthQ9Ksme0zmGwjYne8aBwnztmJDJmPCXhWN7i8+VLz+ZlnlmYccDqLRNgRwLdu0yxOo3ZmAkHq9ih7ez4HnbmAH/2kO76oP1su3TpELnegze6yY1ueq2LvdSJl3rgYg+90qe53me93CHe6MbbA3h3VHzok+5OyKe7FQfrVBVLNZFOXqkUZ06e/td//7/X1O8FAIIiARkAXG732vXro6IjFWolzOTn39i97UFP84VVpb2sdghVQ6joB6mDkeo5RSQyOgAHYDAwRvAn4JH55sgQBlAmVMtwBl4wiaJJks2ybFUonCqVU612arR6SaZI5jlNq1JclUnWdamuimRLaayxKFKfF6zKccmZLkWYltGIyAv+2l1gtJokCaGhXqNxbjqKf+XTudZjBJYgj8ATCIR2s1UXbjbt6893o1qtFcXAPCMZwIUYQ2g6kuVI8gFzRWW2N8Sq0/6n2AN/KAP0rbfnrvJvB2Rue5gdjEXeqMcG1iIKLLg1sFBit1FjO1hbwXIQLO1oPYSWTmrr5Z29vL2btQ0K3glF1BgfNgjOQbAPE9uUJvSwNfpkVOrl+csOB8WPgG3G4n28vuDx9uJH24pfbF9xY36KD0zTevfzvdUfjzZ8PH7g47597+Qsu52SdTI5vYHRToH1CLp9xDOJ7glw+tDpQ+dEwNV0+tDhI44pcE6gcxQcY2DrhyCfzXU+N/FsfuL55YnHF8zrEIMaQdcAugMQ1ARBTaBrYnQzoTFdDnccCYwoCrALvyvVErhvmBjKb1/Bbi3Axhh5iDePg9uH3inwTkHwFARPQsgUhE5hyDQET4N3Gr1HIGQGQ2bQexhdRyHkCIQcNwY/qMx+sa3gxaZlL2pzntctvbIwZVh0nI1ceCOn8NLy3Dt1q+7urXq0v+rBtvKZuIQ+2d3E2tdxfF0k7M+Wytz8cgNdH8fuLWY7t5Dhfcy5XvvZDuO5g9KVTuZqJ1w9RK93slc7mctd9HI3vdSNl3ulq93GM03spTa8cgiu9eCtIebBmPjExz3yMfcmlWe7NV07dY+fDvz4b36Vu3oTAAEUgYpIWERUqpR5y3Pj42PhyLKl07nZ01lLTi9Y3M9qhol6gKi7QDpIpc2iJoryMcgsZ8RcKi8mciQKqlmjN4c+FlFGqmH4IEEMYE+psCmUTpXaqdWbVVqRCgg0zmmuSvWsTTBXJdoqk20rY4zF4foVodqKaPPqWHuaQ2dS8BzLImECynYAhiB9aFgIz/MAEGilCByBCGoWe9xbMKOzv/km9lRatVLjd4JEQBvSCCQLAPIA8oHkqfW5kZFWreYNyL+rNIUI/mEGgZ/9jB86995b+CKAzKzNo98UY0eJxRAVFopyE7UeBFsr2NrA1oG2TrR1o60bbL1g6wVrD1r7iGOQuofQO4KeUXSPonMc7OPENs67fYzHB/ZpvedB5fJHO4sfbSt+ub3k9uI0HzGejUn6Xs/OTwd2fjJ64L29dSf04ROs9YBk3Eu108Q5jW4f8fjAMwFuH7p86PCBbXIOe2CbBPs4OkaIbQytg2Aa1lnOZs67UJB8Nj/+VPa8Lo2pXWHu0DnaeOMB1OxDRYfCMuWJ3iloIhkeAg47na3xfccOBgCAC2OFfeVCfQnZm8H36nQT4J6CkCnwToN3Brwz4J1Ct4+4J9Htf3kMvEfBfRiCZyD4KIQchhAfOM6ER7+sWf6iLu9pdfaTzTlP1uWdj4odlZzDiuBRU/CdioLnBzfc31/x9MCGswvSB8DeA64tqKkPFdoy1ZuM4iqQV8qKMgtTNQ+aK3ST+7wz+7TnD4pXu5irXczVQ+zVQ+yVTuZyF3O1m7vazVzpka4PmE+30YsH4WoHudGF7/TCzX5yZ4g89NHnR5j3TtBPzgkPz0eVrU7iBR0FJRIFUB6JAMAiMvHxcS6nA46sLhxOTmhhFf2ifpBRDVFlL5E7iNxO5G2MpoDVrmMM+5mgBmJsRusO1hbPKmdRF7inHBAFYbQsbxBEoywbZaVJobAqFHaVyqrWKnkFAEuApgbbNy4K3TDfVZFor0y0VsZbV8UYy6OM1fGuDQnubI/BoZAZ4GA2vckwjMfjcTqdMAugt3rCcDbworMip4HVT5AlyL0tewqAiKhSafQ6g5/IxADoAcOQLEDMRZILJFepzQkLt80O/Zy1e2+vm7ewiLNx3BxKAwWYucv9xvmb3mYAgYFQOcxrr89fUqMMagFzWwB79g60dwaA5+gDVy86e4itD62DYB9E5zC6R8A7SDxD1D3GuIepdRRMPjBPKhz3VuU+31n8ZHvJi50r3s1cNM1Z7izP//7Q3k8Gd39vZP+j8tJjYB0F6zZQtNGgKcY7he6pQFDnHEfnODp8YPeBfTbFYp8E+zjaRoh1FK1DYB4QjWcWzbtUmHKuIOFMQUKf1TJiCTmWmHo0LW1yfvzAvPCJhHhfVOR2vSFYFGe3xrmOkLex9/b9BATMTBQb1yn2Vgn7y/kuj3oc7JPgnSCeSXRPgWsKXZPonATnNHiOgHcGPDPomSHuSeKaBu80eqapewo8M5zj1oLkV1uLHm3OfVi97Glt3oNVmYfNIX1gHgTbuUULn7ZsuHdg9dOD1bdXlU4oQ0bA0QBB25zaxvmGTRppA2i3oX0LGjeImuak8L2LjE3LmNEaemo/vdTOX+6SrnSJ17uYq530ajd/bUC4Pqi8O2a91itf62aud9Hr3fBOP9wcgNtDeH+cPJ6mr46RH1wRfU1Kkx4AGJYoCIgIEqIMwPO8QqfX84IAR1cWjMcntqLUjYpeVtXDKLqJ1MHIzSg3o+4ANTYTUwsGtYGhFyxtnCuJU/m3eDpbOeWAyJRqOE4vSEZJaZJURklhkmWTQqGRZIocAMtTPivKsTbZURFvXpNg2ZoetiMzcmOyoyxEu9KlKw83LnZrdIKAKCEGeuzVanVERIQ6wCj/Y/ro3BKfYxVQSgRKhNkUC3nj7AFKkkJvCJpNFKESMRzJfMBMYHJByOKkRSajfxLqXIr1DcRn+fjfZQv/fxyZi+ff7+1s07mbwHgQ7K1gO4j2DnR0gqMHnL3g7ANHHzgGwDHLKXOMoGsUvCPgGiPOq6nLb+SXHw1JHmIt/Yz+ZmHGy+2lz7eueLm99N7SjMM615O6NR+M7P54uOGzvr3XU9OnwXKIWmpQ2UNsM+idRvdh1jvBuUbRMgaWcbD5wD4OtjGwjoFtHOxjYB1F6xhaR9AyAKY+YjyZGHO5KPliQdKFkhRfZMhBRndQMB7JWHh5U8G5jXmnirLG46IaokNtSvnPfu+5NDICAEdIbqrYsF5oqKJNVcyhBNUoa5l1NT0z4JxC9zh4J9AziZ5J9EPRNQl+ZHqm0XsYgw9j8CQ4j6iC7xdkPd+a/6g659HGnGebc+/kLPbJ7j4wHguLf9xQ9bRt7dO2DY+2rT3mih8FWyeYd2p1O4O1lbKwFjS7wLYTzQct0d2uuF2SYYdG2BPKtWTQ4Upmejd3tlW40cFd72Qut0mXG9U3ugx3xozXB6Ubg+ydYfb2IH13hHkwxt4dI/fG4eEkfnCef3dSn52oQKBABIIy8evnEg6Ao6zsCQvWB+mhyWLts7rbiKIbFT2MsptRdLPKg0RsQfkgNbSgoQWCmsDQBPpOYt7D2kIZaW7b8sd+IiEqltXxQpAgBYnKIEkRJCmMskovKgTqz/KzLJETneaqBNv6OP3auKDNC9zb08Pq5odujLHVznNUJwVHWVVIcDZFiwBgs9lCQkJmTd2fxB7AG+FhylCeZeS3UizfuJ7jhKAgEwmIFaISIBghEWEJMstAyKNiukJllgR/qywhRKPV6IxB3xpu/J2pg/8PR+AT0hPjT6xet58EtYG1DWytaD1IbB3E3oX2bvSzqO3fwB44h8E1jJ4x9EyC67A1/mJW0YP67Xfq6o9lZL6zJv/p1tLHdSUvt624v2zJydh573Vsezmy+6PRvR8e2HLWHO0D+w5GtwkVI+A8Au5JcBzXx16IWHzckTChDT+ijzqijRxhbMPENIymETCPoWUMLKNgGQJzH5g6QXc4OuxyYfLFwsSLpfOPJse0Em0Tao5kL7xQU3C+On98QfwuXqgIUhtk7j+9BTCLP5EjhYv5hnV03xpoWks70lVDsnkS3BPo9qFnCjxT4JkAr5+jM4e9CXRPgXcag2cg5DCEHsaQGfBMgOukLfpJRe6TLUsfbsx5Ur30xcblV5KT+lA/rgu5u3HVi87qBy1Vz5o3Xpi/aAIcY+A8wBpqVPJKVqoAdR3ot7OGdltkmxzcCZ4e8LQylq4IV9cC84FFfM8K5vhm5vwB8VS9pjtZmCrSXW503ug0vNNDb42SO+PcPZ/wYIK7PYq3hvDpFHlwRLm5TM8TGVAEyiHKCKJfvgVAQJTMdrtCrYL9RGxAvomIh1DuIcouRtlB5YNEOkiUB4mhCQzNaGxCYzMGdRHbZtZiIVzg7iFQJAJhFAyr5QWDIAWJcpCoMEiyXpJ1glKk4uwsJR5AUHFcbqS1Js2zNtFdnRxcHW+vigiqjgralWLfmBJiUytm2TMMAIiiGBYWZgooZP/n2KOE5zmZEvGtMVdzVxIAQimr0xkYhvO/lADchCQgLgEmD8R8kJaJysUORaSLdwVBUog40tXY2Nz8DSrB/xyThwCAlCxyh3aGzD8A+nawtqP1IFrbibWD2LrQ1o32QLyHtv4A9gKcsjF0j6F3HDw+sHVTw7n1az+4fPij0xPvTx961b/jSeOG5zvK75bmXF6x9MPevR/07/50ZPeTqlXHqHsQHJVU3ozqKfAcAc80cc2owk96Uy7OyzoannYqdvGllKXHw1NOhiQec80b04VMGyMndKF9rKWHGvvQ1AXaCa/n0vKki4VJF1aknFoYf5DVt8um08XZ52uKzq3LH4wK3UP50iCVSmL+01swdy+1Sq5yuaq1lm1azxyoYprzxd4gwyQ4pojTRzyT6J0Brz/FMg3uaXDPgHsGPLOnexrch8F9BNxHwDkDjgniuBgT/3TTsgc12Q/WZz+pWfq4MuukN3wALJezc5931j5oqXrRuelmWd6k5B0H70FiWweqYpBXg2oT6negcT8xtxJbB7q6wdMDjhln3MXF6cczk/sWONoXCL35Ql+WokFPW/T8SKr9SJHrbJ1wY4i7M07vT7APJtl3hvBaF308Lo7tUbnMEoCEVELib25gyGxeEIATJYWkVECnoN0D7F7CtxCxE+VOquyginYit1N1BxPUBP4kclAbmDoZZwVvVqN/cAEhiBylCoZTsZyG4/W8aBCkIFGhF2WNIElUJAEj5h+2yFLChdst8732KIM21WZcHe3YluRsTg9ry4zMj7BKlAXgZ5lrYDAERUREBLIsfxZ7AAwhPM8rWEb+purwHP2NABBCGI1Gx7L+EeSUQWJFTASSBcIyVCwFOY8Tq+KUGwpUKxZDTb765c3DQ/0j1N82Tyh5Q0z5n3BQQuYrjc1ScDtY2tHajpYOsHaAtQOtnWjrBnsv2HvB2ou2fnQMgHMQHIPgGgb3GLiGwNlP7EMQ1Kdw3Gra9/Li1POLM68vjr+eaPqgf88nvbufNdc8bqn5sG/fR317P+jdcWXBwikIakdrMRF3o/4weqbRM4WucbAPEduI6B5Wesd1YUfd8SciUs7ELzyfnH48OuVI7PxTqUuOxqYeDo73aYM7QTNksl5elnKpJPl8Scr57ORO2dgV5DxXkXeupujcmuXdDsc+Viyx6/g/oRmBswE8lWWR41iYjYyNOnHzSn3fbrm1mtu9iuxdwXaHaKbAPAP2KfBMoXcG3FPomcTgSfROzmZfZsA9Ce4JcPuIewJcE+CYJs7D1OkD24TgvJGe9rQ+9+HGpQ/X5TyuzX5QlDGlck1FxD5p2vCstfpFe83D+vIZa9QoWPvAVgOGIlSVobwedVvRvBdMLcTaThydxNmL7l50DoruGXf05aVLLq6cP57laQo3VivEWpnf6zIfindPrVRc7VRe76G3B/HOMF7rgaudcG9E3FmuYRnWX2QmwAEhQCgCRwKJCQYArXYbdPDafUTYTfj9yLeB2IFyO8qtKLdTTRs1NKG+GYyNYGoHSyvjyub0/pwjA5QnRCaMkuHVHK/lBb0gGiTJIMoaXpJZgZ3rqkAWgeGQ56jEUIkhIiE8T+i8INX2+aFtWbF7MxNiLDoAhECiBVmW9Xq9brfb/+TwTVnvT9s9npMFXkHedG0wb8GPzJbXiUql5jgBgABSAiQIIQHoYmDTgV8CUg7PrU3m68uEVYth/TLl45tTr19/srF6y/K8wppNW1esqLBYnU5PsEqj+7N7wX92IAJBBiAZ+AYwHQLLIbR2gKUDrIcCwPNLszj6wd4P9kFwDM76nIPo6gObT+09FZV4NDTyRNrCl2M9L8/6Hp+ZeHVq6PGBDU/qy987UPPx6P7Pj3V+f6rjw6nWF727zs5PHeFNdYw2j3Ct1HQE3ZPgmgT3FDgnwD4thR41RE/rwifVIaOiY4ixjHK2cdnhM4QcDk08GjX/VFTapCniENH1Ko3nM5MulaRcKJl/aXlan8HS7wk9tzbvfM3y0ytyDmrMu0RxuVtH6B9vUjhLk1Cnpqa4XC4Av/gbmIPEnVX6sf3K5rXsjlLYW07a46VRVjcD9mn0+NA5BvbJAOXNO0U8E+CcQOc0dU6yrmk5+LQ9/rApatIYftqbdD4kZUYZPA6OGb33Xln6i835j9fl3a/OerZp2fXU5HGP+2Z1wavW2icHqp83Vp+MTxmiugHWUE/1RaguIsoq1NWheR/aWsF5CFzd4OmH4CFwD4CtG4xHQhMery9+vCnv/rr8w5mp213WDXZjy/yQrizmaB0938hcO0Tf6SK3erkHo8y1Ab5wsQJAQJApiBT9dCs/1XNuXCF4g73QxmhaWMV+5BuQOQBcK0ptKLeg3EbUbahvAn0TGBvBdAht+zhnHKdC/8YNVESipJyGl3SCpBfFgKspKTS8QqI8naVvIzAMFTgqcUQgVAZWSViJYQWjUpUf4SwKs0SbNCLLB8QIEQFApVJFRUVpZivdb7uOb72cTdwjSylPCT8LNvqn4IeIqFSqZVnpzz4ShCCWxDAkmeB8QhYAkyHS9QvZneVCRTpU5qjuvTP5b//9P/7xH/7lt7/9p3/+b//Xl1/9+ta9Vx/8xU/yisvfWk/kTYbz/x3y/IONTGrFert3N6M7AOo2MHSAuRNtnRAA3gA4h8A5DM5hcPm7h/zwGwDLiNp9PSfrSU3J3Q3L7m9f/XK6+/mZ4VfnfO9PHHqwfcWj2sLnW1a+aqr+cKTxk4n2T491fHK069O+gzdWr15tNGUD7WbMx9A9A65J8EyAe4K4jqqiTlkSjpvmnTTFHtNETrPucbCOgmUYrQNo6wVzNwR1g6ELdIcY3anU2EulKedXpFwpTB11OEejY86uzz1Xs/REXnqTYNym57OC1X+mouByOevqN6ekJM9hz26RGjYFDe8R962EnSXYsIZpXsL1KdRT4JoEzyTv8smeCd49xXtO6GMuelIPm6KOWKMuhKdcjk47F5lyKWnRjfScm1m515csvZK85Lgucgo8Y2A97gl5vDr78cbcu2uz763Lur8q40xy9PmitCdNGx7uX/+keePVNUUnFi64Uri8OyqhjCiLQF6N6loI2g+2g+BsI45DxNkP7mF0D4F7COxT5vD7Fcue1ua9rC3+sG7lw41Fp1dk+fISm+IVB9OZkVX0yBZ6YS97u13x+rDiyqAqNVYC4AjIiKJ/qAOC4O/x82fmAXiG5aCV1bSxqjZGbiJcA3JNKLYSRQtVtDG6VvRXTo1NYD5EHVt5m5cG1GYosgrCqllBy0t6UTJIskGW9bKkFUQlJwqEpYHEICHIslSiRGQpRylPqMRQgaW8UqkMsZksSv8HsgywBKjfQFmttrDQMAzIvTBvu45vJSG/ATN8o/VN3xpu/KbMQAix2RweT7Dfe6QEzRoh1sQttPDLPcIyKxZ52C250u4ybl0GlC0iF462/fPv//d/+Lt//a9//29/83f//l9//4d//j//8H/84Q/72geJX6np25r+AAAapTImMtRkMnyHmnDAAqQlz3s+NXx9w8b+sNhW2dgGhm6w9YHTH90Ng2MUXWPoGcdgH4SMQ8gIeAfB1YvGE/Pi311f+G7N0jvVGe9uLX401vz07OCHZ4afN9c/3FLwaGv+k81Frxo3vuzb/ap796vBfR8e7/3y1ukHvp5clyUfmBHqOIL+lgX3GLrGqPuwFH5UETnBun2Ma1rwTgvB48Q5Cs5hsA+CZRCsQ5K7X+ns4PQtqDwyL/JiyfxzJckXi1OnokInUxPObVh2fuPSyQVJe6hyp0NcGPInk5yBbz0vLqa7t2N+asrs44NQl9C6Rdu7jdtdCntKyf7V9MByptOknQDPODiP6SIuh6dejV1yITr9ROj86/OXXpu/9HzCkkvJmWfD0k45Ew+bIk+748844iYVHh8XoOOMgnUA9McjQu9VZt9dt/R2Vc7djbm3y7Pfqcp71Fj9tH3zk/bap127ng00fnSs72L1ug2KoAIQVqGimmj3grkF7QeJ/RCx94NzgHhG0TUKzjG1+35p1vPNBY+q859syn+2ruDGsqxrxbnnVyyeSAs5GCF0zmcGc8nYSrzcKB47YIzxyABA/H204Od++Jc3PyfoAoCwn1M3sap2VtXBqZqo2AhiM5GaidzG6FvQ1AymJjS3oPUQda7jTEZk/TeTAVZBeDUv6ERJL8kGWWGQlXpRUjI8SxgMpP4ZAJYAT0CgwBP0g55nUKKEpwxFMlefnyvTEVEUw8PDLFbLW0YP3vqZzJaGvmHfEFjyjblq3wIkIhKt1mC3OxiGAQCCVK9hYrw0K4avyhBr8thtJXJ9EVubD+tysDxHeXqq5R9+90+//e1/+9Wv/9df/vW//eZv/+NX//CHf/7DH06/88Bo8ff1+pVPMVDLAgSAxWmJX33y6GDzLn9U811H0fKMX//w2e++fPT59ZmrWzeNJqYdVNoPgXkI7CPgGAbXCHp9JHgCg6cgZArDJjFsAjw+hfPK0kV31ubdWp99c0P2u7UlT0daXpwffznTe7lk2bMNhc/qCq8VL3zWsOF1384X3duf9+55/3j/ZzdOzTTtnscz60CeQvcMuKfAPQGucXSOo9OHjnFwjINjFOwjYB0ByxjYhtE+iJY+CBrknOeSlp5fXjiTnembn3x8WfrFqqUXqzLOV6QfzUk6XrTgzIa8Mxty+xOjdsjynkhlSoj0HdhDAFicvqBua41arZqze4nhQs8OVVc9t7ccG1bh/nLYX0q7QjQT6JgA52Ep4rQl/kJI6klnwrQhYsYQdcwQM60MH+M8I+AaBccY2McDvFPHBLgmRK9PFzYVFDVmDB2Ljr62sfDRvoqHeyofHVj7tHH988aa5211Tw7VPW7f/LBj+8P+xpczXY87WxrcMYXArwZVNRh2oqUZ7e1g70JnLzgHiNsHrjHwjAjO+7npLzaXPNyUf2/jsodVS88kJEx5Y45ExB21Rw7KlmGDZTRYPZDEDOYzW5ZIRgX/1rRNDmdHbX7rhL2C5gCvbuXU7by6nVe1EbkFhGYitlJtMxqbwNyMlla0dTDOYi5I8k+6QCTACpRTsJyaE3SirBOVekmp5RUKKrJkLqDkAifhAQX/GAqGCoT69ZvmgPd2IQ4kSUpNS46dFwUAlDIcx33zsm86nG8wxv4R6t4ur1MAhlJOoVBSGrBUKhnmeWnuPHZtJlNbgJuLsbaEP1AT7OtcceNMz0+/+N7vfvv7v/r673/5y3/6+jf/+vXf/I+v//4P//Dvf3jvx38Vk5g6a/fY2aaqwAZRkLP497/6QV/Hvlns4R+dwFCyubL4p6+vf/rwxMs7k48vDl8b2l0/31su83slXTdnG0LHKLgnIGQaQqbQNUWcR4j7GLgumGJerCl5Vld2d2PerXW5d7dWvJjsfO/KkXttB6Ziol+uKbqdu/DsgoRX7Vtedtc97dz6tG/fR6dH3z8/3VBeOF/g90nWKXDOgL9E5vRX1X1oHwfbODjGwDEKtjG0jqJ1iFgG0DwM5kFqGzKEDcbEXd676f5Qw52unbeba2/tKH9nW9GV+vxL9UXnthSfqc2fWZExtCSpOcu6IPI7i3sMQwsL80vLit/+5ZIk5dBedVcdPVBF9q/GfeW4v5Rrj1SNUdMMOKcxeAK9o2CbYl3HlOHHNFFHNVEntLFH5YjDQriPeMbROQ5OP/Z8jPtczJLbZRU3ECrDygAAIABJREFUV696uHPTg66d9wZ2Px3Y+7Bp063aonfW595Yu/TdupK7u1fd2V52a3vFuy11TwcPvJroHclYvoYoV4K0DnVbwbgfrG3g6ERnH7qG0etDzzh4RxnHzYVpzzcX39+Qe3d95sMNWdfSF4yrveOcxweuKQifhvAJxjGpN0ylWCsTjRzlAaS3sMf96YW6W9AcEDTNnLqVVbZyqjZG0Qx8MwqtRNuKxhYwt6L1INpbGUeWoPd7UgSARVZkeSXHqjleK8g6UaETFRpOVnMKgeUJ+iM9liBHgaHIAFIOqIoTRV5EQmdZYzjbdvAmXaFUKstXlxYX5wOAIEgKhWrONr4FpDnfMsCc/mPg4TfcTgaAYSgv8CIG5tEwEovRDlgaBxUZsKGA7Kt2Hxus+ejx5V//7Ed/95vf/fbXv/36l7/7+ut//PqX//T1r/71F7/99//l7/7wy3/5w49//99zSipn/0vMt7CXu2j+L798tX9nNcPMdQ996wSVQm7fU/29+yfvnOi45Nt3YWj30P7i/DRVsguWuvlKh2qfSderDhrj7FPgPgzeowHylPuSJfbjmvKPGte9rl/5dOeal8ONH5wb++DSkQurSic8zkdLc6ZNzqv52e/173zWueVRR92TwcaPzvnuTfVUpERVeb1DlqgJsE2DawKcU+CcAOc42sfB5kPbOAawNwqWUbSMgmUQrUNg6wdrGyjaZMO5+rXvjO+/OdRwfe+Gi+U5F1cuulydfWlr8dn6FWfqi8/vLj+6vfhAiS0zTv4uOWpZluf/P429ZZBdR5YumpmbDzPUwWJmZjrFzMzMzMxcpRKzJdliVoGYWSXJFtjuttU0t7tn7nsx991Hc2/M6269H1UlS7I9czN2VJw4p2LH3pn5rVzwrbU83G1srD78A4Qo0p872cAeKEXt2bA1Dbamo4YoqkRODQHFVqDfBnRbgX4O6BZJswNy1wNqjx0yx+1C2+086x0c6zlkPAN0M0AzC7RzQDeLdDtVjrut3WctbI7mp16e7zg/2rg00nS+Lu94rN+JCLdjka4nUwMvlMScL409XRp3ujbjYm/ltYWBQ4XFpTxlEqCyIb8MSBqhshNqBqBuFOhmgPEsNJ4DprNQc9jeaSk/8mJ22IWskKW8sLNRoTMc4zmgXQRmc8h8AZrNr9NuNE5JFhbr+t3HnW4/7MxPnBH1LEEjzWunBW00r5XitBCsFki3AaYTiboxRRcy6oRGPVDTTGpcacE6T4gEkIUIDkHxSUpIMyKGLWZxJWzu+l+KoCAkIFw/9DACYFyckNKEqVhoLJbQOL7OxPxQiOEzRwWbzXJ3d7OysoQQUhQHx6nNQ2/96fEPdh0EBITYB5X1V869zy4Mw9b7VOEsEvew5SWHCqoyVfP9ibcu7n/99NHbr1+9+ea7N9/8+N2bH9/98OffvfvXH97999+++7fvfve31//0j9f/+/sf/u19fn0vROuBFuwjWxQAAFxtre6vHi3OScKwD0bp59iTiYVTXZXLB0YPTNTtGanc3lfakOnpb418bKC/AxZsBzM96EZfzpAzb1olWWQ0O7B1+Bnv5VrczEpZyY45Gxf8cLb3xcUvXl46+uzQjj0G32MeTvu1lpMsxaXitOv9Fas9pUt95VcXeu8emt/XWRmiFtRY28zJbBaA0TpJej1xYQaoZoFqFmo2sbeudhpNQ/UU0IwB5SCQdmKcMVOLY80VpybaTo82fFmeeDDG/WCEy4EE733Zhh3Zhh35kXvqU0bLAyqiBTEebIb45WAMwzD29naOjvYMs27hA4okksI4Uw3UYDnWmYNaU0FnFmwMx7NEdCfSzEPT9WIWc8BkFhnvEjjsljjO0iZTSDML1LNANwt1M0A7A7UzQDMH9LNANwmUE0A2DIQLdm5L/Q0Xh+svDNZdbC87mx5+MtztRLjLoVCnU2lBF0tjzxdHnSmNOd+ef3my/WJPS7OJbSqgswC3GIjqgLwdqgagdhzoZoHJLDSZA8azQLPX2PZSVsRSTtilTMNSXtjF5LBtcst5oJlH+mncZAYznkPGO4H5IG3uwBYBgG/y+z859z7boqBNqaxlc5tobgvDbyI5LSS7BTHtgNONpL1I1YvU3dCoF2mqGY0lvW5BAhpADqL4OM0naAHNFrN4EjZPyuHIeTwxmw0/8nDQCFNyOE5qeZS9SZijlYzL3ZR5v6abAAAAj8cVCYUIYQzNRT8RxD424TbsSR6XJxIKcRwHPzP/foa99ZgHjmPEurEhEgg6GkuO7xtdPbHt9YNbP7x8/c3a0+drj1++/Obl2m9erH3/+psf3r7587ff/evb7//fl9/+z2fv/rb21/fv/v5+4uApoUQJ1s3eD4UoIQAAyMWCmZGOkACvjxI9Ptc5VXLJbHf5l/MtOwcrdw6Uz7Tl5kbZuhmDIBtocICRziAzEFXHYv0pzLiBM+XInzUWzomlW0nVAlAu+RvO+PseiQ17fmzPq2sX3lw//+rQ1it5aWecvWaQeKeJ3ZWmgtW2vEutuZd6K65tH7p1cGYkP96bjzWamc5xTbcCzQLUzSHdAlzHnmYGqmagegZoZqB2CmqngGYSaCahdgwYDWLiOSPjbdaWuwy+J7urT4y1nh6qPVQYuT/edV+0y6543325YbuzQ3YXxe1uyuzJdcsPYZL9GRH3F7AHIeTxeK6urm5ubh9ithw2nRHDn24gRyqwrlzUlg67svBSHyxdxrSwlFOYbh6oF6B2DupmoHYW083iummomQXqBaCZ3UTdDFCvH32zQDsHtHNAOwYk01Ld2bLMpZG6s31Vy13lZzKjjge7nw333utkcSjQeak4brkkaqk4YqUp+/pQ/a2ZvsmQsBwkzMfFZaSiGsmboVEfUI8B7TTUb2JPt1NhvZIWcTHHcCEz8GJ+wKXMkP3G9nNAvQC0s8B0BlpMQ7NtmEUHYWyMMQBiANIftXf/3BOxgb0ea7N6qaSWxWukeM0Ur43ktmOcTiToQYo+qO6Dmh6g6sO1ZXytnr2OPUghxCVoAcEISZaI4UjYPAmbI+GwpVy2jMcWsCgeTUp5bCsjua+pKsHJtDzEuTbay9XYaF3aEdgvxIA+DKFQkJqW6O3jAQDAcWKTBfbT06+XpoEQBwCoVEbenp5SsQQAACD2uS37KfAQJHGcInByve+UWCzasbjtj7959/WjJ2sP7r148ODlo8cvnj59ufby5bO3z56+fvjom3sP3j5+8qenL//bo5f/96Pf/PvjP79/8z/eX/z6j9bOPgCAzRjGhvMHAEjgZEpCpLFO9R9IFlMj+XxPxb7p+vme8oXO4snWvLJUd39bMsAaGOxBnBteEEI2xhH9KfRwFD0SwgwG0v2e9JiNaFwi3KHXXowOeDjc8Obc3jcXjrw6teeb6Z6r4bH7WFZboepSbNzDqdbVgaILrZnnustXtgxc2jpYF+bqxwUVYuE0rtoOdPNQO4O0C1A7C7QzQDO9ceJppqFuCuqngG4K6MaBth+IJ5WaY2E+J5P8Dif5Hm3OPTnZcqK7Yle87+E4r0U/q8Vw1725obuzAncXJ+xqyGqMt8rwg2kGSi37BScTRVEajUan03E3hS8AgMehsuMEc83UeDXRnYc6MlBrMpHriefakC1GnDFcMQe16z6hGaiZAuoZoJkB2mmonl6XGuvA25Qd00AzDYymcNV2qckhK4szcQEr7cVLfbVX+mvO5MTtd7M/H+h32Nxij5n+UnrE9eKYq8VhN2vTHw7Wv9w1drqmqkykL6DkrTLrFr5Zr8BykDEZAMoxoJ4F+jmonwH6ea7JuciAi9lh57OCLuT6L+UaDjm4z+D6XXzbRcpyCmimgHIR07biej1iAwAhJD7TOX+umoEuO/MWjapNq2kUihspTgfJ78YEPZhkAKn6oaYP03YhdQ+lzxbrpGwWAACHkIXhfIIWECwRxREzHAmLI2GzZXy+gGEcdYoEN4sUd8uiENeOlJD2OO+WCKeOBO8oF0saARWXCbIz1cvFP0vR2aQ+YFhKQvSlc1+Wl2ZtSkwEIY4ghf0UOscAxBAiAIAiodjHy0en0a8TYjYduL+APQgwkmAEAgmO0wiSAAAelzs+MvTs4cM7N67ev7H68Na1p3fvPXvwaO3x06ePXj559ObBg2/v3Hl75+4Pdx/+5e7a/3X327/d/dP7B//b+4f/8veItIpNlvU69jY4+wiRFubmXM5/xCe2MdVOdZduGSid7igabcztr8vorIzLj7MOdyNDHUGSF14WzmpNYIaT2EMRzGAQ0+NPtvtj3cHsAX/ekDOzGKY9VWe4MV74YGfHq22DV2ISd2C6HUC9jzZ71FD9au/o420dd6Yabm3tv7F3/th4W5arIlQKyhnWDDBahPpZqJtCutmNvFjtNNBOA90U0EwB7RTQTQPdJNCOAtUwUuxxczqR4n8kzm1ftMux6tRLU91H6opn3Ky/CHYdttJtjfTcm2fYnRmwqyRmS21KZbg2JxRmRpFmOvqTVQUAAMDn8y0sLLRarVgs/gl7bDI7hjffzp6so7pzUXMirItB1VFYXSze4cse5cpmgX4OmM5A41mgWzftpoFmEmkmoWoabgBvGqimgWoWqmeAegooF4X6c95eq0Fu54MdL2RGXusovzXevNxQsMvO5oSZ3VkT+11c+aohcK02/XFN8tP6vOd9DV9PDzwZHey39cgE3Fq+rk1sMa53WzDxGhNaD+O6caCeAeoZoJskdF/6u1/MCT2fFXIhK3ApN+yYj+c82+SUs+G0Z8Qejd0UJZ0FknagsEAcAHDwM3vvF7DXY2veojEa93IcdbXtUCk6KX4vLu7HlcNIM4C0vUjXjTQdLONYqYZNkQAACiIuRglxRkCyhDRHyrClLLacw5PxhWycDLLSdSb49CX59ST69iX7dCV4NcV5JbhZCEjSSMhK9zSrj3Tzt9YQm5ldm6uzYQvZWZkf3j17belQW1MRTeIbP0ESAhIBcj05CEICQQIhEiECQ6RUohAIJAhSEJKflub+UK50/VURhpNsNhfH1yu3AVMT04N799y+duXq8sUbq0u3r16+e/3a3Zs37999+OD+8wf3Xt279/bunW9v3fnt9Tt/unzvv139+t+v/e791T+9f/p/vm+YOEgyXAAA2IiT4Jv0YJymWQj9KqcRIejnbjfRVTrekjPSmNtVmdZYGNNQFFuTbciOMI/xYqUHE+UxVGsiM5TEHgwn+4PpngCyKwDvDmK6Q8jBcLrPwHT44eNRwj1VHitd2Qfs3U5qPQ/JrI6au7wcbnu+rWdtsevl7tHvLxz6funkV0M1sTZErB42cfhbgXYLMJmFJlNQPwm1U0g9BVXTQD0F1JNAPQHU6xGOcaQaBvIZju5IsMfRVJ8jMW4Hoj1O1ecszw3ty88aN9FstzQdUGt2JgTvyQ3bmR24pzJ+sjwp319Rl0yVJVNWxps0QAg+VMmQSCQ2NjaWlpZGRkYfpoLPkPnRvC1d7LFarCMLNCaApgTQmgKaUkFnCnvMVDQL5TNANwONZ6BuGmingXoaGE1BoymoXLdLp4DRDDCaA6o5oJoHqjmg3Cc1XfFyW/a3Xw5yuBzj/agh/9W24W+3TaxExRyWmp7WOe2kVKcd3O5nJV1PijkfbjgWErrXO/BwSMykhXsZJioAvApM2so1XrD03WUXss3cZ05mN0PppoFmHGkOONtfzAo5lxV0LjvwYp7hTLjvPEu7VWb9lVvgqaiYo+Ghey0cBnl6N5wHIAE2jgriozTuT3VOSIB2tbZJKZ/wc5qP850L8OjmSHugZBBTjyDdININQN0g0LWxjYMkynX3JQUxLk4JCFpAMiKaJWOxpGy2UiAQstkEAMHW2vY4r844j7pQ+7IA6wqDS6ybtZTCtTx2mrd5dZRtlcExw8tSTG/i6ifsARZN1ZbnL5/Ze+7Y4kB3lVTE/5hFSWAEhj5SKSGBIQrBdW40gUEaIRrCn8VS4Ia8gYBAiAQAIwgWhEgikbW2tF9eXr147tzFs2eXL168sryyeml56eLK1Su3bt14cv3Gi9XLa0sra8tXXl+6+u7s9X++9Ox/rP72/YV376/98/t9935v5x2xEdv7UNEMfPjwqzo1j83KSgwbbinoqUptK02uzY+tyo2qyIwsSjLkx/umGIzTwzhlsVR7Ij2axB4Np4dCmL4gsieE6A6lukPIgTCmJ4LVGoo6w1BrNNUWLhjwkZ3MD72YH329Iv3lYufzxY4n0y0Ptw5+ffbwN+cPLNZFx9mATEusmydaBPo5aDoHTGaA8RTUT0LdBFBPAdUkUI8B7RjUjUHdKNSOQvUQkM8IjY8Gu59M8ToS63Yw1e90V9ml+b7dCVELJpbjPKNRrcn+jIg9uYbtuaH7G7L78mIibVidGcxQOd/enPns3CMIQqvVmpiYSCQSmv7pVFQI8foM3mIHPVAMmlNAcxJsS0VtaaAlFXRkkyM+nClKPAU000g7iVSTQDkNjGaAchoopoF8CsqnoGIaKuagcgEqF4ByERhtBcqDIuObPj73w30eRfs9Sgx+Vpr1zVDv877e5fDEXRLz7QLzaUozydXOyM1GeOouTNIKRI1A2ADEjUhRh6TVQFwFxDVA3Ms1nZLb77Dx2+8askfnOgM1U0C1y9TyYkbYuaygM1kB5/JDzicEbxeZjQHFKJDtcXa73lt+paXwq4z4RDNTuO6R3MTeZ+73n/SyKlLQqjIa93eaTg6YDfHtYhT9QDmEtMNIP4TpR4BuHBq3iszdFUocAAJACmIcRApxSkjRYoaRMoyUy5VxuQyOMRhKcLXqSvRpiXSuCrAu8jHP8bK0FHGMuJw4V5uqcKeqSLuGSOeGWHe97JOWFOvOFyc7qwO7Zk8d2nL2y8Xu1hKVTOzh6uzv5aaWSyUCroDLYbNYFMlgGI0ghTZhtt6ECQEaQhqBn74EHxRUgCAkaJJDURwICYpkAwCNjHRjo1Ory1fOnDr31ZFjX3157MTxUyePnzlx/PzJk8tnTl8/c+7u8dN3vzp57+T552dXfzh941/OPf2f5797f/L7fxz97v3Ff3lfM3OEw5dsCo5PYpUQYr/mapeLBaWZcQ2FCVUZEcUphtyk0JzE4JzEgMx4v7Ro34QQ++QARXkk05NMDCdSg5HUoIHuDSF6DES3gegNJQcNdHs40R5DDCUz7XF4lQHUh6OmeGah3OJUR8D5gdjro/n3Jhse7pt6fPbQ6r6BlkTTZGdY4ID3ioTTQD0FtDNANwP000A/BY0noHYSqCeBdhzox4HJKDAZA/oxoBkCikmB/qtAz5Nx3gejvY9WpZ8ZaTo70bI/MWLR3KkNl07a2x/MidqdHbqjMGZfS2FNsr+rHtYmsQYrVRbGH+nbEAAAeDyevb29SqViGObjabE2JkZrOVtaiJ4c0JaG2tNRVwbemY43Z6DWXDQYS48IhFNAOw1Vk1AxCRQzwGgOKmehYhbKF6BiERhthaqtULUNqLYB1Q6g3glUe1n6C7bul9w9Tjk5Hbaz22ttv83KZURlMcTRDGNGfVDRg5SdUNEK5O1A0QGMOqCqE6k7cHULUjZCWQOUNUJZC1S0AXkXkA3jmhmJ3Va54xymmwHqLUqz0ymh57KCzqQHnM8JupQSukdlMw10c8j4kIf35a6Cy/0F10crKyN918nJm46Wn7D3CQghAcohd9DacsrgOZcUOmTv1AkVI0A3hPSDSDeE9KNQP4ob1yjMbeUSAgAKYAzEuYgS4rSQpMQ0LWOxZFy+kGbhAIhZTJavY0eCT4PBuTbYvjrQptDbMsjMKMbVOtfPqcDfuiDArNTfqiU7ysJMCz5dIg6bqa8sOPPlrkM7pk8d2tbeUKxVSmsrCg/tm+/vqMtNjzfRKhmG5vF4PK6QyxGwWDyKYuE4jeM0hm1ENdDmBSGJIIVhNEmyWCw2TbNpmoNhJEUyDMMBAIOQMDOzam3uPHjgq8OHju/adWDXzv179hzZs+fYnr2n9x24dPDwlYNf3Tx49O6R089OLv9w7Mpfj97/f068ef/V9+8PvX1/+q/vJ5ZeKfV2AHyc3v6f0DshBHq1LCc+NDsmINXgGRvkGhPiERviGWvwiAt3iw5xC/d1ifUyLQnj9qdhI4n4QATdH0p3B+PdBrLHQPUb6AED2RaGOmLx4RR2ZwJZF4M1xOD1UaA9CQxmwpEs1nyhfn9d0NJsw8NjC8cmCouDuWmeWI473mTK7RaLuoWiHo64l5QNIOUgMBoERsNAPQw1Q0AzDDTrfVdGgWoQKAZIoy98PHd62C0GuZ/prTk/1X6mu/xAVPCwUNcEhQt+7gdzI3dlhe0uT9zTURjv76gUoCAnjocNl6E38xg2+zfJpDIfH5+PCLobw8eZ3N5L7e5CC030fCN7ooYaKkMDRVRXNt2RgQay0IAZewopZ4ByGirmgGoRqrdB9Q6o3gFV24F6G9SuF/Zdz/qdhqppoJ5AqlFKMUDJupCkDYhagKAZcJsArwOI+6CiFym7cVUvrunGNB1I04Gp25BRG6ZowxVtuLIZKZqBvBnIO6CyB6oGoXoYqLuBohcoJqFuAupmuPpTkX7nsoJPpQeczQm4lBl2yMZ1Bqi2sMxOxEdf7i5cbcu80ltQHeGDgw/k6Q+n3ychvg3s1fKlM36us9HeW6JCBuQWfUA9gvTDyHgQMx7GjIcxXQ+ly5CrdXwWBQADERuRfJwRkSwRxRKRtIxmS9h8HsUmAVJyeekeNjXB9pUBdnWhTjVBDiVeFvmeVukuZgk2umRnfZa7rijIua+lytTc9JM9CaGLo93BXbNH988e3D55+vCu3tYarZGsOC/l6BcLB3dMbpsZiA7zJ3Acx3EOhyvgi7hcPo/H5/NFXK6AzeZgOP7JDQGGQYJFc4R8kVgsZhgWhhMUyfB5ApKkwEboH1fKNeFh8Y2NnbNz27du2z87t3dm9sDclq8Wtp3ZsuPC1j3L2/df3/vlw0OnXx84//svbv4fR1/948j37w+9/ceRH9/vevLf7fzSwHrBlg3L5uOepr8wcBxzsjdLjwmOCXA3eDsG+9iH+juGB7gZ/N1D/JyCfR0CvZxCPW3Sg42aEvhDcfRoJGs8ijcWzRmJZQ1G04ORdH8E0WmA3dF4XxK7JY6si0ENcagtGevLJAdzYX8m6EwDzbFEZ6J2a1XwcK5djh+W6YPl+qASb7LEkyhxw8vsqFIdXSFjV7LYDRxhNUdUxRI08oRtfFEHR9DJEndT4n5M3gUk08am09bGWyO8j3cVHe8rPZSfOKy3aALsDlywM8JnX0749kzD3oqk7W2FnnZWCEAW+UHxBpuSCGIImRqbBAUEWFlZfaxwIohSwgVfTbPOzVPLu2VntyqPTCgWutkjtdhQMdGdhQ1m4ZMugjlSOQ9UC0i9Bem2YLp5pJ2F6ilkNIqUg0g5ABV9UNYDZV1Q2omkXUjZCRXtQNIGxO1A1g2UvUjZg+S9SNGDKfqQog8pepGyF8i7obwbU3bgylZc2YjJGpCsEcoaoLwRyJuAvAMqe5G6HxiNCywWzL1HxZYjQDoEZBOE5migx5ncwOOZgSezAs5nG77y9JoG8m1iy/P5SUttWUtN6Zc78qvDfXCA1tUx8Ete95++6XWwnIv0nE30mQv0HWB0A0AzDHVDSD+I6YcwfT9UdwmMsy0tdHwWCQALIi5OCjawxxaRLCnNFjM8LsGiAK5gcWKsdfnO2nxXk5pgl8Zwr3If+xwn0ww7fYajSYaLRZ6H7XBV/uhop1gm+XhTctjsuoqSc8f3Ht49cWTX9ImD27uaK20sjFMTI/raq1urC3taKsoKMjRGCgAAQhiOETiOURTFYnFYLLZEIrKzs7a3tzLWqzRGMo1KodOqTI11cqmYy2WzWAxFUTTNYrE4FEVvgh3DMYqiuCTJk8v1IYa4+qaB8al9E9MHh8b3j059Ob1wenbbhbkdq4v7b+/48tm2Y9/uXv2vh1/+7dB37w+++duBV/849eP7hKoJjGAB8AF7ECH81w49AABJkp5udslRARH+HiHeLkE+ToE+DkHejoEeDgGedoE+dn7eDgGe9qGeVvF++txAZY6nJNtFWOEnbA4TdEVyB+L4Q4mC0UT2eDprJJvdnoI3xIHmRNCTgQ9lkkPZ+HAO1puDN8fDQj9Q6gfLg8g8fyzfB5b6gRIDLAyHBUGgMBiVBlElPkS1N9Xoz81yIJMtYYU73erHaXGjmxxZ7Q6sbmtuuym7zYwadpdNR9tMZ7htyQ8YD3ZslCk6paphc/32FN+duaHbsw2H6jMWmgvMNZpNobdZkGaD/gQYmraxtra1sfk4urCOvXBvyc5u5alZ0co+7c2vbG4etT+9w3ihgx6pBh0FqCuCGtYIRqFiFKhHkWrD8wdVXVDeDqVtSNKOJG1I3IYk7UjahiRtUNoOZV1Q3g1l3ZisC5N0IXEXJumBsh4gaYfCDiRqx0WthLCdErUykjpCVI1ENUhei+Q1SF4LZbVQWo9kTUjejpQ9SNUH5ONC/f7AqCPRyXudfMcEun4gW7S3OJ0TeDoj6GxawLmM4MMBnsO4bIuJzfma1AsNKZfq0lbaC+rj/UkCAwBDn5I5P4s8Q0CA6Qiv2VivrZmGKTevHqQZBNoBpO7D1H1Q2we1XcCo08i00N1RzeeQAHLWE/YIRkAyAoIREIyIxRMyPBYiMQDlDB1ppsywN0q1VWU5mea6Wua7W+e5WBZ7WJf5OuZ72JUbfPfPDzc0l6/3y/iwSYV8fldb04nDu3dvGd0+Mzgz0tVcXZSVHFuYnVyal1GYmZSTGpsUE77ZnGhjncFmZzOd1qgoP6OtqaKhqqC2LK+uIr+2oqCwIEOvU+E4hmE4QZA4TnzkudlgqBEEw2ILJGIjM1P7sJi86taZ3pHdg6P7+ob3Tswfm9p6bmpxaWbH1fkDD6cOvdpy8V/2P/v7vlf/2PPy7/sQoaD/AAAYB0lEQVRe/OPLH94n1M7gFAcAADexh+MEi2EIHIMIfWzbrH8mCdLVyTImzMvg5xbs6xbo7Rzg5eTv4eDrYuPnZuPvYe/nae/rYefnZufraufv6WCuNeKThJJLmMtoRzXjb86PcRTm+PJro/jtabzOTG53Fn+ogD9dzp4qJsbz4Wg+Gsylm+PxilBQHwUbo/GyYKwkAFQEweporCoGLwmB5VGwJoGqjcf7sqnePFZWGJbsh2piyY4UpiWKbAkjOmLw9ji8NQZvDcfaI8imMLrKj2oIFtR5cxo9RW3+utYAbX+sxVCi7US629aq+NaCBBGXA9ZJvgh+tkA0zZZKZR/lQP80jFWSklSPrChNfLCgNlezfcj2wm67/cPi0WqsLQe0RZGd5kwzyW0E0mYoa4HSVqBsBbJWKGkBkjYg7gDidiBqBeJWIG4BwlYgagWCNiBsQ6I2TNiC8VpwfgsuaiWEHVx+h5LbquPUa9m1errZkqlW81IJThpgFQJxBZRWYtIqJK9F8noob0GKDqjqhaoBpBpA8hG+8aKdz6GMjKMl2dt9fbZ4OhzPCD6d5Hsu0fdsmuHLcN9RodE2d+fzLZmn6lLP16avtGf3J/mLGAoADEAKQAIBAn0UZN6s64UAwMBCnP9CnP++zJgRC6d2oOqB2m5M1YM0fUDbDVTtUNGkMY63MxVRJAMwDiR4OMUnGT7JCHCaT9I8mscmWCRAGIQWcmmivXG6gzrZzijeShFtKom3UCRZG6Vaa1Jt9GlOFsNVeYd3zQYF+2ymw25IRwLH/Xw85yaHZsd6e1trWqqLmioLGisLKwqz8tIT0hMiE6JCIkMC7Kwtfh6WhxC4uThUlOR0t1SO9TZN9LeP9rV2tlRlpMfJFesE1F/UADc0QwzDjYw0Li5eHv7Rtp7hIdGZnX1buwd29gzv7Z842j9xcmj2/Mj2G4N7ns+e/6+7Hr7f9vQfi0/+sf3p+91v3ocWDiGc/gh7AMdxnVZlqteoVEqhULhRHnajXTsgCdzBziw61DPIxynAxyXQxzXYxy3E1y3Q29nPw8HHzc7Xzc7XzdbH1dbTxcbD1V6lUn56iiIKYQIWphaTVmrKw4IT7CxM8ueVxnCbUlldmXR/Nj2Sy+5JpdqS8N5MqieFrIsg8vyIXD+yIY6qi8PKI1FVHKxLxhtTiKECvK+AyInEM4LwhjiiM5loicZbo1FnAupMRB0JsD0Jb0vEmmJRRTAo8AGFvqA8FM8NoNM88PJAdok/UxUuzAnSW+qMMLQZ5PxsZSAG4S8rAhiOmZmbB/j5iwQyAACFI1MNOzdWOl4tHCjE29JBeyY2ksUa8eU1cNhVgFMD+LWAXwf4dUBQB3n1BLee5DTQnAYWq5nHbhexO6ScNgm3TSxo4gkqCLKaYWpYrDKCLuPQHdb8fn9ORwjV4E9Ue6MmP7xYT8cgVjJk5wNRBZBUQ0k1ktUieSOUtwBlJ9T0QG03UHUBRT+QdgLhQljY8pbui2N1J1uKTjVknSqMOp4RdCI15Fik37yxyYEI3wut2Sfqks80pC43p0+GepoQNAA4gBSEH6fXrPv/PupjORsXMJ8UvCsurEukbQWKNqTuQOpOoGoBijogbKblbbZ2oeZaHkQcSHAgwUOkgGQEJEtIsngUQ+M0AQkCIgJiNkbKRDuTFFtVqoMmy8042804zUEdZymP0Ep8ZdxMP6dDW0Z2zY1qlNKPdv8GBkiSiDQEDXQ1tdYUN1bkN1bkV5dmVxRmFGYlZaZEZaXGZKbFR0WG2thYSqViLpfNMBRB4iRJqFSKpIToytLc+sqC1rqS5pqyqpK8tORoF2druULE4/MZZqOZ/a8NhDAuj88XShBJMxxhbHJJZ//2lu6trb17W/sOtg8f7Zpaapu9M3r0n7bffb/46P3Cw/fz997vfvY+smgUI9Zd6hv3hwjaWJr6eji7OdvrtJoP2AMbyMRsrEyiQ71D/FyDfV0NgR7hgZ5hAR7Bvi7+Xk7ebvaeLjbujlbOduaOtiZOjpZajRGOf+gP/rnMWQ+Q0gQQ83A7Pc/HmhfqwI53ZzL8OQVhnIoofk0sPzeI7WdGRTgQjclUfQKsjMGqE2FjOtaZS87U0uNVTGEMlmvAOtKovgy8IwF1JWO9qag3GXYnwa4UrCMJdSRhTdFYcSAs8IdFgTDTD0v2AMUhRLY/yAvFgp2Ynx7n54/469RBhmFMTPR6Yy3DYj5YiQwJ43y43XnsthxYnwmGKojtlbwBT3aVmKgUUo1GTJOG3azjdFpzOlw4TU5MkyPV6kz2eDGDAawBP3rImz3kKei05dUbU22W/HodU8BDRUK83Zk7GMnqisabDajeH2v0ZWUrqVhAZQBOPhKVQUkNkNRBWR2SNSF5CzBqh+o2YNRFqgZ4+hFK1YNJvkiMPzvedHqy/uxM64WxpovtRWdr0y5WJJ9KDdnh7Xgo03C2Kf1EXdzp5pQLlSkLdq4hgM8g8mfBPeLTdnwYmIrz35oeMeXlXgtYjYDfBCTNSNrEVjbJdU06425Hh3p/b3ullAGQC0kOJLiI5GGUgGAEJIuFkwjhGCAIROAAV3M5IVppgpkszV5d6Gle5GWW6axLttPGmquCTRRd5dnH9m/Zt3XaxcZqc2k+SWIQ8nmFOWkDHfWd9WVtdSUtNcVt9WVN1cXVZTlV5dklRZm5uakpqXFh4cEBgd5enm7OzvaeHi5xMRFlxbn11SUNVcV1lYWlBdk56UlRYQEO9uYqtVwqk/H5Qgz7LNj9E7vy5xvG0TWsqXOuvn22oX1LY8fOxu4DLUNnGseu9O37bv7yv83f+vv0zf9v6urfFq78u1dULUQbZO71m+EIOtmY+3s6eTjbqYyUn20+DEPmJtrwQK9gX7cQP7ewAHeDv3ugl5OPu72nm727s42LvaWjjZmDlZmDtamDnaVSIUXoA1d7PRV5nUmDfVL4E0Auw5cJJDKBUCnm6xQCa5XIRSdwt+DYa9l2CiozlG7Nw+tTQFUCqkoGTdmwrxTf2s6aa2aVJOCF0fhAAWu0kOzPxIZyicFs1JsKupNhdyrelYI6klFTHFYUAPP8QFkonh1IpPig4jAiJwQVRKFILw6Ff1Ry+2exzV9DH4tiycUiiYgnFgt4XO4HO1nAIVJCBd1l7OYcbLiE3FrFLObxZhJ5/QaqJ4TqDCH7I+mJFO5YKmcwgR6KZQaj6ZEY1kg0ezSSHg2nRsJYA4Hs/gDWcDBvwJfd5ci0WTPdnqyRaG5/LKs9DG8LJhq8OKkiMgFQOYCfh8TFSFyFpHVQXo8UzUjZCo2agKyDkW+xstvn7bHLxXHaxvJ4Zc7J8fpjQzUnh+svDDScrEw7WhR3vj7tUm3aqZLE43VpJ+rTj1bHnWpOP5EZt0VsVQOVxgQXAAx8UiIdBwCDG+3X13XO1NCt6eEdtmb1QnGv2njA2LLfxqbTzbbVx64r0LkrxD3C2owhcBIiLiTXgcdFJA+nuDhFIgwCDAGKRBQESM3jxduaFLiYF7iZFriZZjvpUu10idZag7EiM9hz50TvFztmD+3e2lxVIZdKNkGAAFxPLAAUSSbFhM+N9gx3Ngx01Pd31g12NfR31Ha3VbU1lVWV55YWZxcWZuXmpOVkpWSkJ6WmxmdnJZcUZleW5tdWFdVVFhcXZGWkJiTERgQHeDo6WGjUCqlEymbzNpv1fRg/pQt+jjxIeHhH1zSMVtYP1bVON7Qt1rfvrO861DBwrnX2Xs++3/Z9+Zfe4/88eOpf6+fWjEx8NzcYvh5m4LIYN3tLTycrJzsLsYj/2c0RgsZalcHfK8THPdjHNcTXLcjH1cfNwcPFzt3JxtXBysnW0tHGwtHGwsnG0txYz2IxYEOhXb8+lAmFH0kPCABgMWyFRK4Uy5VCqUIgUvPFGpFAKeSaSHjJvpzBcm5/Kdmag9Wno7pM0FoAhmqwXT3MQhurPAUvSyDGStlT5eRoIT5eQowW4QM5qC8D680kutPx9mSsIQYVB4KiAFQbxRQEU+m+qDiMyA1GxdF4jCePwdYnc/1Z/iNewceDw+IoZAq1RmNpZaFUKNB620O4LoLx5HDxQBlvoYpeLOVsK+DsKOLM5LC6o8nmUNCXgI+ls0ZTyNFkYjKFmUhgRqPJkUhyLIIcNTBDoayhUGbYQI+H0ROhzGQIezKUNRpGj8axh5PYXZFYaxhW5ERH0GQi5BYhaSmUlEFRNZLVQkU9UjZDo1agaEKiKRPTwwb3Q7EeX8S47Y/xPFqbdmK05vhIw8mRxlPdZYczQg4l+B3ODDxZHHOxKed8V+HZtoIzzVlnWrMOJoSP0KoWILKHrA/YAx/lMWwm4mAA4OBARcrB6owtKWFbkgzbU8IX4oPH4vy7DY4NAVZdoS4dgS7eWiUAgIaQDXEOJHmI5OE0F6cYDCcgRADDEEljNAKYTijK93GuC3Ep9bHKdTaJt1CHmSh8jIQeKlFrRd6BLRN75scXp8fmp0arygptrS0J4gO7BQEA2CxWakL0aE9zf1ttT3Nlb1t1b3tNV3NFR1Npc21hdXl2eUlWfl5qVnpcRmpsRmpcWmpsRmpsQU5KeVF2eVFOYU5GWnJ8fEx4eKi/j6eTo525XquUy2Q0zfrsiIMQMQyHxxNwORwel83lsLgcNp/HE4lFZqbmCYk5FVVdZdVdNU3jtS0ztS3zda27G7q/rB88Vz9xs2nmSfPiy+69v00omWdz5et326yBA2QSkaeztYudqbWFMZ/3iWcPAAAh1BgpQv28QnzcA71cg7xd/T1dvF0dPVzs3BxtnO2snGwtHazN7S1N7azM5VLJZjcRuEnQ+lCMH37EpoEAAAxhfC5PwhfK+EI5X6gSiNRioZIvdNEL2nNl8438sUqmv4zqLCLbClBnERitxff2s7a0scpSsYokcrKSM1tJjpcQkxXkeCk2WoQNFxIDuURXBtaaBBviUHk4LA/D6mOJgmAs0x+VRVC5gbA4Co/1FtA4+olQ/vlAEKKPbHsAAMBwnMPhKOUKExNTa3tHa1t7Hp+/PjkAbTjPBDwqLUwwV8ffXsZMxmPjsWgqjTMYz3RGoqEEfDKFHksmx1PJyRR6MpEajyUmorGJKGwqkpmK5k7GsKZimeloZiKUNRnKnolipqKoyTh6IonuiyWbw6kIM8IUw90BOxmKy5G0FkqqkawGyesxRQtUNgN5MyVZdLXfH+myN8JhX4TD/ijXL3LCTvWWnxxuODFaf6wl58vUgOOJ/l8meX2V4n+yJPZkU+rplqyl9sJL3QUnq7N2hwQNmFl6cvgb2IMkgOv657qTk9ykfGDgTEfR0frs7bnR81lh00l+o+GuHUG2bf7WLUH2HaFuneFevqZ6bL2hGEA0wNiQ4GAUG6MohOMAIoAwSNCIphApxMlwC+OqQKcCT4soE6mfguel4NsJWUkBHlsm+3fNji4M904MdY2P9owPdZfkZdlaWTA09WGV9BpVRlJMY2V+U2V+Q1lOXXlOXUVufWVuTVlWWUFqSX5yQW5iWnJUQkxwQkxoSmJkSmJkUnxYRkp0TmZiRmp8UmxkdESoIcQvwNvVzdHKwVpvqjeSSX6ucAKSpExMTG3tbOxsrRzsrZ0cbZyd7VxcnLx9PBMSEkpLa8rKm8urOyrrhqsaxmqbpuuat9V17KvtPlLbf7Zu8HLd8PXmqbveYSUYvlm0bdPe06gU3m72TramVmbGUqnk5xtSKhb6e7oGern6ezj5eTh4Otu52Fk721s52ljYW5naWphYm+otTXTGWjWL9Vn9hV/Y2xvpSwDbcLHSDIdheCyOiMOR8/hGXJG5SBTjLmrNE07Uc0ZqyP4KsrsU6ykF47Vofx+z2MYuTcbKkonpas58DTVVTkxVkRMV2Hg5GivD+/NhSypoTIRNiXhtAl4Vg2piUJEBFYXhFdFkdjCWGsp2s+Fi6FfUSgARwimSIUmGIGiKotlsDo/Hk0jFGo3awszYxtrc0clBrVbDjxpsf9DSlVJuUYJ2rFg2kc6MJeDjadR4BjWcjI8kkxPpxHgaPplKTiSRk/HkVBw9HUNORRMzsdR8Ir0ljdqWRW9JIaci8ekIeiaGmYkhZ+KJyWSiL45sMDDB1mw5nyuhaT0i/ACVCXiVQFoPZI1I3gKNmoGymVIsuDruDnfeHe60J8J5d4TT7uSAY21FJwdrzgzUfJEZfTjC41iS37Ek72MJPscKwo7XxR6rij9dk3qmNevsQPm5gYpj9flZLs7YhnpFAPixyfdR7eaxSNcef8smJ3WNnaLKSlJjI693Vje46mpc9fXeFsUeVir6f6nS8MaUISzJUptsqfBTUO5CZEMDFyNeZ03B4mT/WHdzX2tNd1t1bUV+amyYwdfD1sxYzOOyGZZQwDfRq309nNLiDLkpEZmJhvT4kIyE0IwkQ1ZKeFp8cHyUf1xUQEyUf0SYd2iQR3CAZ1iob4TBJzzI2xDgFejv4ePt5uXu7OJq72BnbmtpbKaV65QcmfAXXNsAAAiRlaWVs6Odi7Odp7ujt6eLn59XqCEkNiY+Iz0vN7ciJ7cqr7A+r6g1r7izqHyguGKiqGahqH5XcdMXxc1HylpP5dcelqmcf35nAY9trJWr5AIjqZjL5vz8HzAIbMz09hZ6e3ONnbnaQq/QGkm1SqlWLlRJ+XIJVy7gSHlc/D/KsvrPx3rzRTbEOYDkAWAhBVmhoK8EdBeCtjzQlgcGysDODjBTA7LDQX4MGCkGo8VgpBCMFoGhQjBUCIYKQE8OqIgChcGgPArUxILycFAUCIpDQUU4yPMHbiaA94vFWX4+2wBDCKcomsfji0QimUysNJJqNHJjE5WxXo1hvwJdSFiYqEI91fkGRWOMoDsJDKeC3ijQHwWG48FQLBiOBqORYDQcjBjAmAGMhIJRA5iMAHPxYCEFzCWCqQgwHQqmDGDCAMYiwGAsaDOAch8Q4cS2NDPSm2o0ermxTOAqlscKVAVAWAVYNYBTA9g1gD1mrN3qbb7V13Krn+Win9mOeI/DDelfdeYfrcuZtLRatNMdinLa52k5b6c5nOV/tNRwuDD0UKHhSFn0kdac44MlxztKsq1s/vOp+fb+rbf3bry9e+PNneuv71x/e+/m94/ufvfoztsHt797fPfVw7vXV1eXl5ZWlpZXlpdWlpdXl1cuL69cXl5eWVpZWlpeWlpaXlpeXVm9fHl1ZXnl+url53duvbx369md609uXb1/dfXpvVu///H7P/7uhx9/891vv3/72+/fvnn18umjBw/u3r57+9btWzfv3L51/969p08ev1h7+s3LtW9ePHv5/MmLtScvnz95+fzp1y+evlh7vPbs8dqzx2trj9fWHj979vjp08fPnj1+9uzx2tPHTx8/evzo4cOHDx4+vP/gwb379+7cv3vn7u2bt29du3n9ysry8tLPxtWrVx/cf/Do4YNHjx4+efzwyeNHT58+efHixddff/PNN2++efX21atvX73+7tXr71+9/s3rNz+8fvvu9bd/eP3dn15/919ef/9f3n7/12/e/Ona9TtLS0tLS8vLy5vzsLx8/dq1Wzdv3Lxx7daNG9evXV//fmlpefNaunL58r07t+/fvX3/7q37d2/dvX3z9q0bt2/duH3z+q0b127euHbz+rUb166trq5eWrq0+bwfv8IvvM5Pvy2vrKysrK6sXl1duXp59erlK9cuX7myfPnK8vLTe6s/vLn8w+vl37xa+s2r5R/fLv/ptyu//3blm7Xl1y9W3r1Zffd65d3r5Xdvln98vbz++cfXK2+fL796uvTm+fJ3L1a+XVt+/XTl7drqd8+XXz1evnNj5eKlpQsXL332CB/edGlpaWVl9fLlK1euXL169er169dv3rx569bNW7du3rp98/adW3fv3r5z5/bly6u/+C5Xrly7dev23bt31x7fe/v8zm+/vvru69Uf1lZ+fL7y7sXKuxfL756v/G5t5XdrK+/W/z5bebe2/Pu15T+8WPnDy9U/vFz9w/OVP6yt/H5t5Xdry79bW/nxxepvni29fbL84vGNx4/uPX788NGTh/cf3rt///7Te/e/uXbz2+Vr3y5d+27p2rfL197duf3Hx3f/+Pjen57c++OTu//08vFfvv/6L7999Ze33/x4684f7t3+8/MH//Tg7rs7N/7y6ulf36z95c2zP7959pe3z//8/au//vjmz9+9+vr2ncsbr7KyvDEnK8sbkNm4/n8UrvW5DCve0QAAAABJRU5ErkJggg==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 descr="Z:\Кафедра Бухучета, Аудита и Статистики\АКАФЕДРА февраль 15 год\фото\коллаж_Евразийский форум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7" y="2018110"/>
            <a:ext cx="1445419" cy="110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Z:\Кафедра Бухучета, Аудита и Статистики\АКАФЕДРА февраль 15 год\фото\конференция в ГКД (Воропаева, Лариончикова)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8" y="3268572"/>
            <a:ext cx="1926468" cy="141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17" y="2041079"/>
            <a:ext cx="1440260" cy="11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33" y="2160371"/>
            <a:ext cx="1130300" cy="12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12" y="234554"/>
            <a:ext cx="2354580" cy="148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45" y="3431828"/>
            <a:ext cx="2029090" cy="136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79046"/>
            <a:ext cx="2259659" cy="14419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3076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выпускников: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2" y="1174531"/>
            <a:ext cx="3939910" cy="347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2" y="1174531"/>
            <a:ext cx="4462921" cy="33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655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245269"/>
            <a:ext cx="6393656" cy="450056"/>
          </a:xfrm>
        </p:spPr>
        <p:txBody>
          <a:bodyPr>
            <a:normAutofit fontScale="90000"/>
          </a:bodyPr>
          <a:lstStyle/>
          <a:p>
            <a:r>
              <a:rPr lang="ru-RU" noProof="1" smtClean="0"/>
              <a:t>Наши выпускники</a:t>
            </a:r>
            <a:endParaRPr lang="de-DE" noProof="1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gray">
          <a:xfrm>
            <a:off x="1689100" y="2422992"/>
            <a:ext cx="1847849" cy="148225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 err="1"/>
              <a:t>Батцэнгэл</a:t>
            </a:r>
            <a:r>
              <a:rPr lang="ru-RU" sz="1200" dirty="0"/>
              <a:t> </a:t>
            </a:r>
            <a:r>
              <a:rPr lang="ru-RU" sz="1200" dirty="0" err="1"/>
              <a:t>Бадрах</a:t>
            </a:r>
            <a:r>
              <a:rPr lang="ru-RU" sz="1200" dirty="0"/>
              <a:t>,</a:t>
            </a: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/>
              <a:t>бухгалтер, финансовый департамент Главного управления по социальным обслуживанием и услугам Монголии</a:t>
            </a:r>
            <a:endParaRPr lang="en-US" sz="1200" b="1" noProof="1">
              <a:latin typeface="Book Antiqua" pitchFamily="18" charset="0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gray">
          <a:xfrm>
            <a:off x="3845947" y="2422991"/>
            <a:ext cx="1628264" cy="122607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altLang="ru-RU" sz="1200" dirty="0" err="1">
                <a:solidFill>
                  <a:srgbClr val="000000"/>
                </a:solidFill>
                <a:cs typeface="Times New Roman" pitchFamily="18" charset="0"/>
              </a:rPr>
              <a:t>Гомеш</a:t>
            </a:r>
            <a:r>
              <a:rPr lang="ru-RU" alt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cs typeface="Times New Roman" pitchFamily="18" charset="0"/>
              </a:rPr>
              <a:t>Ромеш</a:t>
            </a:r>
            <a:r>
              <a:rPr lang="ru-RU" altLang="ru-RU" sz="1200" dirty="0">
                <a:solidFill>
                  <a:srgbClr val="000000"/>
                </a:solidFill>
                <a:cs typeface="Times New Roman" pitchFamily="18" charset="0"/>
              </a:rPr>
              <a:t>,</a:t>
            </a: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altLang="ru-RU" sz="1200" dirty="0">
                <a:solidFill>
                  <a:srgbClr val="000000"/>
                </a:solidFill>
                <a:cs typeface="Times New Roman" pitchFamily="18" charset="0"/>
              </a:rPr>
              <a:t> начальник Департамента статистики Минфина Гвинеи Бисау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noProof="1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8" name="Picture 4" descr="http://cs4361.vk.me/u4050375/a_8e3e23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62" y="595086"/>
            <a:ext cx="1745738" cy="17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6014384" y="2460514"/>
            <a:ext cx="1628118" cy="11510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81000" tIns="81000" rIns="54000" bIns="54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altLang="ru-RU" sz="1200" dirty="0" err="1">
                <a:solidFill>
                  <a:srgbClr val="000000"/>
                </a:solidFill>
                <a:cs typeface="Times New Roman" pitchFamily="18" charset="0"/>
              </a:rPr>
              <a:t>Чжан</a:t>
            </a:r>
            <a:r>
              <a:rPr lang="ru-RU" alt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cs typeface="Times New Roman" pitchFamily="18" charset="0"/>
              </a:rPr>
              <a:t>Ся</a:t>
            </a:r>
            <a:r>
              <a:rPr lang="ru-RU" altLang="ru-RU" sz="1200" dirty="0">
                <a:solidFill>
                  <a:srgbClr val="000000"/>
                </a:solidFill>
                <a:cs typeface="Times New Roman" pitchFamily="18" charset="0"/>
              </a:rPr>
              <a:t>, начальник отдела валютных инвестиций,</a:t>
            </a:r>
          </a:p>
          <a:p>
            <a:pPr marL="0" indent="0" algn="ctr">
              <a:spcBef>
                <a:spcPct val="40000"/>
              </a:spcBef>
              <a:buClr>
                <a:schemeClr val="accent2"/>
              </a:buClr>
            </a:pPr>
            <a:r>
              <a:rPr lang="ru-RU" sz="1200" dirty="0" err="1"/>
              <a:t>Huayang</a:t>
            </a:r>
            <a:r>
              <a:rPr lang="ru-RU" sz="1200" dirty="0"/>
              <a:t> </a:t>
            </a:r>
            <a:r>
              <a:rPr lang="ru-RU" sz="1200" dirty="0" err="1"/>
              <a:t>investment</a:t>
            </a:r>
            <a:r>
              <a:rPr lang="ru-RU" sz="1200" dirty="0"/>
              <a:t> </a:t>
            </a:r>
            <a:r>
              <a:rPr lang="ru-RU" sz="1200" dirty="0" err="1"/>
              <a:t>Co</a:t>
            </a:r>
            <a:r>
              <a:rPr lang="ru-RU" sz="1200" dirty="0"/>
              <a:t>., LTD</a:t>
            </a:r>
            <a:endParaRPr lang="ru-RU" alt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19566"/>
            <a:ext cx="1635539" cy="16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37" y="619566"/>
            <a:ext cx="1731665" cy="17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lpresg.com/wp-content/uploads/2015/09/safe-world-solu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99" y="3724414"/>
            <a:ext cx="2355851" cy="13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52D96"/>
                </a:solidFill>
              </a:rPr>
              <a:t>БУДЕМ РАДЫ ВАС ВИДЕТЬ</a:t>
            </a:r>
            <a:endParaRPr lang="ru-RU" dirty="0">
              <a:solidFill>
                <a:srgbClr val="152D96"/>
              </a:solidFill>
            </a:endParaRPr>
          </a:p>
        </p:txBody>
      </p:sp>
      <p:pic>
        <p:nvPicPr>
          <p:cNvPr id="4" name="Рисунок 3" descr="Z:\Кафедра Бухучета, Аудита и Статистики\АКАФЕДРА февраль 15 год\фото\коллаж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7" y="897375"/>
            <a:ext cx="7244254" cy="424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754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WordArt 16"/>
          <p:cNvSpPr>
            <a:spLocks noChangeArrowheads="1" noChangeShapeType="1" noTextEdit="1"/>
          </p:cNvSpPr>
          <p:nvPr/>
        </p:nvSpPr>
        <p:spPr bwMode="auto">
          <a:xfrm>
            <a:off x="2328863" y="1189435"/>
            <a:ext cx="991791" cy="1625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>
            <a:off x="1715692" y="1902619"/>
            <a:ext cx="753665" cy="1235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37228" name="WordArt 12"/>
          <p:cNvSpPr>
            <a:spLocks noChangeArrowheads="1" noChangeShapeType="1" noTextEdit="1"/>
          </p:cNvSpPr>
          <p:nvPr/>
        </p:nvSpPr>
        <p:spPr bwMode="auto">
          <a:xfrm>
            <a:off x="2793207" y="1863329"/>
            <a:ext cx="1159669" cy="1901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tint val="4431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8280D-C378-4CEF-997B-24788B7237D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245269"/>
            <a:ext cx="6393656" cy="450056"/>
          </a:xfrm>
        </p:spPr>
        <p:txBody>
          <a:bodyPr/>
          <a:lstStyle/>
          <a:p>
            <a:r>
              <a:rPr lang="ru-RU" sz="2100" dirty="0">
                <a:solidFill>
                  <a:srgbClr val="002060"/>
                </a:solidFill>
                <a:latin typeface="Book Antiqua" pitchFamily="18" charset="0"/>
              </a:rPr>
              <a:t>Если у Вас есть вопросы - обращайтесь!</a:t>
            </a:r>
            <a:endParaRPr lang="en-US" sz="2100" noProof="1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621" y="944664"/>
            <a:ext cx="47690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solidFill>
                  <a:srgbClr val="000000"/>
                </a:solidFill>
                <a:latin typeface="Book Antiqua" pitchFamily="18" charset="0"/>
              </a:rPr>
              <a:t>Профильная кафедра: </a:t>
            </a:r>
            <a:endParaRPr lang="ru-RU" sz="1350" b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ru-RU" sz="1350" dirty="0" smtClean="0">
                <a:solidFill>
                  <a:srgbClr val="000000"/>
                </a:solidFill>
                <a:latin typeface="Book Antiqua" pitchFamily="18" charset="0"/>
              </a:rPr>
              <a:t>бухгалтерский 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учет, аудит и статистика</a:t>
            </a:r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1350" dirty="0" smtClean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ru-RU" sz="1350" dirty="0" smtClean="0">
                <a:solidFill>
                  <a:srgbClr val="000000"/>
                </a:solidFill>
                <a:latin typeface="Book Antiqua" pitchFamily="18" charset="0"/>
              </a:rPr>
              <a:t>ул. Миклухо-Маклая, д.6, </a:t>
            </a:r>
            <a:r>
              <a:rPr lang="ru-RU" sz="1350" dirty="0" err="1" smtClean="0">
                <a:solidFill>
                  <a:srgbClr val="000000"/>
                </a:solidFill>
                <a:latin typeface="Book Antiqua" pitchFamily="18" charset="0"/>
              </a:rPr>
              <a:t>каб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. 38</a:t>
            </a:r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)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;</a:t>
            </a:r>
            <a:endParaRPr lang="en-US" sz="1350" dirty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ru-RU" sz="1350" b="1" dirty="0">
                <a:solidFill>
                  <a:srgbClr val="000000"/>
                </a:solidFill>
                <a:latin typeface="Book Antiqua" pitchFamily="18" charset="0"/>
              </a:rPr>
              <a:t>Ответственный: </a:t>
            </a:r>
          </a:p>
          <a:p>
            <a:pPr lvl="0"/>
            <a:r>
              <a:rPr lang="ru-RU" sz="1350" dirty="0" err="1">
                <a:solidFill>
                  <a:srgbClr val="000000"/>
                </a:solidFill>
                <a:latin typeface="Book Antiqua" pitchFamily="18" charset="0"/>
              </a:rPr>
              <a:t>Лариончикова</a:t>
            </a:r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 Вера Никитична;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  <a:latin typeface="Book Antiqua" pitchFamily="18" charset="0"/>
              </a:rPr>
              <a:t>Телефон: (495)787-38-03 доб. 2472;</a:t>
            </a:r>
          </a:p>
          <a:p>
            <a:pPr lvl="0"/>
            <a:r>
              <a:rPr lang="en-US" sz="1350" dirty="0">
                <a:solidFill>
                  <a:srgbClr val="000000"/>
                </a:solidFill>
                <a:latin typeface="Book Antiqua" pitchFamily="18" charset="0"/>
              </a:rPr>
              <a:t>E-mail</a:t>
            </a:r>
            <a:r>
              <a:rPr lang="ru-RU" sz="1350" dirty="0" smtClean="0">
                <a:solidFill>
                  <a:srgbClr val="000000"/>
                </a:solidFill>
                <a:latin typeface="Book Antiqua" pitchFamily="18" charset="0"/>
              </a:rPr>
              <a:t>: </a:t>
            </a:r>
          </a:p>
          <a:p>
            <a:pPr lvl="0"/>
            <a:r>
              <a:rPr lang="en-US" sz="1400" dirty="0" smtClean="0">
                <a:hlinkClick r:id="rId3"/>
              </a:rPr>
              <a:t>petrovskaya—mv@rudn.ru</a:t>
            </a:r>
            <a:endParaRPr lang="en-US" sz="1400" dirty="0" smtClean="0"/>
          </a:p>
          <a:p>
            <a:pPr lvl="0"/>
            <a:r>
              <a:rPr lang="en-US" sz="1400" dirty="0" smtClean="0">
                <a:hlinkClick r:id="rId4"/>
              </a:rPr>
              <a:t>econom.accounting@rudn.ru</a:t>
            </a:r>
            <a:endParaRPr lang="en-US" sz="1400" dirty="0" smtClean="0"/>
          </a:p>
          <a:p>
            <a:pPr lvl="0"/>
            <a:endParaRPr lang="ru-RU" sz="1400" dirty="0" smtClean="0"/>
          </a:p>
          <a:p>
            <a:pPr lvl="0"/>
            <a:r>
              <a:rPr lang="ru-RU" sz="1350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135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" name="Picture 3" descr="contac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0" y="2948089"/>
            <a:ext cx="2343574" cy="19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625212" y="194021"/>
            <a:ext cx="6374461" cy="926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Book Antiqua" panose="02040602050305030304" pitchFamily="18" charset="0"/>
              </a:rPr>
              <a:t>Преимущества обучения в РУДН</a:t>
            </a:r>
            <a:endParaRPr lang="en-US" sz="3200" b="1" dirty="0">
              <a:solidFill>
                <a:srgbClr val="0D62B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2A468-2D35-4F22-AB7F-C95FE67BB314}"/>
              </a:ext>
            </a:extLst>
          </p:cNvPr>
          <p:cNvSpPr txBox="1"/>
          <p:nvPr/>
        </p:nvSpPr>
        <p:spPr>
          <a:xfrm>
            <a:off x="385910" y="1243250"/>
            <a:ext cx="8613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инновационные образовательные программы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многоуровневая система образования «бакалавр-магистр-кандидат наук (</a:t>
            </a:r>
            <a:r>
              <a:rPr lang="ru-RU" sz="2200" dirty="0" err="1">
                <a:latin typeface="Book Antiqua" panose="02040602050305030304" pitchFamily="18" charset="0"/>
              </a:rPr>
              <a:t>Ph.D</a:t>
            </a:r>
            <a:r>
              <a:rPr lang="ru-RU" sz="2200" dirty="0">
                <a:latin typeface="Book Antiqua" panose="02040602050305030304" pitchFamily="18" charset="0"/>
              </a:rPr>
              <a:t>.)»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глубокое изучение иностранных языков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новейшее техническое оснащение учебных лабораторий и научно-образовательных центров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широкие возможности для обучения студентов по обмену, стажировки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многонациональность коллектива преподавателей,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432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458064" y="194021"/>
            <a:ext cx="6541609" cy="926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Book Antiqua" panose="02040602050305030304" pitchFamily="18" charset="0"/>
              </a:rPr>
              <a:t>Преимущества обучения в РУДН</a:t>
            </a:r>
            <a:endParaRPr lang="en-US" sz="3200" b="1" dirty="0">
              <a:solidFill>
                <a:srgbClr val="0D62B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2A468-2D35-4F22-AB7F-C95FE67BB314}"/>
              </a:ext>
            </a:extLst>
          </p:cNvPr>
          <p:cNvSpPr txBox="1"/>
          <p:nvPr/>
        </p:nvSpPr>
        <p:spPr>
          <a:xfrm>
            <a:off x="385910" y="1243250"/>
            <a:ext cx="8613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современная обширная инфраструктура для жизни, учебы, развития спортивных и художественных талантов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учебно-научный информационный центр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уникальный «Интерклуб», где работают свыше 30 интернациональных студенческих художественных кружков и коллективов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медицинское обслуживание студентов, преподавателей и сотрудников в собственном медицинском центре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Book Antiqua" panose="02040602050305030304" pitchFamily="18" charset="0"/>
              </a:rPr>
              <a:t>современный студенческий кампус рядом с лесопарковой зоной</a:t>
            </a:r>
          </a:p>
        </p:txBody>
      </p:sp>
    </p:spTree>
    <p:extLst>
      <p:ext uri="{BB962C8B-B14F-4D97-AF65-F5344CB8AC3E}">
        <p14:creationId xmlns:p14="http://schemas.microsoft.com/office/powerpoint/2010/main" val="1936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539258" y="194021"/>
            <a:ext cx="6460415" cy="115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Book Antiqua" panose="02040602050305030304" pitchFamily="18" charset="0"/>
              </a:rPr>
              <a:t>Немного истории факультета</a:t>
            </a:r>
            <a:endParaRPr lang="en-US" sz="3200" b="1" dirty="0">
              <a:solidFill>
                <a:srgbClr val="0D62B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2A468-2D35-4F22-AB7F-C95FE67BB314}"/>
              </a:ext>
            </a:extLst>
          </p:cNvPr>
          <p:cNvSpPr txBox="1"/>
          <p:nvPr/>
        </p:nvSpPr>
        <p:spPr>
          <a:xfrm>
            <a:off x="283818" y="1141022"/>
            <a:ext cx="5550020" cy="371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150000"/>
              </a:spcBef>
            </a:pP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Экономический факультет существует в РУДН с момента создания университета (с 1960г.) и продолжает традиции классического  образования в области экономики, финансов и менеджмента</a:t>
            </a:r>
            <a:endParaRPr lang="en-US" sz="2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ru-RU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1040" descr="ч-б фото студентов РУДН1 copy">
            <a:extLst>
              <a:ext uri="{FF2B5EF4-FFF2-40B4-BE49-F238E27FC236}">
                <a16:creationId xmlns:a16="http://schemas.microsoft.com/office/drawing/2014/main" id="{83D60D33-096A-44E6-9F9D-85C8C89D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1586" y="1202352"/>
            <a:ext cx="3303836" cy="18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0363" y="936433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539258" y="194021"/>
            <a:ext cx="6460415" cy="812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  <a:r>
              <a:rPr lang="en-US" sz="32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D6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</a:t>
            </a:r>
            <a:endParaRPr lang="en-US" sz="3200" b="1" dirty="0">
              <a:solidFill>
                <a:srgbClr val="0D6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6061554-2696-41FE-ADD4-042CD3560E74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178719"/>
            <a:ext cx="5194738" cy="381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Аудитории, оснащенные на самом современном уровне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Собственная беспроводная сеть </a:t>
            </a:r>
            <a:r>
              <a:rPr lang="fr-MC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Wi-Fi</a:t>
            </a:r>
            <a:endParaRPr lang="ru-RU" sz="1600" dirty="0">
              <a:solidFill>
                <a:srgbClr val="005A9B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Дисплей – классы</a:t>
            </a:r>
            <a:endParaRPr lang="en-US" sz="1600" dirty="0">
              <a:solidFill>
                <a:srgbClr val="005A9B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Мультимедийные классы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Более 150 </a:t>
            </a:r>
            <a:r>
              <a:rPr lang="ru-RU" sz="1600" dirty="0" smtClean="0">
                <a:solidFill>
                  <a:srgbClr val="005A9B"/>
                </a:solidFill>
                <a:latin typeface="Book Antiqua" panose="02040602050305030304" pitchFamily="18" charset="0"/>
              </a:rPr>
              <a:t>современных компьютеров</a:t>
            </a: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, подключенных </a:t>
            </a:r>
            <a:r>
              <a:rPr lang="ru-RU" sz="1600" dirty="0" smtClean="0">
                <a:solidFill>
                  <a:srgbClr val="005A9B"/>
                </a:solidFill>
                <a:latin typeface="Book Antiqua" panose="02040602050305030304" pitchFamily="18" charset="0"/>
              </a:rPr>
              <a:t>к </a:t>
            </a: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Интернет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Новейшие библиотечные </a:t>
            </a:r>
            <a:r>
              <a:rPr lang="ru-RU" sz="1600" dirty="0" smtClean="0">
                <a:solidFill>
                  <a:srgbClr val="005A9B"/>
                </a:solidFill>
                <a:latin typeface="Book Antiqua" panose="02040602050305030304" pitchFamily="18" charset="0"/>
              </a:rPr>
              <a:t>фонды, в </a:t>
            </a: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том числе электронные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Спортивная база РУДН 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Кафетерии и столовые </a:t>
            </a:r>
            <a:r>
              <a:rPr lang="ru-RU" sz="1600" dirty="0" smtClean="0">
                <a:solidFill>
                  <a:srgbClr val="005A9B"/>
                </a:solidFill>
                <a:latin typeface="Book Antiqua" panose="02040602050305030304" pitchFamily="18" charset="0"/>
              </a:rPr>
              <a:t>с качественным </a:t>
            </a: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и </a:t>
            </a:r>
            <a:r>
              <a:rPr lang="ru-RU" sz="1600" dirty="0" smtClean="0">
                <a:solidFill>
                  <a:srgbClr val="005A9B"/>
                </a:solidFill>
                <a:latin typeface="Book Antiqua" panose="02040602050305030304" pitchFamily="18" charset="0"/>
              </a:rPr>
              <a:t>недорогим </a:t>
            </a:r>
            <a:r>
              <a:rPr lang="ru-RU" sz="1600" dirty="0">
                <a:solidFill>
                  <a:srgbClr val="005A9B"/>
                </a:solidFill>
                <a:latin typeface="Book Antiqua" panose="02040602050305030304" pitchFamily="18" charset="0"/>
              </a:rPr>
              <a:t>питанием</a:t>
            </a:r>
          </a:p>
        </p:txBody>
      </p:sp>
      <p:pic>
        <p:nvPicPr>
          <p:cNvPr id="10" name="Picture 6" descr="18b">
            <a:extLst>
              <a:ext uri="{FF2B5EF4-FFF2-40B4-BE49-F238E27FC236}">
                <a16:creationId xmlns:a16="http://schemas.microsoft.com/office/drawing/2014/main" id="{3D8D4C92-3E0D-4B5A-9B09-F8F4CCF4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1387" y="3660613"/>
            <a:ext cx="1782365" cy="1337072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12" name="Picture 11" descr="библиотека copy">
            <a:extLst>
              <a:ext uri="{FF2B5EF4-FFF2-40B4-BE49-F238E27FC236}">
                <a16:creationId xmlns:a16="http://schemas.microsoft.com/office/drawing/2014/main" id="{1E2C3AB7-A1FA-4F49-85F6-3AE50F5B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0" y="3620133"/>
            <a:ext cx="1835944" cy="1377553"/>
          </a:xfrm>
          <a:prstGeom prst="rect">
            <a:avLst/>
          </a:prstGeom>
        </p:spPr>
      </p:pic>
      <p:pic>
        <p:nvPicPr>
          <p:cNvPr id="13" name="Picture 1" descr="IMG_63125">
            <a:extLst>
              <a:ext uri="{FF2B5EF4-FFF2-40B4-BE49-F238E27FC236}">
                <a16:creationId xmlns:a16="http://schemas.microsoft.com/office/drawing/2014/main" id="{6141B0AA-A76A-4AD7-9896-F4F2E054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002" y="1086483"/>
            <a:ext cx="2376488" cy="15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IMG_6296y">
            <a:extLst>
              <a:ext uri="{FF2B5EF4-FFF2-40B4-BE49-F238E27FC236}">
                <a16:creationId xmlns:a16="http://schemas.microsoft.com/office/drawing/2014/main" id="{F06990E7-C325-45C8-9B30-725C150D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827" y="2029458"/>
            <a:ext cx="2268141" cy="15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124" y="205979"/>
            <a:ext cx="6274675" cy="487704"/>
          </a:xfrm>
        </p:spPr>
        <p:txBody>
          <a:bodyPr>
            <a:normAutofit fontScale="90000"/>
          </a:bodyPr>
          <a:lstStyle/>
          <a:p>
            <a:r>
              <a:rPr lang="ru-RU" sz="2000" b="1" cap="all" dirty="0">
                <a:solidFill>
                  <a:srgbClr val="0070C0"/>
                </a:solidFill>
                <a:latin typeface="Book Antiqua" panose="02040602050305030304" pitchFamily="18" charset="0"/>
              </a:rPr>
              <a:t>Сроки приёма документов </a:t>
            </a:r>
            <a:br>
              <a:rPr lang="ru-RU" sz="2000" b="1" cap="all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" y="299546"/>
            <a:ext cx="2413134" cy="636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09" y="787250"/>
            <a:ext cx="8279236" cy="44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2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408" y="205979"/>
            <a:ext cx="6189392" cy="85725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 Antiqua" panose="02040602050305030304" pitchFamily="18" charset="0"/>
              </a:rPr>
              <a:t>Для поступления в МАГИСТРАТУРУ абитуриент представляет следующие документы: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41" y="1200151"/>
            <a:ext cx="8568559" cy="339447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>
                <a:latin typeface="Book Antiqua" panose="02040602050305030304" pitchFamily="18" charset="0"/>
              </a:rPr>
              <a:t>Документ(ы), удостоверяющий личность, гражданство</a:t>
            </a:r>
            <a:r>
              <a:rPr lang="ru-RU" dirty="0" smtClean="0">
                <a:latin typeface="Book Antiqua" panose="02040602050305030304" pitchFamily="18" charset="0"/>
              </a:rPr>
              <a:t>;</a:t>
            </a:r>
          </a:p>
          <a:p>
            <a:pPr lvl="0" algn="just"/>
            <a:endParaRPr lang="ru-RU" dirty="0">
              <a:latin typeface="Book Antiqua" panose="02040602050305030304" pitchFamily="18" charset="0"/>
            </a:endParaRPr>
          </a:p>
          <a:p>
            <a:pPr lvl="0" algn="just"/>
            <a:r>
              <a:rPr lang="ru-RU" dirty="0">
                <a:latin typeface="Book Antiqua" panose="02040602050305030304" pitchFamily="18" charset="0"/>
              </a:rPr>
              <a:t>Документ, установленного образца о высшем образовании Российской Федерации (или эквивалентный документ о получении образования за рубежом, в этом случае гражданин представляет </a:t>
            </a:r>
            <a:r>
              <a:rPr lang="ru-RU" u="sng" dirty="0">
                <a:latin typeface="Book Antiqua" panose="02040602050305030304" pitchFamily="18" charset="0"/>
              </a:rPr>
              <a:t>свидетельство об эквивалентности иностранного документа</a:t>
            </a:r>
            <a:r>
              <a:rPr lang="ru-RU" dirty="0" smtClean="0">
                <a:latin typeface="Book Antiqua" panose="02040602050305030304" pitchFamily="18" charset="0"/>
              </a:rPr>
              <a:t>);</a:t>
            </a:r>
          </a:p>
          <a:p>
            <a:pPr lvl="0" algn="just"/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4 фотографии размером 3х4</a:t>
            </a:r>
            <a:r>
              <a:rPr lang="ru-RU" i="1" dirty="0">
                <a:latin typeface="Book Antiqua" panose="02040602050305030304" pitchFamily="18" charset="0"/>
              </a:rPr>
              <a:t> (рекомендуется на этапе предоставления оригинала документа об образовании и </a:t>
            </a:r>
            <a:r>
              <a:rPr lang="ru-RU" i="1" dirty="0" smtClean="0">
                <a:latin typeface="Book Antiqua" panose="02040602050305030304" pitchFamily="18" charset="0"/>
              </a:rPr>
              <a:t>зачисления)</a:t>
            </a:r>
            <a:endParaRPr lang="ru-RU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41" y="331076"/>
            <a:ext cx="2379166" cy="6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243" y="480489"/>
            <a:ext cx="5255212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Сроки приёма документов</a:t>
            </a:r>
            <a:endParaRPr lang="ru-RU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600" y="1231153"/>
            <a:ext cx="8827247" cy="344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 - </a:t>
            </a:r>
            <a:r>
              <a:rPr lang="ru-RU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19.06.2020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</a:t>
            </a:r>
            <a:r>
              <a:rPr lang="ru-RU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sz="1400" b="1" u="sng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июля 2020 г.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лиц, поступающих на места, финансируемые из средств федерального бюджета, по очной форме обучения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sz="1400" b="1" u="sng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августа 2020 г.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лиц, поступающих на места с оплатой стоимости обучения по очной форме обучения.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магистратуру осуществляется по результатам междисциплинарного экзамена.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балл для поступающих на контрактную форму обучения – 30 баллов.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вступительных испытаний на сайте РУДН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lv-LV" u="sng" dirty="0" smtClean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lv-LV" u="sng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://admission.rudn.ru/MagExamsProg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ents_f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13798</TotalTime>
  <Words>942</Words>
  <Application>Microsoft Office PowerPoint</Application>
  <PresentationFormat>Экран (16:9)</PresentationFormat>
  <Paragraphs>156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Batang</vt:lpstr>
      <vt:lpstr>Book Antiqua</vt:lpstr>
      <vt:lpstr>Calibri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приёма документов  </vt:lpstr>
      <vt:lpstr>Для поступления в МАГИСТРАТУРУ абитуриент представляет следующие документы:</vt:lpstr>
      <vt:lpstr>Сроки приёма документов</vt:lpstr>
      <vt:lpstr>   Магистерская программа «Бухгалтерский  учет, внутренний контроль и аудит»</vt:lpstr>
      <vt:lpstr>Цель магистерской программы:</vt:lpstr>
      <vt:lpstr>Ключевые дисциплины:</vt:lpstr>
      <vt:lpstr>Наши партнеры – информационные системы</vt:lpstr>
      <vt:lpstr>Коллектив кафедры</vt:lpstr>
      <vt:lpstr>Docendo discimus  (Обучая, учимся сами) </vt:lpstr>
      <vt:lpstr>Презентация PowerPoint</vt:lpstr>
      <vt:lpstr>В 2018 году программа получила международную аккредитацию</vt:lpstr>
      <vt:lpstr>Места прохождения практик и стажировок:</vt:lpstr>
      <vt:lpstr>Конкурентные преимущества</vt:lpstr>
      <vt:lpstr>Мы не только учимся:</vt:lpstr>
      <vt:lpstr>Отзывы выпускников:</vt:lpstr>
      <vt:lpstr>Наши выпускники</vt:lpstr>
      <vt:lpstr>БУДЕМ РАДЫ ВАС ВИДЕТЬ</vt:lpstr>
      <vt:lpstr>Если у Вас есть вопросы - обращайтесь!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Петровская Мария Владимировна</dc:creator>
  <cp:lastModifiedBy>Петровская Мария Владимировна</cp:lastModifiedBy>
  <cp:revision>81</cp:revision>
  <dcterms:modified xsi:type="dcterms:W3CDTF">2019-11-27T13:57:12Z</dcterms:modified>
</cp:coreProperties>
</file>