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72" r:id="rId4"/>
    <p:sldId id="274" r:id="rId5"/>
    <p:sldId id="271" r:id="rId6"/>
    <p:sldId id="276" r:id="rId7"/>
    <p:sldId id="278" r:id="rId8"/>
    <p:sldId id="27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3003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2B2"/>
    <a:srgbClr val="008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 showGuides="1">
      <p:cViewPr varScale="1">
        <p:scale>
          <a:sx n="142" d="100"/>
          <a:sy n="142" d="100"/>
        </p:scale>
        <p:origin x="444" y="120"/>
      </p:cViewPr>
      <p:guideLst>
        <p:guide orient="horz" pos="257"/>
        <p:guide orient="horz" pos="1620"/>
        <p:guide pos="5504"/>
        <p:guide pos="3003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9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7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02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eb.rudn.ru/upload/medialibrary/a8a/kit_IMEB_prezentatsiya_vstupitelnogo_testa_Lingvistika.pptx" TargetMode="External"/><Relationship Id="rId5" Type="http://schemas.openxmlformats.org/officeDocument/2006/relationships/hyperlink" Target="https://disk.yandex.ru/i/fZpem-70HhWlgg" TargetMode="External"/><Relationship Id="rId4" Type="http://schemas.openxmlformats.org/officeDocument/2006/relationships/hyperlink" Target="https://disk.yandex.ru/d/1-caZr1nq_nVc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9634">
            <a:off x="1717536" y="-32232"/>
            <a:ext cx="3235493" cy="2996525"/>
          </a:xfrm>
          <a:prstGeom prst="rect">
            <a:avLst/>
          </a:prstGeom>
        </p:spPr>
      </p:pic>
      <p:pic>
        <p:nvPicPr>
          <p:cNvPr id="4" name="Picture 3" descr="glob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5308" y="0"/>
            <a:ext cx="4288692" cy="4928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06" y="1161187"/>
            <a:ext cx="9144002" cy="41100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79222" y="3685861"/>
            <a:ext cx="8514285" cy="1306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400" b="1" spc="300" noProof="1">
                <a:solidFill>
                  <a:schemeClr val="bg1"/>
                </a:solidFill>
                <a:latin typeface="Trebuchet MS"/>
                <a:cs typeface="Trebuchet MS"/>
              </a:rPr>
              <a:t>НАПРАВЛЕНИЕ: «ЛИНГВИСТИКА»</a:t>
            </a:r>
          </a:p>
          <a:p>
            <a:pPr algn="l">
              <a:spcBef>
                <a:spcPts val="0"/>
              </a:spcBef>
            </a:pPr>
            <a:r>
              <a:rPr lang="ru-RU" sz="1400" b="1" spc="300" noProof="1">
                <a:solidFill>
                  <a:schemeClr val="bg1"/>
                </a:solidFill>
                <a:latin typeface="Trebuchet MS"/>
                <a:cs typeface="Trebuchet MS"/>
              </a:rPr>
              <a:t>ПРОГРАММА МАГИСТРАТУРЫ</a:t>
            </a:r>
            <a:r>
              <a:rPr lang="en-US" sz="1400" b="1" spc="300" noProof="1">
                <a:solidFill>
                  <a:schemeClr val="bg1"/>
                </a:solidFill>
                <a:latin typeface="Trebuchet MS"/>
                <a:cs typeface="Trebuchet MS"/>
              </a:rPr>
              <a:t>:</a:t>
            </a:r>
            <a:r>
              <a:rPr lang="ru-RU" sz="1400" b="1" spc="300" noProof="1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ru-RU" sz="1400" b="1" spc="300" dirty="0">
                <a:solidFill>
                  <a:schemeClr val="bg1"/>
                </a:solidFill>
                <a:latin typeface="Trebuchet MS"/>
                <a:cs typeface="Trebuchet MS"/>
              </a:rPr>
              <a:t>«ИНОСТРАННЫЙ ЯЗЫК ПРОФЕССИОНАЛЬНОГО </a:t>
            </a:r>
          </a:p>
          <a:p>
            <a:pPr algn="l">
              <a:spcBef>
                <a:spcPts val="0"/>
              </a:spcBef>
            </a:pPr>
            <a:r>
              <a:rPr lang="ru-RU" sz="1400" b="1" spc="300" dirty="0">
                <a:solidFill>
                  <a:schemeClr val="bg1"/>
                </a:solidFill>
                <a:latin typeface="Trebuchet MS"/>
                <a:cs typeface="Trebuchet MS"/>
              </a:rPr>
              <a:t>ОБЩЕНИЯ И СПЕЦИАЛИЗИРОВАННЫЙ ПЕРЕВОД»</a:t>
            </a:r>
          </a:p>
          <a:p>
            <a:pPr algn="l">
              <a:spcBef>
                <a:spcPts val="0"/>
              </a:spcBef>
            </a:pPr>
            <a:r>
              <a:rPr lang="ru-RU" sz="1200" b="1" spc="300" dirty="0">
                <a:solidFill>
                  <a:schemeClr val="bg1"/>
                </a:solidFill>
                <a:latin typeface="Trebuchet MS"/>
                <a:cs typeface="Trebuchet MS"/>
              </a:rPr>
              <a:t>(основной язык- английский</a:t>
            </a:r>
            <a:r>
              <a:rPr lang="en-US" sz="1200" b="1" spc="300" dirty="0">
                <a:solidFill>
                  <a:schemeClr val="bg1"/>
                </a:solidFill>
                <a:latin typeface="Trebuchet MS"/>
                <a:cs typeface="Trebuchet MS"/>
              </a:rPr>
              <a:t>/</a:t>
            </a:r>
            <a:r>
              <a:rPr lang="ru-RU" sz="1200" b="1" spc="300" dirty="0" err="1">
                <a:solidFill>
                  <a:schemeClr val="bg1"/>
                </a:solidFill>
                <a:latin typeface="Trebuchet MS"/>
                <a:cs typeface="Trebuchet MS"/>
              </a:rPr>
              <a:t>китайский+второй</a:t>
            </a:r>
            <a:r>
              <a:rPr lang="ru-RU" sz="1200" b="1" spc="300" dirty="0">
                <a:solidFill>
                  <a:schemeClr val="bg1"/>
                </a:solidFill>
                <a:latin typeface="Trebuchet MS"/>
                <a:cs typeface="Trebuchet MS"/>
              </a:rPr>
              <a:t> иностранный язык)</a:t>
            </a:r>
            <a:endParaRPr lang="ru-RU" sz="1200" dirty="0"/>
          </a:p>
          <a:p>
            <a:pPr>
              <a:spcBef>
                <a:spcPts val="0"/>
              </a:spcBef>
            </a:pPr>
            <a:endParaRPr lang="ru-RU" sz="1400" dirty="0"/>
          </a:p>
          <a:p>
            <a:pPr algn="l"/>
            <a:endParaRPr lang="en-US" sz="2400" b="1" spc="3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58" y="3006051"/>
            <a:ext cx="4876855" cy="555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9308" y="4722650"/>
            <a:ext cx="4708770" cy="489233"/>
          </a:xfrm>
          <a:prstGeom prst="rect">
            <a:avLst/>
          </a:prstGeom>
          <a:solidFill>
            <a:srgbClr val="008F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29715" y="4747948"/>
            <a:ext cx="4313515" cy="415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i="1" dirty="0">
                <a:solidFill>
                  <a:schemeClr val="bg1"/>
                </a:solidFill>
                <a:latin typeface="Trebuchet MS"/>
                <a:cs typeface="Trebuchet MS"/>
              </a:rPr>
              <a:t>Открой Мир в одном университете!</a:t>
            </a:r>
            <a:endParaRPr lang="en-US" sz="170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885CE-9E3C-B0BA-0F33-58A14083BD4E}"/>
              </a:ext>
            </a:extLst>
          </p:cNvPr>
          <p:cNvSpPr txBox="1"/>
          <p:nvPr/>
        </p:nvSpPr>
        <p:spPr>
          <a:xfrm>
            <a:off x="4237089" y="3146918"/>
            <a:ext cx="274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имени Патриса Лумумбы</a:t>
            </a:r>
          </a:p>
        </p:txBody>
      </p:sp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en-US" sz="2800" b="1" noProof="1">
                <a:solidFill>
                  <a:srgbClr val="0D62B2"/>
                </a:solidFill>
                <a:latin typeface="Trebuchet MS"/>
                <a:cs typeface="Trebuchet MS"/>
              </a:rPr>
              <a:t>О</a:t>
            </a:r>
            <a:r>
              <a:rPr lang="ru-RU" sz="2800" b="1" noProof="1">
                <a:solidFill>
                  <a:srgbClr val="0D62B2"/>
                </a:solidFill>
                <a:latin typeface="Trebuchet MS"/>
                <a:cs typeface="Trebuchet MS"/>
              </a:rPr>
              <a:t>писание</a:t>
            </a:r>
            <a:r>
              <a:rPr lang="en-US" sz="2800" b="1" noProof="1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r>
              <a:rPr lang="ru-RU" sz="2800" b="1" noProof="1">
                <a:solidFill>
                  <a:srgbClr val="0D62B2"/>
                </a:solidFill>
                <a:latin typeface="Trebuchet MS"/>
                <a:cs typeface="Trebuchet MS"/>
              </a:rPr>
              <a:t>программы</a:t>
            </a:r>
            <a:b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endParaRPr lang="en-US" sz="2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484" y="1032610"/>
            <a:ext cx="8867516" cy="3657699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700" dirty="0">
                <a:latin typeface="Trebuchet MS" charset="0"/>
                <a:ea typeface="Trebuchet MS" charset="0"/>
                <a:cs typeface="Trebuchet MS" charset="0"/>
              </a:rPr>
              <a:t>Теоретическая и практическая подготовка в области профессиональной коммуникации, письменного и устного специализированного перевода, необходимых как в преподавательской деятельности, так и в работе в таких сферах как экономика, менеджмент и бизнес.</a:t>
            </a: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700" dirty="0">
                <a:latin typeface="Trebuchet MS" charset="0"/>
                <a:ea typeface="Trebuchet MS" charset="0"/>
                <a:cs typeface="Trebuchet MS" charset="0"/>
              </a:rPr>
              <a:t>Обучение по данной программе предполагает обязательные переводческую, педагогическую и исследовательские практики в российских и зарубежных компаниях. Содержание программы основывается на современных научно-методических разработках в области иностранного языка для специальных целей отечественного и зарубежного </a:t>
            </a:r>
            <a:r>
              <a:rPr lang="ru-RU" sz="1700" dirty="0" err="1">
                <a:latin typeface="Trebuchet MS" charset="0"/>
                <a:ea typeface="Trebuchet MS" charset="0"/>
                <a:cs typeface="Trebuchet MS" charset="0"/>
              </a:rPr>
              <a:t>переводоведения</a:t>
            </a:r>
            <a:r>
              <a:rPr lang="ru-RU" sz="1700" dirty="0">
                <a:latin typeface="Trebuchet MS" charset="0"/>
                <a:ea typeface="Trebuchet MS" charset="0"/>
                <a:cs typeface="Trebuchet MS" charset="0"/>
              </a:rPr>
              <a:t>, необходимых для подготовки современных кадров высшей квалификации</a:t>
            </a:r>
            <a:r>
              <a:rPr lang="en-US" sz="1700" dirty="0">
                <a:latin typeface="Trebuchet MS" charset="0"/>
                <a:ea typeface="Trebuchet MS" charset="0"/>
                <a:cs typeface="Trebuchet MS" charset="0"/>
              </a:rPr>
              <a:t>.</a:t>
            </a:r>
            <a:endParaRPr lang="ru-RU" sz="1700" dirty="0">
              <a:latin typeface="Trebuchet MS" charset="0"/>
              <a:ea typeface="Trebuchet MS" charset="0"/>
              <a:cs typeface="Trebuchet MS" charset="0"/>
            </a:endParaRP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9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304089"/>
            <a:ext cx="6190902" cy="1365820"/>
          </a:xfrm>
        </p:spPr>
        <p:txBody>
          <a:bodyPr>
            <a:noAutofit/>
          </a:bodyPr>
          <a:lstStyle/>
          <a:p>
            <a:pPr algn="l"/>
            <a:r>
              <a:rPr lang="ru-RU" sz="2800" b="1" noProof="1">
                <a:solidFill>
                  <a:srgbClr val="0D62B2"/>
                </a:solidFill>
                <a:latin typeface="Trebuchet MS"/>
                <a:cs typeface="Trebuchet MS"/>
              </a:rPr>
              <a:t>Преимущества обучения по программе </a:t>
            </a:r>
            <a:b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76484" y="1396991"/>
            <a:ext cx="8144502" cy="2481990"/>
          </a:xfrm>
        </p:spPr>
        <p:txBody>
          <a:bodyPr>
            <a:noAutofit/>
          </a:bodyPr>
          <a:lstStyle/>
          <a:p>
            <a:pPr marL="342900" lvl="0" indent="-342900" algn="l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Возможности для развития карьеры, в том числе международной. Для многих слушателей — это возможность расширения горизонтов получения знаний, что способствует реализации накопленного научно-практического потенциала и развитию в различных сферах. </a:t>
            </a:r>
          </a:p>
          <a:p>
            <a:pPr marL="342900" lvl="0" indent="-342900" algn="l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Наши выпускники занимают более высокие должности. Так, выпускников данной программы можно встретить среди высококлассных специалистов в международных компаниях, таких как </a:t>
            </a:r>
            <a:r>
              <a:rPr lang="en-US" sz="1600" dirty="0">
                <a:latin typeface="Trebuchet MS" charset="0"/>
                <a:ea typeface="Trebuchet MS" charset="0"/>
                <a:cs typeface="Trebuchet MS" charset="0"/>
              </a:rPr>
              <a:t>Mercedes Benz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en-US" sz="1600" dirty="0">
                <a:latin typeface="Trebuchet MS" charset="0"/>
                <a:ea typeface="Trebuchet MS" charset="0"/>
                <a:cs typeface="Trebuchet MS" charset="0"/>
              </a:rPr>
              <a:t>Renault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; руководителей отделов в международных школах и языковых центрах (</a:t>
            </a:r>
            <a:r>
              <a:rPr lang="en-US" sz="1600" dirty="0">
                <a:latin typeface="Trebuchet MS" charset="0"/>
                <a:ea typeface="Trebuchet MS" charset="0"/>
                <a:cs typeface="Trebuchet MS" charset="0"/>
              </a:rPr>
              <a:t>Language Link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); а также руководителей департаментов в министерствах Российской Федерации. </a:t>
            </a:r>
          </a:p>
          <a:p>
            <a:pPr marL="342900" lvl="0" indent="-342900" algn="l"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Несколько модулей по экономическому переводу проводят зарубежные профессоры.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  <a:t>Условия приема</a:t>
            </a:r>
            <a:b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endParaRPr lang="en-US" sz="2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484" y="973690"/>
            <a:ext cx="8676130" cy="3931542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Зачисление на программу осуществляется на бюджетные и платные места по результатам вступительного междисциплинарного экзамена по направлению «Лингвистика», экзамен проводится в формате</a:t>
            </a:r>
            <a:r>
              <a:rPr lang="en-US" sz="18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компьютерного теста.</a:t>
            </a: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b="1" dirty="0">
                <a:latin typeface="Trebuchet MS" charset="0"/>
                <a:ea typeface="Trebuchet MS" charset="0"/>
                <a:cs typeface="Trebuchet MS" charset="0"/>
              </a:rPr>
              <a:t>Для поступления на программу необходимо иметь: </a:t>
            </a: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документ государственного образца о высшем образовании с соответствующим приложением к нему, подтверждающий Вашу квалификацию: бакалавра, специалиста или магистра. </a:t>
            </a: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/>
              <a:t>Программа вступительных испытаний на сайте ИМЭБ:</a:t>
            </a:r>
            <a:endParaRPr lang="en-US" sz="1800" dirty="0"/>
          </a:p>
          <a:p>
            <a:pPr algn="l">
              <a:buClr>
                <a:schemeClr val="accent2"/>
              </a:buClr>
            </a:pPr>
            <a:r>
              <a:rPr lang="en-US" sz="1400" dirty="0">
                <a:hlinkClick r:id="rId4"/>
              </a:rPr>
              <a:t>https://disk.yandex.ru/d/1-caZr1nq_nVcg</a:t>
            </a:r>
            <a:endParaRPr lang="ru-RU" sz="1400" dirty="0"/>
          </a:p>
          <a:p>
            <a:pPr algn="l">
              <a:buClr>
                <a:schemeClr val="accent2"/>
              </a:buClr>
            </a:pPr>
            <a:r>
              <a:rPr lang="ru-RU" sz="1400" b="0" i="0" u="none" strike="noStrike" dirty="0">
                <a:solidFill>
                  <a:srgbClr val="2980B9"/>
                </a:solidFill>
                <a:effectLst/>
                <a:latin typeface="Tahoma" panose="020B0604030504040204" pitchFamily="34" charset="0"/>
                <a:hlinkClick r:id="rId5"/>
              </a:rPr>
              <a:t>Презентация по программе вступительных испытаний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 (подготовка к вступительным испытаниям на английском языке)</a:t>
            </a:r>
            <a:br>
              <a:rPr lang="ru-RU" sz="1400" dirty="0"/>
            </a:br>
            <a:r>
              <a:rPr lang="ru-RU" sz="1400" b="0" i="0" u="none" strike="noStrike" dirty="0">
                <a:solidFill>
                  <a:srgbClr val="2980B9"/>
                </a:solidFill>
                <a:effectLst/>
                <a:latin typeface="Tahoma" panose="020B0604030504040204" pitchFamily="34" charset="0"/>
                <a:hlinkClick r:id="rId6" tooltip="кит_ИМЭБ_презентация_вступительного_теста_Лингвистика.pptx"/>
              </a:rPr>
              <a:t>Презентация по программе вступительных испытаний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 (подготовка к вступительным испытаниям на китайском языке)</a:t>
            </a:r>
            <a:endParaRPr lang="en-US" sz="1400" dirty="0"/>
          </a:p>
          <a:p>
            <a:pPr algn="l">
              <a:buClr>
                <a:schemeClr val="accent2"/>
              </a:buClr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4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8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6229824" cy="55212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  <a:t>Обучение по программе</a:t>
            </a:r>
            <a:b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endParaRPr lang="en-US" sz="2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5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272201" y="1897119"/>
            <a:ext cx="3746906" cy="360363"/>
          </a:xfrm>
          <a:prstGeom prst="rect">
            <a:avLst/>
          </a:prstGeom>
          <a:solidFill>
            <a:srgbClr val="0D62B2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defTabSz="914400" eaLnBrk="0" hangingPunct="0"/>
            <a:r>
              <a:rPr lang="ru-RU" sz="1600" b="1" noProof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МЕСТА ПРОХОЖДЕНИЯ ПРАКТИКИ</a:t>
            </a:r>
            <a:r>
              <a:rPr lang="en-US" sz="1600" b="1" noProof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: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275376" y="2257483"/>
            <a:ext cx="3743731" cy="21656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A79D0"/>
                  </a:outerShdw>
                </a:effectLst>
              </a14:hiddenEffects>
            </a:ext>
          </a:extLst>
        </p:spPr>
        <p:txBody>
          <a:bodyPr lIns="108000" tIns="72000" rIns="72000" bIns="72000"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Coca-Cola, Parmalat, Unilever, </a:t>
            </a:r>
            <a:r>
              <a:rPr lang="ru-RU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Авиокомпания «Лукойл-Авиа»</a:t>
            </a: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, Adria Travel Group, </a:t>
            </a:r>
            <a:r>
              <a:rPr lang="ru-RU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Компания</a:t>
            </a: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 «МКМ Проф»</a:t>
            </a: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ru-RU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«Лига-Транс»</a:t>
            </a: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ru-RU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Школа английского языка </a:t>
            </a: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“Language link”, </a:t>
            </a:r>
            <a:r>
              <a:rPr lang="ru-RU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Тренинговый центр «Свобода слова» и др</a:t>
            </a: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.</a:t>
            </a:r>
            <a:endParaRPr lang="en-US" noProof="1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276484" y="1092920"/>
            <a:ext cx="3742623" cy="360363"/>
          </a:xfrm>
          <a:prstGeom prst="rect">
            <a:avLst/>
          </a:prstGeom>
          <a:solidFill>
            <a:srgbClr val="0D62B2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ФОРМА ОБУЧЕНИЯ И СРОКИ:</a:t>
            </a:r>
            <a:endParaRPr lang="ru-RU" sz="16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276484" y="1453283"/>
            <a:ext cx="3742623" cy="3698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A79D0"/>
                  </a:outerShdw>
                </a:effectLst>
              </a14:hiddenEffects>
            </a:ext>
          </a:extLst>
        </p:spPr>
        <p:txBody>
          <a:bodyPr lIns="108000" tIns="72000" rIns="72000" bIns="72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ru-RU" sz="1800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2 года</a:t>
            </a:r>
            <a:endParaRPr lang="en-US" sz="1800" noProof="1">
              <a:solidFill>
                <a:schemeClr val="tx1">
                  <a:tint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4106573" y="1095193"/>
            <a:ext cx="4880344" cy="360363"/>
          </a:xfrm>
          <a:prstGeom prst="rect">
            <a:avLst/>
          </a:prstGeom>
          <a:solidFill>
            <a:srgbClr val="0D62B2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6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ФОРМА ОБУЧЕНИЯ И СРОКИ:</a:t>
            </a:r>
            <a:endParaRPr lang="ru-RU" sz="16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gray">
          <a:xfrm>
            <a:off x="4117207" y="1455556"/>
            <a:ext cx="4869710" cy="3698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A79D0"/>
                  </a:outerShdw>
                </a:effectLst>
              </a14:hiddenEffects>
            </a:ext>
          </a:extLst>
        </p:spPr>
        <p:txBody>
          <a:bodyPr lIns="108000" tIns="72000" rIns="72000" bIns="72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800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300 000 ₽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4117207" y="2257481"/>
            <a:ext cx="4899202" cy="21656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A79D0"/>
                  </a:outerShdw>
                </a:effectLst>
              </a14:hiddenEffects>
            </a:ext>
          </a:extLst>
        </p:spPr>
        <p:txBody>
          <a:bodyPr lIns="108000" tIns="72000" rIns="72000" bIns="72000"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ru-RU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Ведущие преподаватели кафедры иностранных языков экономического факультета РУДН, специалисты российских  компаний по переводу, практикующие устные и письменные переводчики, носители языка</a:t>
            </a:r>
            <a:r>
              <a:rPr lang="en-US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.</a:t>
            </a:r>
            <a:endParaRPr lang="en-US" noProof="1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gray">
          <a:xfrm>
            <a:off x="4117207" y="1897119"/>
            <a:ext cx="4899202" cy="360363"/>
          </a:xfrm>
          <a:prstGeom prst="rect">
            <a:avLst/>
          </a:prstGeom>
          <a:solidFill>
            <a:srgbClr val="0D62B2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defTabSz="914400" eaLnBrk="0" hangingPunct="0"/>
            <a:r>
              <a:rPr lang="ru-RU" sz="1600" b="1" noProof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ПРОФЕССОРСКО-ПРЕПОДАВАТАЛЬСКИЙ СОСТАВ</a:t>
            </a:r>
            <a:r>
              <a:rPr lang="en-US" sz="1600" b="1" noProof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:</a:t>
            </a:r>
            <a:endParaRPr lang="ru-RU" sz="1600" b="1" noProof="1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  <a:t>Области профессиональной деятельности выпускников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484" y="1370061"/>
            <a:ext cx="5316242" cy="3914319"/>
          </a:xfrm>
        </p:spPr>
        <p:txBody>
          <a:bodyPr>
            <a:normAutofit/>
          </a:bodyPr>
          <a:lstStyle/>
          <a:p>
            <a:pPr marL="285750" indent="-28575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Магистры лингвистики по программе «Иностранный язык профессионального общения и специализированный перевод» чаще всего становятся переводчиками в международных компаниях, преподавателями широкого блока лингвистических, филологических и культурологических дисциплин в образовательных учреждениях, сотрудниками СМИ и др. По желанию магистры лингвистики могут продолжить обучение в аспирантуре.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6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347" y="1370061"/>
            <a:ext cx="3706144" cy="246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3" y="480489"/>
            <a:ext cx="5922297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D62B2"/>
                </a:solidFill>
                <a:latin typeface="Trebuchet MS"/>
                <a:cs typeface="Trebuchet MS"/>
              </a:rPr>
              <a:t>Сроки приёма документов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7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1600" y="1131260"/>
            <a:ext cx="8827247" cy="292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b="1" cap="all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приёма документов -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20.06.2023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b="1" cap="all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приёма документов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1125" algn="l"/>
              </a:tabLst>
            </a:pPr>
            <a:r>
              <a:rPr lang="ru-RU" b="1" u="sng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июля 2023 г.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лиц, поступающих на места, финансируемые из средств федерального бюджета, по очной форме обучения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1125" algn="l"/>
              </a:tabLst>
            </a:pPr>
            <a:r>
              <a:rPr lang="ru-RU" b="1" u="sng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августа 2023 г.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лиц, поступающих на места с оплатой стоимости обучения по очной форме обучения.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1400" b="1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Зачисление в магистратуру осуществляется по результатам междисциплинарного экзамена.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8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089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304089"/>
            <a:ext cx="6190902" cy="1365820"/>
          </a:xfrm>
        </p:spPr>
        <p:txBody>
          <a:bodyPr>
            <a:noAutofit/>
          </a:bodyPr>
          <a:lstStyle/>
          <a:p>
            <a:pPr algn="l"/>
            <a:r>
              <a:rPr lang="ru-RU" sz="2800" b="1" noProof="1">
                <a:solidFill>
                  <a:srgbClr val="0D62B2"/>
                </a:solidFill>
                <a:latin typeface="Trebuchet MS"/>
                <a:cs typeface="Trebuchet MS"/>
              </a:rPr>
              <a:t>Контактная информация</a:t>
            </a:r>
            <a:b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endParaRPr lang="en-US" sz="2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8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728470"/>
            <a:ext cx="48709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Адрес: 117198, г. Москва,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ул. Миклухо-Маклая, д 6.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Каб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 15 </a:t>
            </a:r>
            <a:b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</a:b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Телефон: +79255856746, www.imeb.ru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dn.ru</a:t>
            </a:r>
            <a:b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</a:b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E-mail: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malyuga-en@rudn.ru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8341" y="1451100"/>
            <a:ext cx="41580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Автор и руководитель программы: </a:t>
            </a:r>
          </a:p>
          <a:p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Д.ф.н., проф. Малюга Елена Николаевна </a:t>
            </a:r>
            <a:endParaRPr lang="en-US" altLang="ru-RU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Должность: зав</a:t>
            </a:r>
            <a:r>
              <a:rPr lang="en-US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кафедрой иностранных языков экономического факультета</a:t>
            </a:r>
            <a:endParaRPr lang="ru-RU" dirty="0"/>
          </a:p>
        </p:txBody>
      </p:sp>
      <p:pic>
        <p:nvPicPr>
          <p:cNvPr id="11" name="Рисунок 10" descr="http://www.rudn.ru/pictur.php?t_id=504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508" y="1218601"/>
            <a:ext cx="2219325" cy="221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74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a_RUDN_template_02_rus" id="{43A714F0-967A-444E-A34E-6FD6451B03CE}" vid="{B7847E73-6C66-A047-B169-41233A4F32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616</Words>
  <Application>Microsoft Office PowerPoint</Application>
  <PresentationFormat>Экран (16:9)</PresentationFormat>
  <Paragraphs>61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Tahoma</vt:lpstr>
      <vt:lpstr>Trebuchet MS</vt:lpstr>
      <vt:lpstr>Office Theme</vt:lpstr>
      <vt:lpstr>Презентация PowerPoint</vt:lpstr>
      <vt:lpstr>Описание программы </vt:lpstr>
      <vt:lpstr>Преимущества обучения по программе  </vt:lpstr>
      <vt:lpstr>Условия приема </vt:lpstr>
      <vt:lpstr>Обучение по программе </vt:lpstr>
      <vt:lpstr>Области профессиональной деятельности выпускников</vt:lpstr>
      <vt:lpstr>Сроки приёма документов</vt:lpstr>
      <vt:lpstr>Контактная информация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Малюга Елена Николаевна</cp:lastModifiedBy>
  <cp:revision>56</cp:revision>
  <dcterms:created xsi:type="dcterms:W3CDTF">2017-01-25T11:18:17Z</dcterms:created>
  <dcterms:modified xsi:type="dcterms:W3CDTF">2023-07-04T12:05:28Z</dcterms:modified>
</cp:coreProperties>
</file>