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79" r:id="rId3"/>
    <p:sldId id="380" r:id="rId4"/>
    <p:sldId id="373" r:id="rId5"/>
    <p:sldId id="329" r:id="rId6"/>
    <p:sldId id="383" r:id="rId7"/>
    <p:sldId id="390" r:id="rId8"/>
    <p:sldId id="384" r:id="rId9"/>
    <p:sldId id="385" r:id="rId10"/>
    <p:sldId id="388" r:id="rId11"/>
    <p:sldId id="370" r:id="rId12"/>
    <p:sldId id="375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pos="5504">
          <p15:clr>
            <a:srgbClr val="A4A3A4"/>
          </p15:clr>
        </p15:guide>
        <p15:guide id="4" pos="2880">
          <p15:clr>
            <a:srgbClr val="A4A3A4"/>
          </p15:clr>
        </p15:guide>
        <p15:guide id="5" pos="1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B"/>
    <a:srgbClr val="0D62B2"/>
    <a:srgbClr val="008F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60" d="100"/>
          <a:sy n="160" d="100"/>
        </p:scale>
        <p:origin x="204" y="132"/>
      </p:cViewPr>
      <p:guideLst>
        <p:guide orient="horz" pos="413"/>
        <p:guide orient="horz" pos="1620"/>
        <p:guide pos="5504"/>
        <p:guide pos="2880"/>
        <p:guide pos="10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9DEEC-DE7E-CD44-AF7C-218B86874FF2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FB765-8FD2-684F-9F48-543BB2C45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7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89BAF-6959-3046-B943-FEE51985CEF9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9760D-F85B-C647-ABC5-35EE68EC7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0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24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91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71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92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05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4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32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24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2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9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52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8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303610"/>
            <a:ext cx="8229600" cy="8572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200150"/>
            <a:ext cx="4038600" cy="163949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2953942"/>
            <a:ext cx="4038600" cy="16406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21A0-FB02-4704-9AE9-5CFF61E25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10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7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2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5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1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01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CED60-378B-9D4F-A5CD-C3E0ED5FA883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B1AD0-CEE0-234F-8740-2B05DEBC4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4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CED60-378B-9D4F-A5CD-C3E0ED5FA883}" type="datetimeFigureOut">
              <a:rPr lang="en-US" smtClean="0"/>
              <a:t>11/28/2019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3403" y="20597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D62B2"/>
                </a:solidFill>
              </a:defRPr>
            </a:lvl1pPr>
          </a:lstStyle>
          <a:p>
            <a:fld id="{897B1AD0-CEE0-234F-8740-2B05DEBC40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3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con_decanat@rudn.university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://www.econ-rudn.r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ot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8" b="1"/>
          <a:stretch/>
        </p:blipFill>
        <p:spPr>
          <a:xfrm>
            <a:off x="-23547" y="0"/>
            <a:ext cx="9167548" cy="52216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"/>
          <a:stretch/>
        </p:blipFill>
        <p:spPr>
          <a:xfrm>
            <a:off x="-11774" y="1034499"/>
            <a:ext cx="9167545" cy="41090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1764" y="3577710"/>
            <a:ext cx="8575780" cy="155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300" dirty="0" smtClean="0">
                <a:solidFill>
                  <a:srgbClr val="002060"/>
                </a:solidFill>
                <a:latin typeface="Trebuchet MS"/>
                <a:cs typeface="Trebuchet MS"/>
              </a:rPr>
              <a:t>МАГИСТЕРСКАЯ ПРОГРАММА:</a:t>
            </a:r>
            <a:endParaRPr lang="ru-RU" sz="2400" b="1" spc="300" dirty="0">
              <a:solidFill>
                <a:srgbClr val="002060"/>
              </a:solidFill>
              <a:latin typeface="Trebuchet MS"/>
              <a:cs typeface="Trebuchet MS"/>
            </a:endParaRPr>
          </a:p>
          <a:p>
            <a:r>
              <a:rPr lang="ru-RU" sz="2400" b="1" spc="300" dirty="0">
                <a:solidFill>
                  <a:srgbClr val="002060"/>
                </a:solidFill>
                <a:latin typeface="Trebuchet MS"/>
                <a:cs typeface="Trebuchet MS"/>
              </a:rPr>
              <a:t>«Международный </a:t>
            </a:r>
            <a:r>
              <a:rPr lang="ru-RU" sz="2400" b="1" spc="300" dirty="0" smtClean="0">
                <a:solidFill>
                  <a:srgbClr val="002060"/>
                </a:solidFill>
                <a:latin typeface="Trebuchet MS"/>
                <a:cs typeface="Trebuchet MS"/>
              </a:rPr>
              <a:t>маркетинг»</a:t>
            </a:r>
            <a:endParaRPr lang="en-US" sz="2400" b="1" spc="3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7461CE4-784D-4E7A-AC62-70FDEE45738B}"/>
              </a:ext>
            </a:extLst>
          </p:cNvPr>
          <p:cNvSpPr/>
          <p:nvPr/>
        </p:nvSpPr>
        <p:spPr>
          <a:xfrm>
            <a:off x="830924" y="1642017"/>
            <a:ext cx="7939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300" dirty="0">
                <a:solidFill>
                  <a:srgbClr val="002060"/>
                </a:solidFill>
                <a:latin typeface="Trebuchet MS"/>
                <a:cs typeface="Trebuchet MS"/>
              </a:rPr>
              <a:t>ЭКОНОМИЧЕСКИЙ ФАКУЛЬТЕТ</a:t>
            </a:r>
            <a:endParaRPr lang="en-US" sz="3600" b="1" spc="300" dirty="0">
              <a:solidFill>
                <a:srgbClr val="00206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61236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5" y="948930"/>
            <a:ext cx="1243263" cy="4363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3940633"/>
            <a:ext cx="694194" cy="205383"/>
          </a:xfrm>
        </p:spPr>
        <p:txBody>
          <a:bodyPr/>
          <a:lstStyle/>
          <a:p>
            <a:pPr algn="ctr"/>
            <a:fld id="{897B1AD0-CEE0-234F-8740-2B05DEBC40E6}" type="slidenum">
              <a:rPr lang="en-US" sz="180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10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01" y="120289"/>
            <a:ext cx="1573023" cy="351000"/>
          </a:xfrm>
          <a:prstGeom prst="rect">
            <a:avLst/>
          </a:prstGeom>
        </p:spPr>
      </p:pic>
      <p:sp>
        <p:nvSpPr>
          <p:cNvPr id="8" name="Номер слайда 1"/>
          <p:cNvSpPr txBox="1">
            <a:spLocks/>
          </p:cNvSpPr>
          <p:nvPr/>
        </p:nvSpPr>
        <p:spPr>
          <a:xfrm>
            <a:off x="6372200" y="440795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4888280D-C378-4CEF-997B-24788B7237DB}" type="slidenum"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865" y="1040922"/>
            <a:ext cx="872261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 smtClean="0"/>
              <a:t>Исследовательская Жизнь </a:t>
            </a:r>
          </a:p>
          <a:p>
            <a:pPr>
              <a:spcAft>
                <a:spcPts val="1000"/>
              </a:spcAft>
            </a:pPr>
            <a:r>
              <a:rPr lang="ru-RU" b="1" dirty="0" smtClean="0"/>
              <a:t>Студенты </a:t>
            </a:r>
            <a:r>
              <a:rPr lang="ru-RU" b="1" dirty="0"/>
              <a:t>и преподаватели постоянно участвуют в научно-практических </a:t>
            </a:r>
            <a:r>
              <a:rPr lang="ru-RU" b="1" dirty="0" smtClean="0"/>
              <a:t>исследованиях по тематическим направлениям подготовки. </a:t>
            </a:r>
          </a:p>
          <a:p>
            <a:pPr>
              <a:spcAft>
                <a:spcPts val="1000"/>
              </a:spcAft>
            </a:pPr>
            <a:r>
              <a:rPr lang="ru-RU" b="1" dirty="0" smtClean="0"/>
              <a:t>Это позволяет </a:t>
            </a:r>
            <a:r>
              <a:rPr lang="ru-RU" b="1" dirty="0"/>
              <a:t>глубоко задуматься над значимыми вопросами современного бизнеса, задать интересные вопросы и всегда видеть мир как комплекс </a:t>
            </a:r>
            <a:r>
              <a:rPr lang="ru-RU" b="1" dirty="0" smtClean="0"/>
              <a:t>многокультурных и взаимосвязанных измерений.</a:t>
            </a:r>
          </a:p>
          <a:p>
            <a:pPr>
              <a:spcAft>
                <a:spcPts val="1000"/>
              </a:spcAft>
            </a:pPr>
            <a:r>
              <a:rPr lang="ru-RU" b="1" dirty="0" smtClean="0"/>
              <a:t>Наши </a:t>
            </a:r>
            <a:r>
              <a:rPr lang="ru-RU" b="1" dirty="0"/>
              <a:t>ученые и исследователи занимаются теоретическими и прикладными исследованиями по широкому спектру маркетинговых направлений в сотрудничестве с </a:t>
            </a:r>
            <a:r>
              <a:rPr lang="ru-RU" b="1" dirty="0" smtClean="0"/>
              <a:t>практиками. Нашими партнерами являются Торгово-промышленная </a:t>
            </a:r>
            <a:r>
              <a:rPr lang="ru-RU" b="1" dirty="0"/>
              <a:t>палата Российской </a:t>
            </a:r>
            <a:r>
              <a:rPr lang="ru-RU" b="1" dirty="0" smtClean="0"/>
              <a:t>Федерации, Министерство </a:t>
            </a:r>
            <a:r>
              <a:rPr lang="ru-RU" b="1" dirty="0"/>
              <a:t>образования и науки Российской </a:t>
            </a:r>
            <a:r>
              <a:rPr lang="ru-RU" b="1" dirty="0" smtClean="0"/>
              <a:t>Федерации, Федеральное космическое агентство, Российский </a:t>
            </a:r>
            <a:r>
              <a:rPr lang="ru-RU" b="1" dirty="0"/>
              <a:t>Гуманитарный Научный Фонд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1" y="537558"/>
            <a:ext cx="7774885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lnSpc>
                <a:spcPct val="115000"/>
              </a:lnSpc>
            </a:pPr>
            <a:r>
              <a:rPr lang="ru-RU" sz="2800" b="1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/>
                <a:ea typeface="+mj-ea"/>
                <a:cs typeface="Arial Black"/>
              </a:rPr>
              <a:t>Основные преимущества программы</a:t>
            </a:r>
          </a:p>
        </p:txBody>
      </p:sp>
      <p:pic>
        <p:nvPicPr>
          <p:cNvPr id="9" name="Picture 5" descr="lents_f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D:\Мои документы\Клипарты, фоны, шаблоны\business_fotolia\fotolia_283333_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022" y="58341"/>
            <a:ext cx="7200901" cy="472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1494235" y="4569619"/>
            <a:ext cx="594121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500" b="1"/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5004197" y="1762125"/>
            <a:ext cx="3132534" cy="2321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100000"/>
              </a:spcBef>
            </a:pPr>
            <a:r>
              <a:rPr lang="ru-RU" sz="1650" b="1">
                <a:solidFill>
                  <a:schemeClr val="accent2"/>
                </a:solidFill>
              </a:rPr>
              <a:t>   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1277541" y="2634102"/>
            <a:ext cx="62103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endParaRPr lang="ru-RU" sz="1350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095131" y="1762125"/>
            <a:ext cx="4330674" cy="2349104"/>
          </a:xfrm>
        </p:spPr>
        <p:txBody>
          <a:bodyPr>
            <a:normAutofit/>
          </a:bodyPr>
          <a:lstStyle/>
          <a:p>
            <a:pPr marL="4763" indent="16669">
              <a:buNone/>
            </a:pPr>
            <a:r>
              <a:rPr lang="ru-RU" sz="2000" b="1" dirty="0">
                <a:latin typeface="Trebuchet MS" panose="020B0603020202020204" pitchFamily="34" charset="0"/>
              </a:rPr>
              <a:t>Экономический факультет</a:t>
            </a:r>
          </a:p>
          <a:p>
            <a:pPr marL="4763" indent="16669"/>
            <a:r>
              <a:rPr lang="ru-RU" sz="2000" dirty="0">
                <a:latin typeface="Trebuchet MS" panose="020B0603020202020204" pitchFamily="34" charset="0"/>
              </a:rPr>
              <a:t>  Тел.\факс: </a:t>
            </a:r>
            <a:r>
              <a:rPr lang="en-US" sz="2000" dirty="0">
                <a:latin typeface="Trebuchet MS" panose="020B0603020202020204" pitchFamily="34" charset="0"/>
              </a:rPr>
              <a:t>(</a:t>
            </a:r>
            <a:r>
              <a:rPr lang="ru-RU" sz="2000" dirty="0">
                <a:latin typeface="Trebuchet MS" panose="020B0603020202020204" pitchFamily="34" charset="0"/>
              </a:rPr>
              <a:t>4</a:t>
            </a:r>
            <a:r>
              <a:rPr lang="en-US" sz="2000" dirty="0">
                <a:latin typeface="Trebuchet MS" panose="020B0603020202020204" pitchFamily="34" charset="0"/>
              </a:rPr>
              <a:t>95) 434-43</a:t>
            </a:r>
            <a:r>
              <a:rPr lang="ru-RU" sz="2000" dirty="0">
                <a:latin typeface="Trebuchet MS" panose="020B0603020202020204" pitchFamily="34" charset="0"/>
              </a:rPr>
              <a:t>-</a:t>
            </a:r>
            <a:r>
              <a:rPr lang="en-US" sz="2000" dirty="0">
                <a:latin typeface="Trebuchet MS" panose="020B0603020202020204" pitchFamily="34" charset="0"/>
              </a:rPr>
              <a:t>15</a:t>
            </a:r>
            <a:endParaRPr lang="ru-RU" sz="2000" dirty="0">
              <a:latin typeface="Trebuchet MS" panose="020B0603020202020204" pitchFamily="34" charset="0"/>
            </a:endParaRPr>
          </a:p>
          <a:p>
            <a:pPr marL="4763" indent="16669"/>
            <a:r>
              <a:rPr lang="ru-RU" sz="2000" dirty="0">
                <a:latin typeface="Trebuchet MS" panose="020B0603020202020204" pitchFamily="34" charset="0"/>
              </a:rPr>
              <a:t>  </a:t>
            </a:r>
            <a:r>
              <a:rPr lang="en-US" sz="2000" dirty="0">
                <a:latin typeface="Trebuchet MS" panose="020B0603020202020204" pitchFamily="34" charset="0"/>
              </a:rPr>
              <a:t>E-mail: </a:t>
            </a:r>
            <a:r>
              <a:rPr lang="en-US" sz="2000" dirty="0">
                <a:latin typeface="Trebuchet MS" panose="020B0603020202020204" pitchFamily="34" charset="0"/>
                <a:hlinkClick r:id="rId3"/>
              </a:rPr>
              <a:t>econ_decanat@rudn.university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</a:p>
          <a:p>
            <a:pPr marL="4763" indent="16669"/>
            <a:r>
              <a:rPr lang="ru-RU" sz="2000" dirty="0">
                <a:latin typeface="Trebuchet MS" panose="020B0603020202020204" pitchFamily="34" charset="0"/>
              </a:rPr>
              <a:t>  </a:t>
            </a:r>
            <a:r>
              <a:rPr lang="en-US" sz="2000" dirty="0">
                <a:latin typeface="Trebuchet MS" panose="020B0603020202020204" pitchFamily="34" charset="0"/>
              </a:rPr>
              <a:t>INTERNET: </a:t>
            </a:r>
            <a:r>
              <a:rPr lang="en-US" sz="2000" dirty="0">
                <a:latin typeface="Trebuchet MS" panose="020B0603020202020204" pitchFamily="34" charset="0"/>
                <a:hlinkClick r:id="rId4"/>
              </a:rPr>
              <a:t>www.econ-rudn.ru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pic>
        <p:nvPicPr>
          <p:cNvPr id="7" name="Picture 5" descr="lents_f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80262"/>
      </p:ext>
    </p:extLst>
  </p:cSld>
  <p:clrMapOvr>
    <a:masterClrMapping/>
  </p:clrMapOvr>
  <p:transition advTm="10288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12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3867767-512E-474D-AAE4-626A0C727C93}"/>
              </a:ext>
            </a:extLst>
          </p:cNvPr>
          <p:cNvSpPr txBox="1">
            <a:spLocks/>
          </p:cNvSpPr>
          <p:nvPr/>
        </p:nvSpPr>
        <p:spPr>
          <a:xfrm>
            <a:off x="2539258" y="194021"/>
            <a:ext cx="6460415" cy="1155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600" b="1" dirty="0">
                <a:solidFill>
                  <a:srgbClr val="0D62B2"/>
                </a:solidFill>
                <a:latin typeface="Trebuchet MS"/>
              </a:rPr>
              <a:t>Мы есть в социальных сетях</a:t>
            </a:r>
            <a:endParaRPr lang="en-US" sz="3600" b="1" dirty="0">
              <a:solidFill>
                <a:srgbClr val="0D62B2"/>
              </a:solidFill>
              <a:latin typeface="Trebuchet MS"/>
            </a:endParaRPr>
          </a:p>
        </p:txBody>
      </p:sp>
      <p:pic>
        <p:nvPicPr>
          <p:cNvPr id="8" name="Picture 2" descr="facebook">
            <a:extLst>
              <a:ext uri="{FF2B5EF4-FFF2-40B4-BE49-F238E27FC236}">
                <a16:creationId xmlns:a16="http://schemas.microsoft.com/office/drawing/2014/main" xmlns="" id="{B0124C4D-AD38-4D73-9DE1-0A98D5601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09" y="2082197"/>
            <a:ext cx="792956" cy="794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3" descr="instagram">
            <a:extLst>
              <a:ext uri="{FF2B5EF4-FFF2-40B4-BE49-F238E27FC236}">
                <a16:creationId xmlns:a16="http://schemas.microsoft.com/office/drawing/2014/main" xmlns="" id="{FEB31769-7E9B-44B0-88F5-09CAC4F3B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57683" y="2082197"/>
            <a:ext cx="788194" cy="78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" name="Picture 4" descr="vk">
            <a:extLst>
              <a:ext uri="{FF2B5EF4-FFF2-40B4-BE49-F238E27FC236}">
                <a16:creationId xmlns:a16="http://schemas.microsoft.com/office/drawing/2014/main" xmlns="" id="{8543DCA4-F389-4DC7-879F-A066A6386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73" y="2082587"/>
            <a:ext cx="800101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xmlns="" id="{D1AEEAE9-4F67-4505-991D-BDDFB2619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629" y="2884576"/>
            <a:ext cx="1137314" cy="21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50" b="1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EconomRUDN</a:t>
            </a:r>
            <a:endParaRPr lang="en-US" altLang="ru-RU" sz="1050" b="1" dirty="0">
              <a:solidFill>
                <a:srgbClr val="00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xmlns="" id="{B152D16D-66EA-441F-8CD2-B6E403729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715" y="2901144"/>
            <a:ext cx="106361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50" b="1" dirty="0" err="1">
                <a:solidFill>
                  <a:srgbClr val="000000"/>
                </a:solidFill>
              </a:rPr>
              <a:t>EconRUDN</a:t>
            </a:r>
            <a:endParaRPr lang="en-US" altLang="ru-RU" sz="1050" b="1" dirty="0">
              <a:solidFill>
                <a:srgbClr val="000000"/>
              </a:solidFill>
            </a:endParaRPr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xmlns="" id="{6F8CE47C-4313-4EAE-B869-F7E6FEB41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39" y="2895786"/>
            <a:ext cx="1168324" cy="2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1050" b="1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Econom_RUDN</a:t>
            </a:r>
            <a:endParaRPr lang="ru-RU" altLang="ru-RU" sz="1050" dirty="0">
              <a:latin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F6C01E5-447C-490C-9329-FC72B0DA1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984" y="2118307"/>
            <a:ext cx="760154" cy="760154"/>
          </a:xfrm>
          <a:prstGeom prst="rect">
            <a:avLst/>
          </a:prstGeom>
        </p:spPr>
      </p:pic>
      <p:sp>
        <p:nvSpPr>
          <p:cNvPr id="17" name="Text Box 5">
            <a:extLst>
              <a:ext uri="{FF2B5EF4-FFF2-40B4-BE49-F238E27FC236}">
                <a16:creationId xmlns:a16="http://schemas.microsoft.com/office/drawing/2014/main" xmlns="" id="{D1A85C66-D0CC-4F34-AC13-C1B2310EA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078" y="2884576"/>
            <a:ext cx="1033966" cy="21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en-US" altLang="ru-RU" sz="1050" b="1" dirty="0" err="1">
                <a:solidFill>
                  <a:srgbClr val="000000"/>
                </a:solidFill>
                <a:latin typeface="+mj-lt"/>
              </a:rPr>
              <a:t>EconomPFUR</a:t>
            </a:r>
            <a:endParaRPr lang="en-US" altLang="ru-RU" sz="105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9769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2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3867767-512E-474D-AAE4-626A0C727C93}"/>
              </a:ext>
            </a:extLst>
          </p:cNvPr>
          <p:cNvSpPr txBox="1">
            <a:spLocks/>
          </p:cNvSpPr>
          <p:nvPr/>
        </p:nvSpPr>
        <p:spPr>
          <a:xfrm>
            <a:off x="2272684" y="194021"/>
            <a:ext cx="6726990" cy="926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D62B2"/>
                </a:solidFill>
                <a:latin typeface="Trebuchet MS"/>
              </a:rPr>
              <a:t>Преимущества обучения в РУДН:</a:t>
            </a:r>
            <a:endParaRPr lang="en-US" sz="3200" b="1" dirty="0">
              <a:solidFill>
                <a:srgbClr val="0D62B2"/>
              </a:solidFill>
              <a:latin typeface="Trebuchet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C2A468-2D35-4F22-AB7F-C95FE67BB314}"/>
              </a:ext>
            </a:extLst>
          </p:cNvPr>
          <p:cNvSpPr txBox="1"/>
          <p:nvPr/>
        </p:nvSpPr>
        <p:spPr>
          <a:xfrm>
            <a:off x="385910" y="1243250"/>
            <a:ext cx="86137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rebuchet MS" panose="020B0603020202020204" pitchFamily="34" charset="0"/>
              </a:rPr>
              <a:t>инновационные образовательные программы;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rebuchet MS" panose="020B0603020202020204" pitchFamily="34" charset="0"/>
              </a:rPr>
              <a:t>многоуровневая система образования «бакалавр-магистр-кандидат наук (</a:t>
            </a:r>
            <a:r>
              <a:rPr lang="ru-RU" sz="2200" dirty="0" err="1">
                <a:latin typeface="Trebuchet MS" panose="020B0603020202020204" pitchFamily="34" charset="0"/>
              </a:rPr>
              <a:t>Ph.D</a:t>
            </a:r>
            <a:r>
              <a:rPr lang="ru-RU" sz="2200" dirty="0">
                <a:latin typeface="Trebuchet MS" panose="020B0603020202020204" pitchFamily="34" charset="0"/>
              </a:rPr>
              <a:t>.)»,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rebuchet MS" panose="020B0603020202020204" pitchFamily="34" charset="0"/>
              </a:rPr>
              <a:t>глубокое изучение иностранных языков;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rebuchet MS" panose="020B0603020202020204" pitchFamily="34" charset="0"/>
              </a:rPr>
              <a:t>новейшее техническое оснащение учебных лабораторий и научно-образовательных центров;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rebuchet MS" panose="020B0603020202020204" pitchFamily="34" charset="0"/>
              </a:rPr>
              <a:t>широкие возможности для обучения студентов по обмену, стажировки;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rebuchet MS" panose="020B0603020202020204" pitchFamily="34" charset="0"/>
              </a:rPr>
              <a:t>многонациональность коллектива преподавателей, студентов;</a:t>
            </a:r>
          </a:p>
        </p:txBody>
      </p:sp>
    </p:spTree>
    <p:extLst>
      <p:ext uri="{BB962C8B-B14F-4D97-AF65-F5344CB8AC3E}">
        <p14:creationId xmlns:p14="http://schemas.microsoft.com/office/powerpoint/2010/main" val="14328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3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3867767-512E-474D-AAE4-626A0C727C93}"/>
              </a:ext>
            </a:extLst>
          </p:cNvPr>
          <p:cNvSpPr txBox="1">
            <a:spLocks/>
          </p:cNvSpPr>
          <p:nvPr/>
        </p:nvSpPr>
        <p:spPr>
          <a:xfrm>
            <a:off x="2272684" y="194021"/>
            <a:ext cx="6726990" cy="926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D62B2"/>
                </a:solidFill>
                <a:latin typeface="Trebuchet MS"/>
              </a:rPr>
              <a:t>Преимущества обучения в РУДН:</a:t>
            </a:r>
            <a:endParaRPr lang="en-US" sz="3200" b="1" dirty="0">
              <a:solidFill>
                <a:srgbClr val="0D62B2"/>
              </a:solidFill>
              <a:latin typeface="Trebuchet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C2A468-2D35-4F22-AB7F-C95FE67BB314}"/>
              </a:ext>
            </a:extLst>
          </p:cNvPr>
          <p:cNvSpPr txBox="1"/>
          <p:nvPr/>
        </p:nvSpPr>
        <p:spPr>
          <a:xfrm>
            <a:off x="385910" y="1243250"/>
            <a:ext cx="861376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rebuchet MS" panose="020B0603020202020204" pitchFamily="34" charset="0"/>
              </a:rPr>
              <a:t>современная обширная инфраструктура для жизни, учебы, развития спортивных и художественных талантов;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rebuchet MS" panose="020B0603020202020204" pitchFamily="34" charset="0"/>
              </a:rPr>
              <a:t>учебно-научный информационный центр (научная библиотека);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rebuchet MS" panose="020B0603020202020204" pitchFamily="34" charset="0"/>
              </a:rPr>
              <a:t>Уникальный «Интерклуб», где работают свыше 30 интернациональных студенческих художественных кружков и коллективов;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rebuchet MS" panose="020B0603020202020204" pitchFamily="34" charset="0"/>
              </a:rPr>
              <a:t>медицинское обслуживание студентов, преподавателей и сотрудников в собственном медицинском центре;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latin typeface="Trebuchet MS" panose="020B0603020202020204" pitchFamily="34" charset="0"/>
              </a:rPr>
              <a:t>современный студенческий кампус рядом с лесопарковой зоной.</a:t>
            </a:r>
          </a:p>
        </p:txBody>
      </p:sp>
    </p:spTree>
    <p:extLst>
      <p:ext uri="{BB962C8B-B14F-4D97-AF65-F5344CB8AC3E}">
        <p14:creationId xmlns:p14="http://schemas.microsoft.com/office/powerpoint/2010/main" val="19360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4396927"/>
            <a:ext cx="694194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4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03867767-512E-474D-AAE4-626A0C727C93}"/>
              </a:ext>
            </a:extLst>
          </p:cNvPr>
          <p:cNvSpPr txBox="1">
            <a:spLocks/>
          </p:cNvSpPr>
          <p:nvPr/>
        </p:nvSpPr>
        <p:spPr>
          <a:xfrm>
            <a:off x="2539258" y="194021"/>
            <a:ext cx="6460415" cy="1155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D62B2"/>
                </a:solidFill>
                <a:latin typeface="Trebuchet MS"/>
              </a:rPr>
              <a:t>Международные аккредитации</a:t>
            </a:r>
            <a:endParaRPr lang="en-US" sz="3200" b="1" dirty="0">
              <a:solidFill>
                <a:srgbClr val="0D62B2"/>
              </a:solidFill>
              <a:latin typeface="Trebuchet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7C2A468-2D35-4F22-AB7F-C95FE67BB314}"/>
              </a:ext>
            </a:extLst>
          </p:cNvPr>
          <p:cNvSpPr txBox="1"/>
          <p:nvPr/>
        </p:nvSpPr>
        <p:spPr>
          <a:xfrm>
            <a:off x="586906" y="1245057"/>
            <a:ext cx="85570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rebuchet MS" panose="020B0603020202020204" pitchFamily="34" charset="0"/>
              </a:rPr>
              <a:t>Все программы экономического факультета имеют международную аккредитацию</a:t>
            </a:r>
          </a:p>
          <a:p>
            <a:endParaRPr lang="ru-RU" sz="2800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Picture 6" descr="http://www.imeb.ru/images/pm/000002603.gif">
            <a:extLst>
              <a:ext uri="{FF2B5EF4-FFF2-40B4-BE49-F238E27FC236}">
                <a16:creationId xmlns:a16="http://schemas.microsoft.com/office/drawing/2014/main" xmlns="" id="{4D5C93AE-4A4C-436D-AE05-DEABE7F94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8091" y="2912590"/>
            <a:ext cx="3373340" cy="966952"/>
          </a:xfrm>
          <a:prstGeom prst="rect">
            <a:avLst/>
          </a:prstGeom>
          <a:noFill/>
        </p:spPr>
      </p:pic>
      <p:pic>
        <p:nvPicPr>
          <p:cNvPr id="9" name="Изображение 4">
            <a:extLst>
              <a:ext uri="{FF2B5EF4-FFF2-40B4-BE49-F238E27FC236}">
                <a16:creationId xmlns:a16="http://schemas.microsoft.com/office/drawing/2014/main" xmlns="" id="{979EA27C-D115-4274-8C4E-96DFD3AAB7E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1745" y="2666771"/>
            <a:ext cx="3500992" cy="24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76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3" y="407988"/>
            <a:ext cx="1243263" cy="5817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365158" y="1418502"/>
            <a:ext cx="8388225" cy="2913801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Прием документов - с 20 июня по 20 июля;</a:t>
            </a:r>
          </a:p>
          <a:p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Вступительный междисциплинарный экзамен – с 2</a:t>
            </a:r>
            <a:r>
              <a:rPr lang="en-US" dirty="0">
                <a:solidFill>
                  <a:srgbClr val="002060"/>
                </a:solidFill>
                <a:latin typeface="Trebuchet MS" panose="020B0603020202020204" pitchFamily="34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-26 июля; </a:t>
            </a:r>
          </a:p>
          <a:p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Количество бюджетных мест:</a:t>
            </a:r>
          </a:p>
          <a:p>
            <a:pPr marL="355600" indent="0">
              <a:buNone/>
            </a:pPr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Направление «Экономика» – 7</a:t>
            </a:r>
          </a:p>
          <a:p>
            <a:pPr marL="355600" indent="0">
              <a:buNone/>
            </a:pPr>
            <a:r>
              <a:rPr lang="ru-RU" dirty="0">
                <a:solidFill>
                  <a:srgbClr val="002060"/>
                </a:solidFill>
                <a:latin typeface="Trebuchet MS" panose="020B0603020202020204" pitchFamily="34" charset="0"/>
              </a:rPr>
              <a:t>Направление «Менеджмент» – 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97B1AD0-CEE0-234F-8740-2B05DEBC40E6}" type="slidenum">
              <a:rPr lang="en-US" sz="1800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5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0" y="530352"/>
            <a:ext cx="2225068" cy="406081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683585" y="254290"/>
            <a:ext cx="6238473" cy="10418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D62B2"/>
                </a:solidFill>
                <a:latin typeface="Trebuchet MS"/>
                <a:cs typeface="Trebuchet MS"/>
              </a:rPr>
              <a:t>Поступление в магистратуру</a:t>
            </a:r>
            <a:endParaRPr lang="en-US" sz="40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60655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5" y="948930"/>
            <a:ext cx="1243263" cy="4363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3940633"/>
            <a:ext cx="694194" cy="205383"/>
          </a:xfrm>
        </p:spPr>
        <p:txBody>
          <a:bodyPr/>
          <a:lstStyle/>
          <a:p>
            <a:pPr algn="ctr"/>
            <a:fld id="{897B1AD0-CEE0-234F-8740-2B05DEBC40E6}" type="slidenum">
              <a:rPr lang="en-US" sz="180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6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3" y="176014"/>
            <a:ext cx="1573023" cy="351000"/>
          </a:xfrm>
          <a:prstGeom prst="rect">
            <a:avLst/>
          </a:prstGeom>
        </p:spPr>
      </p:pic>
      <p:sp>
        <p:nvSpPr>
          <p:cNvPr id="8" name="Номер слайда 1"/>
          <p:cNvSpPr txBox="1">
            <a:spLocks/>
          </p:cNvSpPr>
          <p:nvPr/>
        </p:nvSpPr>
        <p:spPr>
          <a:xfrm>
            <a:off x="6300192" y="443969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4888280D-C378-4CEF-997B-24788B7237DB}" type="slidenum"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14326" y="784451"/>
            <a:ext cx="8524875" cy="64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/>
                <a:cs typeface="Arial Black"/>
              </a:rPr>
              <a:t>Магистратура «Международный маркетинг»</a:t>
            </a:r>
            <a:r>
              <a:rPr lang="en-US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/>
                <a:cs typeface="Arial Black"/>
              </a:rPr>
              <a:t> </a:t>
            </a:r>
            <a:br>
              <a:rPr lang="en-US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/>
                <a:cs typeface="Arial Black"/>
              </a:rPr>
            </a:br>
            <a:r>
              <a:rPr lang="ru-RU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/>
                <a:cs typeface="Arial Black"/>
              </a:rPr>
              <a:t>Ключевые особенности</a:t>
            </a:r>
            <a:endParaRPr lang="en-US" noProof="1"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/>
              <a:cs typeface="Arial Black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gray">
          <a:xfrm>
            <a:off x="141403" y="1437085"/>
            <a:ext cx="3261673" cy="2909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2941"/>
                  <a:invGamma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A79D0"/>
                  </a:outerShdw>
                </a:effectLst>
              </a14:hiddenEffects>
            </a:ext>
          </a:extLst>
        </p:spPr>
        <p:txBody>
          <a:bodyPr lIns="108000" tIns="108000" rIns="72000" bIns="72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b="1" dirty="0" smtClean="0">
                <a:latin typeface="+mn-lt"/>
              </a:rPr>
              <a:t>Обучает технологиям и процессам сферы маркетинга </a:t>
            </a:r>
            <a:r>
              <a:rPr lang="ru-RU" b="1" dirty="0">
                <a:latin typeface="+mn-lt"/>
              </a:rPr>
              <a:t>в практике современной </a:t>
            </a:r>
            <a:r>
              <a:rPr lang="ru-RU" b="1" dirty="0" smtClean="0">
                <a:latin typeface="+mn-lt"/>
              </a:rPr>
              <a:t>бизнес-среды на международном уровне</a:t>
            </a:r>
            <a:r>
              <a:rPr lang="en-US" dirty="0" smtClean="0"/>
              <a:t>.</a:t>
            </a:r>
            <a:endParaRPr lang="en-US" sz="1800" noProof="1">
              <a:latin typeface="Arial Black" pitchFamily="34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gray">
          <a:xfrm>
            <a:off x="3572760" y="1437085"/>
            <a:ext cx="5401558" cy="29098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92941"/>
                  <a:invGamma/>
                </a:schemeClr>
              </a:gs>
            </a:gsLst>
            <a:lin ang="5400000" scaled="1"/>
          </a:gra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A79D0"/>
                  </a:outerShdw>
                </a:effectLst>
              </a14:hiddenEffects>
            </a:ext>
          </a:extLst>
        </p:spPr>
        <p:txBody>
          <a:bodyPr lIns="108000" tIns="108000" rIns="72000" bIns="72000"/>
          <a:lstStyle>
            <a:lvl1pPr marL="190500" indent="-190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3810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5619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7683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754063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2112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6684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1256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582863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Цель программы 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Формирование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умений и навыков в развитии и реализации маркетинговой стратегии в международной и </a:t>
            </a:r>
            <a:r>
              <a:rPr 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мультикультурной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среде современного мира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ru-RU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Основополагающий Принцип </a:t>
            </a:r>
            <a:r>
              <a:rPr lang="en-US" sz="1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 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Комплексное исследование рынков с точки зрения их B2C и B2B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маркетинга,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управление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архитектурой каналов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распределения, тенденции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потребительского поведения,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особенности маркетинга коммуникаций,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организационных </a:t>
            </a:r>
            <a:r>
              <a:rPr lang="ru-RU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структур и </a:t>
            </a:r>
            <a:r>
              <a:rPr 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рыночной среды</a:t>
            </a:r>
            <a:endParaRPr lang="en-US" sz="15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9" name="Picture 5" descr="lents_f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1243" y="480489"/>
            <a:ext cx="5255212" cy="5521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D62B2"/>
                </a:solidFill>
                <a:latin typeface="Trebuchet MS"/>
                <a:cs typeface="Trebuchet MS"/>
              </a:rPr>
              <a:t>Сроки приёма документов</a:t>
            </a:r>
            <a:endParaRPr lang="ru-RU" sz="2400" b="1" dirty="0">
              <a:solidFill>
                <a:srgbClr val="0D62B2"/>
              </a:solidFill>
              <a:latin typeface="Trebuchet MS"/>
              <a:cs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0338" y="4690309"/>
            <a:ext cx="253010" cy="273844"/>
          </a:xfrm>
        </p:spPr>
        <p:txBody>
          <a:bodyPr/>
          <a:lstStyle/>
          <a:p>
            <a:pPr algn="ctr"/>
            <a:fld id="{897B1AD0-CEE0-234F-8740-2B05DEBC40E6}" type="slidenum">
              <a:rPr lang="en-US" smtClean="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7</a:t>
            </a:fld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454" y="389533"/>
            <a:ext cx="2411146" cy="4400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1600" y="1231153"/>
            <a:ext cx="8827247" cy="3440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b="1" cap="all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Начало</a:t>
            </a:r>
            <a:r>
              <a:rPr lang="ru-RU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приёма документов - </a:t>
            </a:r>
            <a:r>
              <a:rPr lang="ru-RU" b="1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19.06.2020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</a:pPr>
            <a:r>
              <a:rPr lang="ru-RU" b="1" cap="all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Завершение</a:t>
            </a:r>
            <a:r>
              <a:rPr lang="ru-RU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приёма документов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1125" algn="l"/>
              </a:tabLst>
            </a:pPr>
            <a:r>
              <a:rPr lang="ru-RU" sz="1400" b="1" u="sng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июля 2020 г.</a:t>
            </a:r>
            <a:r>
              <a:rPr lang="ru-RU" sz="1400" b="1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1400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 лиц, поступающих на места, финансируемые из средств федерального бюджета, по очной форме обучения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11125" algn="l"/>
              </a:tabLst>
            </a:pPr>
            <a:r>
              <a:rPr lang="ru-RU" sz="1400" b="1" u="sng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августа 2020 г.</a:t>
            </a:r>
            <a:r>
              <a:rPr lang="ru-RU" sz="1400" b="1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400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лиц, поступающих на места с оплатой стоимости обучения по очной форме обучения.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sz="1400" b="1" dirty="0" smtClean="0">
              <a:solidFill>
                <a:srgbClr val="2E75B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Зачисление </a:t>
            </a:r>
            <a:r>
              <a:rPr lang="ru-RU" sz="1400" b="1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магистратуру осуществляется по результатам междисциплинарного экзамена.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i="1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Минимальный балл для поступающих на контрактную форму обучения – 30 баллов.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endParaRPr lang="ru-RU" sz="1400" b="1" dirty="0" smtClean="0">
              <a:solidFill>
                <a:srgbClr val="2E75B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 </a:t>
            </a:r>
            <a:r>
              <a:rPr lang="ru-RU" sz="1400" b="1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вступительных испытаний на сайте РУДН</a:t>
            </a:r>
            <a:r>
              <a:rPr lang="ru-RU" sz="1400" dirty="0">
                <a:solidFill>
                  <a:srgbClr val="2E75B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400" dirty="0" smtClean="0">
              <a:solidFill>
                <a:srgbClr val="2E75B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lv-LV" u="sng" dirty="0" smtClean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lv-LV" u="sng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://admission.rudn.ru/MagExamsProg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5" descr="lents_f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3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3940633"/>
            <a:ext cx="694194" cy="205383"/>
          </a:xfrm>
        </p:spPr>
        <p:txBody>
          <a:bodyPr/>
          <a:lstStyle/>
          <a:p>
            <a:pPr algn="ctr"/>
            <a:fld id="{897B1AD0-CEE0-234F-8740-2B05DEBC40E6}" type="slidenum">
              <a:rPr lang="en-US" sz="180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8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5" y="141480"/>
            <a:ext cx="1573023" cy="351000"/>
          </a:xfrm>
          <a:prstGeom prst="rect">
            <a:avLst/>
          </a:prstGeom>
        </p:spPr>
      </p:pic>
      <p:sp>
        <p:nvSpPr>
          <p:cNvPr id="8" name="Номер слайда 1"/>
          <p:cNvSpPr txBox="1">
            <a:spLocks/>
          </p:cNvSpPr>
          <p:nvPr/>
        </p:nvSpPr>
        <p:spPr>
          <a:xfrm>
            <a:off x="6331024" y="440795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4888280D-C378-4CEF-997B-24788B7237DB}" type="slidenum"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азвание 1"/>
          <p:cNvSpPr txBox="1">
            <a:spLocks/>
          </p:cNvSpPr>
          <p:nvPr/>
        </p:nvSpPr>
        <p:spPr>
          <a:xfrm>
            <a:off x="1168090" y="536280"/>
            <a:ext cx="7749502" cy="284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/>
                <a:cs typeface="Arial Black"/>
              </a:rPr>
              <a:t>Возможности для карьерного роста</a:t>
            </a:r>
            <a:endParaRPr lang="ru-RU" sz="4000" b="1" dirty="0">
              <a:solidFill>
                <a:schemeClr val="bg1">
                  <a:alpha val="8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 Black"/>
              <a:cs typeface="Arial Black"/>
            </a:endParaRPr>
          </a:p>
        </p:txBody>
      </p:sp>
      <p:sp>
        <p:nvSpPr>
          <p:cNvPr id="10" name="Содержимое 22"/>
          <p:cNvSpPr txBox="1">
            <a:spLocks/>
          </p:cNvSpPr>
          <p:nvPr/>
        </p:nvSpPr>
        <p:spPr>
          <a:xfrm>
            <a:off x="179513" y="1059583"/>
            <a:ext cx="8759015" cy="1242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Большинство компаний осознают необходимость маркетинга. Вакансии в данной сфере постоянно возникают в различных вариантах по всему миру, включая: менеджер по маркетингу, маркетинговые исследования и аудит, реклама и PR-менеджер, планирование мероприятий, маркетинговый анализ и т. д.</a:t>
            </a:r>
          </a:p>
          <a:p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Наши студенты и выпускники работают в отделах продаж и маркетинга в международных компаниях (в том числе высокотехнологичных компаниях) как в России, так и по всему миру:</a:t>
            </a:r>
            <a:endParaRPr lang="ru-RU" sz="1600" b="1" i="1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-86308" y="2875738"/>
            <a:ext cx="9230309" cy="2267763"/>
            <a:chOff x="214718" y="3371125"/>
            <a:chExt cx="8296768" cy="2543587"/>
          </a:xfrm>
        </p:grpSpPr>
        <p:pic>
          <p:nvPicPr>
            <p:cNvPr id="12" name="Изображение 24"/>
            <p:cNvPicPr>
              <a:picLocks noChangeAspect="1"/>
            </p:cNvPicPr>
            <p:nvPr/>
          </p:nvPicPr>
          <p:blipFill rotWithShape="1">
            <a:blip r:embed="rId4"/>
            <a:srcRect r="21317" b="11481"/>
            <a:stretch/>
          </p:blipFill>
          <p:spPr>
            <a:xfrm>
              <a:off x="1897066" y="3391188"/>
              <a:ext cx="1682348" cy="1261761"/>
            </a:xfrm>
            <a:prstGeom prst="rect">
              <a:avLst/>
            </a:prstGeom>
          </p:spPr>
        </p:pic>
        <p:pic>
          <p:nvPicPr>
            <p:cNvPr id="13" name="Изображение 25"/>
            <p:cNvPicPr>
              <a:picLocks noChangeAspect="1"/>
            </p:cNvPicPr>
            <p:nvPr/>
          </p:nvPicPr>
          <p:blipFill rotWithShape="1">
            <a:blip r:embed="rId5"/>
            <a:srcRect l="-4834" r="1"/>
            <a:stretch/>
          </p:blipFill>
          <p:spPr>
            <a:xfrm>
              <a:off x="214718" y="3391187"/>
              <a:ext cx="1682348" cy="1261761"/>
            </a:xfrm>
            <a:prstGeom prst="rect">
              <a:avLst/>
            </a:prstGeom>
          </p:spPr>
        </p:pic>
        <p:pic>
          <p:nvPicPr>
            <p:cNvPr id="14" name="Изображение 26"/>
            <p:cNvPicPr>
              <a:picLocks noChangeAspect="1"/>
            </p:cNvPicPr>
            <p:nvPr/>
          </p:nvPicPr>
          <p:blipFill rotWithShape="1">
            <a:blip r:embed="rId6"/>
            <a:srcRect l="10518" t="21478" r="8938" b="15195"/>
            <a:stretch/>
          </p:blipFill>
          <p:spPr>
            <a:xfrm>
              <a:off x="292297" y="4652948"/>
              <a:ext cx="1604769" cy="1261762"/>
            </a:xfrm>
            <a:prstGeom prst="rect">
              <a:avLst/>
            </a:prstGeom>
          </p:spPr>
        </p:pic>
        <p:pic>
          <p:nvPicPr>
            <p:cNvPr id="15" name="Изображение 27"/>
            <p:cNvPicPr>
              <a:picLocks noChangeAspect="1"/>
            </p:cNvPicPr>
            <p:nvPr/>
          </p:nvPicPr>
          <p:blipFill rotWithShape="1">
            <a:blip r:embed="rId7"/>
            <a:srcRect l="21778" t="11542" r="17755" b="10804"/>
            <a:stretch/>
          </p:blipFill>
          <p:spPr>
            <a:xfrm>
              <a:off x="3579415" y="3391187"/>
              <a:ext cx="1682349" cy="1261764"/>
            </a:xfrm>
            <a:prstGeom prst="rect">
              <a:avLst/>
            </a:prstGeom>
          </p:spPr>
        </p:pic>
        <p:pic>
          <p:nvPicPr>
            <p:cNvPr id="17" name="Изображение 28"/>
            <p:cNvPicPr>
              <a:picLocks noChangeAspect="1"/>
            </p:cNvPicPr>
            <p:nvPr/>
          </p:nvPicPr>
          <p:blipFill rotWithShape="1">
            <a:blip r:embed="rId8"/>
            <a:srcRect t="6066" r="8016" b="8238"/>
            <a:stretch/>
          </p:blipFill>
          <p:spPr>
            <a:xfrm>
              <a:off x="1897067" y="4652950"/>
              <a:ext cx="1682348" cy="1261762"/>
            </a:xfrm>
            <a:prstGeom prst="rect">
              <a:avLst/>
            </a:prstGeom>
          </p:spPr>
        </p:pic>
        <p:pic>
          <p:nvPicPr>
            <p:cNvPr id="18" name="Изображение 29"/>
            <p:cNvPicPr>
              <a:picLocks noChangeAspect="1"/>
            </p:cNvPicPr>
            <p:nvPr/>
          </p:nvPicPr>
          <p:blipFill rotWithShape="1">
            <a:blip r:embed="rId9"/>
            <a:srcRect r="8614"/>
            <a:stretch/>
          </p:blipFill>
          <p:spPr>
            <a:xfrm>
              <a:off x="3579415" y="4652951"/>
              <a:ext cx="1682350" cy="1227289"/>
            </a:xfrm>
            <a:prstGeom prst="rect">
              <a:avLst/>
            </a:prstGeom>
          </p:spPr>
        </p:pic>
        <p:pic>
          <p:nvPicPr>
            <p:cNvPr id="19" name="Изображение 30"/>
            <p:cNvPicPr>
              <a:picLocks noChangeAspect="1"/>
            </p:cNvPicPr>
            <p:nvPr/>
          </p:nvPicPr>
          <p:blipFill rotWithShape="1">
            <a:blip r:embed="rId10"/>
            <a:srcRect l="9300"/>
            <a:stretch/>
          </p:blipFill>
          <p:spPr>
            <a:xfrm>
              <a:off x="5261765" y="4652948"/>
              <a:ext cx="1682350" cy="1261300"/>
            </a:xfrm>
            <a:prstGeom prst="rect">
              <a:avLst/>
            </a:prstGeom>
          </p:spPr>
        </p:pic>
        <p:pic>
          <p:nvPicPr>
            <p:cNvPr id="20" name="Изображение 31"/>
            <p:cNvPicPr>
              <a:picLocks noChangeAspect="1"/>
            </p:cNvPicPr>
            <p:nvPr/>
          </p:nvPicPr>
          <p:blipFill rotWithShape="1">
            <a:blip r:embed="rId11"/>
            <a:srcRect r="16667"/>
            <a:stretch/>
          </p:blipFill>
          <p:spPr>
            <a:xfrm>
              <a:off x="5261765" y="3391186"/>
              <a:ext cx="1682350" cy="1261761"/>
            </a:xfrm>
            <a:prstGeom prst="rect">
              <a:avLst/>
            </a:prstGeom>
          </p:spPr>
        </p:pic>
        <p:pic>
          <p:nvPicPr>
            <p:cNvPr id="21" name="Изображение 32"/>
            <p:cNvPicPr>
              <a:picLocks noChangeAspect="1"/>
            </p:cNvPicPr>
            <p:nvPr/>
          </p:nvPicPr>
          <p:blipFill rotWithShape="1">
            <a:blip r:embed="rId12"/>
            <a:srcRect r="28752"/>
            <a:stretch/>
          </p:blipFill>
          <p:spPr>
            <a:xfrm>
              <a:off x="6944116" y="3371125"/>
              <a:ext cx="1567370" cy="1281822"/>
            </a:xfrm>
            <a:prstGeom prst="rect">
              <a:avLst/>
            </a:prstGeom>
          </p:spPr>
        </p:pic>
        <p:pic>
          <p:nvPicPr>
            <p:cNvPr id="22" name="Изображение 33"/>
            <p:cNvPicPr>
              <a:picLocks noChangeAspect="1"/>
            </p:cNvPicPr>
            <p:nvPr/>
          </p:nvPicPr>
          <p:blipFill rotWithShape="1">
            <a:blip r:embed="rId13"/>
            <a:srcRect l="4446" r="24602"/>
            <a:stretch/>
          </p:blipFill>
          <p:spPr>
            <a:xfrm>
              <a:off x="6933956" y="4652947"/>
              <a:ext cx="1577530" cy="1261765"/>
            </a:xfrm>
            <a:prstGeom prst="rect">
              <a:avLst/>
            </a:prstGeom>
          </p:spPr>
        </p:pic>
      </p:grpSp>
      <p:pic>
        <p:nvPicPr>
          <p:cNvPr id="23" name="Picture 5" descr="lents_fon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69865" y="948930"/>
            <a:ext cx="1243263" cy="4363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82528" y="3940633"/>
            <a:ext cx="694194" cy="205383"/>
          </a:xfrm>
        </p:spPr>
        <p:txBody>
          <a:bodyPr/>
          <a:lstStyle/>
          <a:p>
            <a:pPr algn="ctr"/>
            <a:fld id="{897B1AD0-CEE0-234F-8740-2B05DEBC40E6}" type="slidenum">
              <a:rPr lang="en-US" sz="1800">
                <a:solidFill>
                  <a:srgbClr val="FFFFFF"/>
                </a:solidFill>
                <a:latin typeface="Trebuchet MS"/>
                <a:cs typeface="Trebuchet MS"/>
              </a:rPr>
              <a:pPr algn="ctr"/>
              <a:t>9</a:t>
            </a:fld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01" y="120289"/>
            <a:ext cx="1573023" cy="351000"/>
          </a:xfrm>
          <a:prstGeom prst="rect">
            <a:avLst/>
          </a:prstGeom>
        </p:spPr>
      </p:pic>
      <p:sp>
        <p:nvSpPr>
          <p:cNvPr id="8" name="Номер слайда 1"/>
          <p:cNvSpPr txBox="1">
            <a:spLocks/>
          </p:cNvSpPr>
          <p:nvPr/>
        </p:nvSpPr>
        <p:spPr>
          <a:xfrm>
            <a:off x="6372200" y="440795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4888280D-C378-4CEF-997B-24788B7237DB}" type="slidenum"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865" y="1040922"/>
            <a:ext cx="8722616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400" b="1" dirty="0" smtClean="0"/>
              <a:t>•Тесное взаимодействие </a:t>
            </a:r>
            <a:r>
              <a:rPr lang="ru-RU" sz="2400" b="1" dirty="0"/>
              <a:t>с международными и ведущими российскими FMCG </a:t>
            </a:r>
            <a:r>
              <a:rPr lang="ru-RU" sz="2400" b="1" dirty="0" smtClean="0"/>
              <a:t>компаниями;</a:t>
            </a:r>
            <a:endParaRPr lang="ru-RU" sz="2400" b="1" dirty="0"/>
          </a:p>
          <a:p>
            <a:pPr>
              <a:spcAft>
                <a:spcPts val="1000"/>
              </a:spcAft>
            </a:pPr>
            <a:r>
              <a:rPr lang="ru-RU" sz="2400" b="1" dirty="0"/>
              <a:t>•Международные стажировки в вузах </a:t>
            </a:r>
            <a:r>
              <a:rPr lang="ru-RU" sz="2400" b="1" dirty="0" smtClean="0"/>
              <a:t>Европы и Азии по системе «включенного обучения»;</a:t>
            </a:r>
            <a:endParaRPr lang="ru-RU" sz="2400" b="1" dirty="0"/>
          </a:p>
          <a:p>
            <a:pPr>
              <a:spcAft>
                <a:spcPts val="1000"/>
              </a:spcAft>
            </a:pPr>
            <a:r>
              <a:rPr lang="ru-RU" sz="2400" b="1" dirty="0"/>
              <a:t>•Участие в </a:t>
            </a:r>
            <a:r>
              <a:rPr lang="ru-RU" sz="2400" b="1" dirty="0" smtClean="0"/>
              <a:t>Научно-исследовательских и </a:t>
            </a:r>
            <a:r>
              <a:rPr lang="ru-RU" sz="2400" b="1" dirty="0"/>
              <a:t>консалтинговых проектах</a:t>
            </a:r>
          </a:p>
          <a:p>
            <a:pPr>
              <a:spcAft>
                <a:spcPts val="1000"/>
              </a:spcAft>
            </a:pPr>
            <a:r>
              <a:rPr lang="ru-RU" sz="2400" b="1" dirty="0"/>
              <a:t>•Оптимальная учебная программа в соответствии с образовательными стандартами </a:t>
            </a:r>
            <a:r>
              <a:rPr lang="ru-RU" sz="2400" b="1" dirty="0" smtClean="0"/>
              <a:t>последнего </a:t>
            </a:r>
            <a:r>
              <a:rPr lang="ru-RU" sz="2400" b="1" dirty="0"/>
              <a:t>поколения; самостоятельный выбор дисциплин для более глубокого изучения</a:t>
            </a:r>
            <a:r>
              <a:rPr lang="ru-RU" sz="2400" b="1" dirty="0" smtClean="0"/>
              <a:t>)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1" y="537558"/>
            <a:ext cx="7774885" cy="587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defTabSz="457200">
              <a:lnSpc>
                <a:spcPct val="115000"/>
              </a:lnSpc>
            </a:pPr>
            <a:r>
              <a:rPr lang="ru-RU" sz="2800" b="1" dirty="0"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 Black"/>
                <a:ea typeface="+mj-ea"/>
                <a:cs typeface="Arial Black"/>
              </a:rPr>
              <a:t>Основные преимущества программы</a:t>
            </a:r>
          </a:p>
        </p:txBody>
      </p:sp>
      <p:pic>
        <p:nvPicPr>
          <p:cNvPr id="9" name="Picture 5" descr="lents_f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16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599</Words>
  <Application>Microsoft Office PowerPoint</Application>
  <PresentationFormat>Экран (16:9)</PresentationFormat>
  <Paragraphs>88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Arial Black</vt:lpstr>
      <vt:lpstr>Calibri</vt:lpstr>
      <vt:lpstr>Century Schoolbook</vt:lpstr>
      <vt:lpstr>Symbol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приёма документов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В ДВЕ И БОЛЕЕ СТРОК</dc:title>
  <dc:creator>Непомнящий Евгений</dc:creator>
  <cp:lastModifiedBy>Вознюк Надежда  Михайловна</cp:lastModifiedBy>
  <cp:revision>63</cp:revision>
  <dcterms:created xsi:type="dcterms:W3CDTF">2017-01-25T11:18:17Z</dcterms:created>
  <dcterms:modified xsi:type="dcterms:W3CDTF">2019-11-28T15:00:13Z</dcterms:modified>
</cp:coreProperties>
</file>